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58" r:id="rId3"/>
    <p:sldId id="260" r:id="rId4"/>
    <p:sldId id="261" r:id="rId5"/>
    <p:sldId id="262" r:id="rId6"/>
    <p:sldId id="263" r:id="rId7"/>
    <p:sldId id="264" r:id="rId8"/>
    <p:sldId id="266" r:id="rId9"/>
    <p:sldId id="267" r:id="rId10"/>
    <p:sldId id="272" r:id="rId11"/>
    <p:sldId id="270" r:id="rId12"/>
    <p:sldId id="273" r:id="rId13"/>
    <p:sldId id="274" r:id="rId14"/>
    <p:sldId id="275" r:id="rId15"/>
    <p:sldId id="276"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1638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75" autoAdjust="0"/>
  </p:normalViewPr>
  <p:slideViewPr>
    <p:cSldViewPr snapToGrid="0" snapToObjects="1">
      <p:cViewPr varScale="1">
        <p:scale>
          <a:sx n="79" d="100"/>
          <a:sy n="79" d="100"/>
        </p:scale>
        <p:origin x="846" y="96"/>
      </p:cViewPr>
      <p:guideLst>
        <p:guide orient="horz" pos="413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9A7184D-128A-4108-B6C1-9A40ADDAB297}" type="datetimeFigureOut">
              <a:rPr lang="en-US" altLang="en-US"/>
              <a:pPr>
                <a:defRPr/>
              </a:pPr>
              <a:t>2/9/2017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062FF0E-92CF-4904-8094-2BB1374A90A1}" type="slidenum">
              <a:rPr lang="en-US" altLang="en-US"/>
              <a:pPr>
                <a:defRPr/>
              </a:pPr>
              <a:t>‹#›</a:t>
            </a:fld>
            <a:endParaRPr lang="en-US" altLang="en-US"/>
          </a:p>
        </p:txBody>
      </p:sp>
    </p:spTree>
    <p:extLst>
      <p:ext uri="{BB962C8B-B14F-4D97-AF65-F5344CB8AC3E}">
        <p14:creationId xmlns:p14="http://schemas.microsoft.com/office/powerpoint/2010/main" val="187188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AB7BA4C-4692-46B2-8B47-57F31F081913}" type="datetimeFigureOut">
              <a:rPr lang="en-US" altLang="en-US"/>
              <a:pPr>
                <a:defRPr/>
              </a:pPr>
              <a:t>2/9/2017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726B18-F992-42C6-AF95-E4870CADAEE0}" type="slidenum">
              <a:rPr lang="en-US" altLang="en-US"/>
              <a:pPr>
                <a:defRPr/>
              </a:pPr>
              <a:t>‹#›</a:t>
            </a:fld>
            <a:endParaRPr lang="en-US" altLang="en-US"/>
          </a:p>
        </p:txBody>
      </p:sp>
    </p:spTree>
    <p:extLst>
      <p:ext uri="{BB962C8B-B14F-4D97-AF65-F5344CB8AC3E}">
        <p14:creationId xmlns:p14="http://schemas.microsoft.com/office/powerpoint/2010/main" val="15310743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The biggest mistake individuals make in terms of finance is not creating a budget.</a:t>
            </a:r>
          </a:p>
          <a:p>
            <a:pPr marL="171450" indent="-171450" eaLnBrk="1" hangingPunct="1">
              <a:spcBef>
                <a:spcPct val="0"/>
              </a:spcBef>
              <a:buFontTx/>
              <a:buChar char="•"/>
            </a:pPr>
            <a:r>
              <a:rPr lang="en-US" altLang="en-US" smtClean="0"/>
              <a:t>In order to successfully maintain a low amount of debt, you must must must create a budget!  Take some time now and sit down to outline the breakdown of where your money will go.</a:t>
            </a:r>
          </a:p>
          <a:p>
            <a:pPr marL="171450" indent="-171450" eaLnBrk="1" hangingPunct="1">
              <a:spcBef>
                <a:spcPct val="0"/>
              </a:spcBef>
              <a:buFontTx/>
              <a:buChar char="•"/>
            </a:pPr>
            <a:r>
              <a:rPr lang="en-US" altLang="en-US" smtClean="0"/>
              <a:t>Apps such as </a:t>
            </a:r>
            <a:r>
              <a:rPr lang="ja-JP" altLang="en-US" smtClean="0"/>
              <a:t>“</a:t>
            </a:r>
            <a:r>
              <a:rPr lang="en-US" altLang="ja-JP" smtClean="0"/>
              <a:t>mint</a:t>
            </a:r>
            <a:r>
              <a:rPr lang="ja-JP" altLang="en-US" smtClean="0"/>
              <a:t>”</a:t>
            </a:r>
            <a:r>
              <a:rPr lang="en-US" altLang="ja-JP" smtClean="0"/>
              <a:t> or using mint.com combine all of your accounts in one area and make it easy to analyze your spending habits.  In addition this app makes it easy to set alerts once you</a:t>
            </a:r>
            <a:r>
              <a:rPr lang="ja-JP" altLang="en-US" smtClean="0"/>
              <a:t>’</a:t>
            </a:r>
            <a:r>
              <a:rPr lang="en-US" altLang="ja-JP" smtClean="0"/>
              <a:t>ve reached your budget in a certain category.</a:t>
            </a:r>
          </a:p>
          <a:p>
            <a:pPr marL="171450" indent="-171450" eaLnBrk="1" hangingPunct="1">
              <a:spcBef>
                <a:spcPct val="0"/>
              </a:spcBef>
              <a:buFontTx/>
              <a:buChar char="•"/>
            </a:pPr>
            <a:r>
              <a:rPr lang="en-US" altLang="en-US" smtClean="0"/>
              <a:t>You Need a Budget (YNAB) is an additional program that can be useful.  It allows you to more easily account for that $100 birthday check and put it towards a purpose.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4CB8EC-87DF-4854-9097-DBED28A64CB9}" type="slidenum">
              <a:rPr lang="en-US" altLang="en-US" smtClean="0"/>
              <a:pPr/>
              <a:t>3</a:t>
            </a:fld>
            <a:endParaRPr lang="en-US" altLang="en-US" smtClean="0"/>
          </a:p>
        </p:txBody>
      </p:sp>
    </p:spTree>
    <p:extLst>
      <p:ext uri="{BB962C8B-B14F-4D97-AF65-F5344CB8AC3E}">
        <p14:creationId xmlns:p14="http://schemas.microsoft.com/office/powerpoint/2010/main" val="286453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The U.S. Department of Education launched financialaidtookit.ed.gov – an online database that consolidates financial aid resources and content in one spot on the web.</a:t>
            </a:r>
          </a:p>
          <a:p>
            <a:pPr marL="171450" indent="-171450">
              <a:buFontTx/>
              <a:buChar char="•"/>
            </a:pPr>
            <a:r>
              <a:rPr lang="en-US" altLang="en-US" smtClean="0"/>
              <a:t>Loan servicers have applications and special programs that allow you to calculate and track your debt, as well.</a:t>
            </a:r>
          </a:p>
          <a:p>
            <a:pPr marL="171450" indent="-171450">
              <a:buFontTx/>
              <a:buChar char="•"/>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AA0796-23D9-40A8-84A6-6E2C253014B0}" type="slidenum">
              <a:rPr lang="en-US" altLang="en-US" smtClean="0"/>
              <a:pPr/>
              <a:t>4</a:t>
            </a:fld>
            <a:endParaRPr lang="en-US" altLang="en-US" smtClean="0"/>
          </a:p>
        </p:txBody>
      </p:sp>
    </p:spTree>
    <p:extLst>
      <p:ext uri="{BB962C8B-B14F-4D97-AF65-F5344CB8AC3E}">
        <p14:creationId xmlns:p14="http://schemas.microsoft.com/office/powerpoint/2010/main" val="20507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D7BEC5-BC6B-4C55-98E9-0C5C5668CCE8}" type="slidenum">
              <a:rPr lang="en-US" altLang="en-US" smtClean="0"/>
              <a:pPr/>
              <a:t>8</a:t>
            </a:fld>
            <a:endParaRPr lang="en-US" altLang="en-US" smtClean="0"/>
          </a:p>
        </p:txBody>
      </p:sp>
    </p:spTree>
    <p:extLst>
      <p:ext uri="{BB962C8B-B14F-4D97-AF65-F5344CB8AC3E}">
        <p14:creationId xmlns:p14="http://schemas.microsoft.com/office/powerpoint/2010/main" val="344618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Seek and use all resources around you. Organized dentistry has vast resources available.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C0396B-94F2-4710-BC75-3BDCC451C74B}" type="slidenum">
              <a:rPr lang="en-US" altLang="en-US" smtClean="0"/>
              <a:pPr/>
              <a:t>12</a:t>
            </a:fld>
            <a:endParaRPr lang="en-US" altLang="en-US" smtClean="0"/>
          </a:p>
        </p:txBody>
      </p:sp>
    </p:spTree>
    <p:extLst>
      <p:ext uri="{BB962C8B-B14F-4D97-AF65-F5344CB8AC3E}">
        <p14:creationId xmlns:p14="http://schemas.microsoft.com/office/powerpoint/2010/main" val="250458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11150" indent="-171450">
              <a:spcBef>
                <a:spcPct val="0"/>
              </a:spcBef>
              <a:buClr>
                <a:srgbClr val="000000"/>
              </a:buClr>
              <a:buSzPct val="127000"/>
              <a:buFontTx/>
              <a:buChar char="•"/>
            </a:pPr>
            <a:r>
              <a:rPr lang="en-US" altLang="en-US" smtClean="0"/>
              <a:t>Like emphasized earlier, be in the know about your loans and debt!</a:t>
            </a:r>
          </a:p>
          <a:p>
            <a:pPr marL="311150" indent="-171450">
              <a:spcBef>
                <a:spcPct val="0"/>
              </a:spcBef>
              <a:buClr>
                <a:srgbClr val="000000"/>
              </a:buClr>
              <a:buSzPct val="127000"/>
              <a:buFontTx/>
              <a:buChar char="•"/>
            </a:pPr>
            <a:r>
              <a:rPr lang="en-US" altLang="en-US" smtClean="0"/>
              <a:t>There are so many resources out there to help you, including the ASDA Mouthing Off Blog’s “Money Monday” feature, ASDA’s list of scholarships and grants, ASDA Guide to Getting Through Dental School and other apps and websites.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A9B5CD-F4CA-4807-A49D-B98DFF3EAB94}" type="slidenum">
              <a:rPr lang="en-US" altLang="en-US" smtClean="0"/>
              <a:pPr/>
              <a:t>13</a:t>
            </a:fld>
            <a:endParaRPr lang="en-US" altLang="en-US" smtClean="0"/>
          </a:p>
        </p:txBody>
      </p:sp>
    </p:spTree>
    <p:extLst>
      <p:ext uri="{BB962C8B-B14F-4D97-AF65-F5344CB8AC3E}">
        <p14:creationId xmlns:p14="http://schemas.microsoft.com/office/powerpoint/2010/main" val="93412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ASDA adopted policy F-4 at the 2014 annual session.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5819EE-A840-4005-9981-5379BEA1106F}" type="slidenum">
              <a:rPr lang="en-US" altLang="en-US" smtClean="0"/>
              <a:pPr/>
              <a:t>14</a:t>
            </a:fld>
            <a:endParaRPr lang="en-US" altLang="en-US" smtClean="0"/>
          </a:p>
        </p:txBody>
      </p:sp>
    </p:spTree>
    <p:extLst>
      <p:ext uri="{BB962C8B-B14F-4D97-AF65-F5344CB8AC3E}">
        <p14:creationId xmlns:p14="http://schemas.microsoft.com/office/powerpoint/2010/main" val="85419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We encourage you to get involved and have a voice in this issue. Here are a few ways:</a:t>
            </a:r>
          </a:p>
          <a:p>
            <a:pPr>
              <a:defRPr/>
            </a:pPr>
            <a:endParaRPr lang="en-US" dirty="0"/>
          </a:p>
          <a:p>
            <a:pPr marL="171450" indent="-171450">
              <a:buFont typeface="Arial" panose="020B0604020202020204" pitchFamily="34" charset="0"/>
              <a:buChar char="•"/>
              <a:defRPr/>
            </a:pPr>
            <a:r>
              <a:rPr lang="en-US" dirty="0"/>
              <a:t>Attend ASDA’s National Dental Student Lobby Day held annually in DC in the spring. ASDA provides training on the issues and how to lobby on the first day. The second day is spent meeting with legislators.</a:t>
            </a:r>
          </a:p>
          <a:p>
            <a:pPr marL="171450" indent="-171450">
              <a:buFont typeface="Arial" panose="020B0604020202020204" pitchFamily="34" charset="0"/>
              <a:buChar char="•"/>
              <a:defRPr/>
            </a:pPr>
            <a:r>
              <a:rPr lang="en-US" dirty="0"/>
              <a:t>Contact ASDA’s council on advocacy to learn more about the issues and what you can do as a member.</a:t>
            </a:r>
          </a:p>
          <a:p>
            <a:pPr marL="171450" indent="-171450">
              <a:buFont typeface="Arial" panose="020B0604020202020204" pitchFamily="34" charset="0"/>
              <a:buChar char="•"/>
              <a:defRPr/>
            </a:pPr>
            <a:r>
              <a:rPr lang="en-US" dirty="0"/>
              <a:t>Sign up for Engage to receive alerts on important bills, send letters to your representatives with a few simple clicks and read up on issues affecting your state and the profession.</a:t>
            </a:r>
          </a:p>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4B79E0-16EE-4670-B28B-E1DACF42244F}" type="slidenum">
              <a:rPr lang="en-US" altLang="en-US" smtClean="0"/>
              <a:pPr/>
              <a:t>15</a:t>
            </a:fld>
            <a:endParaRPr lang="en-US" altLang="en-US" smtClean="0"/>
          </a:p>
        </p:txBody>
      </p:sp>
    </p:spTree>
    <p:extLst>
      <p:ext uri="{BB962C8B-B14F-4D97-AF65-F5344CB8AC3E}">
        <p14:creationId xmlns:p14="http://schemas.microsoft.com/office/powerpoint/2010/main" val="3063864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rgbClr val="003767"/>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8151813" y="6350000"/>
            <a:ext cx="184150" cy="36988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6" name="Rectangle 5"/>
          <p:cNvSpPr/>
          <p:nvPr userDrawn="1"/>
        </p:nvSpPr>
        <p:spPr>
          <a:xfrm>
            <a:off x="0" y="0"/>
            <a:ext cx="9144000" cy="449263"/>
          </a:xfrm>
          <a:prstGeom prst="rect">
            <a:avLst/>
          </a:prstGeom>
          <a:solidFill>
            <a:srgbClr val="0037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3" descr="ASD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8713" y="5481638"/>
            <a:ext cx="28209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500" cap="none" baseline="0">
                <a:latin typeface="Calibri"/>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730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CC66A11-7511-496B-B3B1-1CFB3450D7F4}" type="datetimeFigureOut">
              <a:rPr lang="en-US" altLang="en-US"/>
              <a:pPr>
                <a:defRPr/>
              </a:pPr>
              <a:t>2/9/2017</a:t>
            </a:fld>
            <a:endParaRPr lang="en-US" alt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8DFB9BE-BDFB-4058-A658-12537D761E9A}" type="slidenum">
              <a:rPr lang="en-US" altLang="en-US"/>
              <a:pPr>
                <a:defRPr/>
              </a:pPr>
              <a:t>‹#›</a:t>
            </a:fld>
            <a:endParaRPr lang="en-US" altLang="en-US"/>
          </a:p>
        </p:txBody>
      </p:sp>
    </p:spTree>
    <p:extLst>
      <p:ext uri="{BB962C8B-B14F-4D97-AF65-F5344CB8AC3E}">
        <p14:creationId xmlns:p14="http://schemas.microsoft.com/office/powerpoint/2010/main" val="374352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420913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a:off x="0" y="0"/>
            <a:ext cx="9144000" cy="449263"/>
          </a:xfrm>
          <a:prstGeom prst="rect">
            <a:avLst/>
          </a:prstGeom>
          <a:solidFill>
            <a:srgbClr val="0037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0" name="Picture 8" descr="ASDA_letters.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8238" y="5997575"/>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1524000"/>
            <a:ext cx="7848600" cy="1588"/>
          </a:xfrm>
          <a:prstGeom prst="line">
            <a:avLst/>
          </a:prstGeom>
          <a:ln w="19050">
            <a:solidFill>
              <a:srgbClr val="00376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08" r:id="rId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kern="1200" spc="-100">
          <a:solidFill>
            <a:schemeClr val="tx1"/>
          </a:solidFill>
          <a:latin typeface="Calibri"/>
          <a:ea typeface="MS PGothic" panose="020B0600070205080204" pitchFamily="34" charset="-128"/>
          <a:cs typeface="Calibri"/>
        </a:defRPr>
      </a:lvl1pPr>
      <a:lvl2pPr algn="l" rtl="0" eaLnBrk="0" fontAlgn="base" hangingPunct="0">
        <a:lnSpc>
          <a:spcPts val="4000"/>
        </a:lnSpc>
        <a:spcBef>
          <a:spcPct val="0"/>
        </a:spcBef>
        <a:spcAft>
          <a:spcPct val="0"/>
        </a:spcAft>
        <a:defRPr sz="4000">
          <a:solidFill>
            <a:schemeClr val="tx1"/>
          </a:solidFill>
          <a:latin typeface="Calibri" pitchFamily="34" charset="0"/>
          <a:ea typeface="MS PGothic" panose="020B0600070205080204" pitchFamily="34" charset="-128"/>
          <a:cs typeface="Calibri" pitchFamily="34" charset="0"/>
        </a:defRPr>
      </a:lvl2pPr>
      <a:lvl3pPr algn="l" rtl="0" eaLnBrk="0" fontAlgn="base" hangingPunct="0">
        <a:lnSpc>
          <a:spcPts val="4000"/>
        </a:lnSpc>
        <a:spcBef>
          <a:spcPct val="0"/>
        </a:spcBef>
        <a:spcAft>
          <a:spcPct val="0"/>
        </a:spcAft>
        <a:defRPr sz="4000">
          <a:solidFill>
            <a:schemeClr val="tx1"/>
          </a:solidFill>
          <a:latin typeface="Calibri" pitchFamily="34" charset="0"/>
          <a:ea typeface="MS PGothic" panose="020B0600070205080204" pitchFamily="34" charset="-128"/>
          <a:cs typeface="Calibri" pitchFamily="34" charset="0"/>
        </a:defRPr>
      </a:lvl3pPr>
      <a:lvl4pPr algn="l" rtl="0" eaLnBrk="0" fontAlgn="base" hangingPunct="0">
        <a:lnSpc>
          <a:spcPts val="4000"/>
        </a:lnSpc>
        <a:spcBef>
          <a:spcPct val="0"/>
        </a:spcBef>
        <a:spcAft>
          <a:spcPct val="0"/>
        </a:spcAft>
        <a:defRPr sz="4000">
          <a:solidFill>
            <a:schemeClr val="tx1"/>
          </a:solidFill>
          <a:latin typeface="Calibri" pitchFamily="34" charset="0"/>
          <a:ea typeface="MS PGothic" panose="020B0600070205080204" pitchFamily="34" charset="-128"/>
          <a:cs typeface="Calibri" pitchFamily="34" charset="0"/>
        </a:defRPr>
      </a:lvl4pPr>
      <a:lvl5pPr algn="l" rtl="0" eaLnBrk="0" fontAlgn="base" hangingPunct="0">
        <a:lnSpc>
          <a:spcPts val="4000"/>
        </a:lnSpc>
        <a:spcBef>
          <a:spcPct val="0"/>
        </a:spcBef>
        <a:spcAft>
          <a:spcPct val="0"/>
        </a:spcAft>
        <a:defRPr sz="4000">
          <a:solidFill>
            <a:schemeClr val="tx1"/>
          </a:solidFill>
          <a:latin typeface="Calibri" pitchFamily="34" charset="0"/>
          <a:ea typeface="MS PGothic" panose="020B0600070205080204" pitchFamily="34" charset="-128"/>
          <a:cs typeface="Calibri" pitchFamily="34" charset="0"/>
        </a:defRPr>
      </a:lvl5pPr>
      <a:lvl6pPr marL="457200" algn="l" rtl="0" fontAlgn="base">
        <a:lnSpc>
          <a:spcPts val="4000"/>
        </a:lnSpc>
        <a:spcBef>
          <a:spcPct val="0"/>
        </a:spcBef>
        <a:spcAft>
          <a:spcPct val="0"/>
        </a:spcAft>
        <a:defRPr sz="4000">
          <a:solidFill>
            <a:schemeClr val="tx1"/>
          </a:solidFill>
          <a:latin typeface="Calibri" pitchFamily="34" charset="0"/>
          <a:cs typeface="Calibri" pitchFamily="34" charset="0"/>
        </a:defRPr>
      </a:lvl6pPr>
      <a:lvl7pPr marL="914400" algn="l" rtl="0" fontAlgn="base">
        <a:lnSpc>
          <a:spcPts val="4000"/>
        </a:lnSpc>
        <a:spcBef>
          <a:spcPct val="0"/>
        </a:spcBef>
        <a:spcAft>
          <a:spcPct val="0"/>
        </a:spcAft>
        <a:defRPr sz="4000">
          <a:solidFill>
            <a:schemeClr val="tx1"/>
          </a:solidFill>
          <a:latin typeface="Calibri" pitchFamily="34" charset="0"/>
          <a:cs typeface="Calibri" pitchFamily="34" charset="0"/>
        </a:defRPr>
      </a:lvl7pPr>
      <a:lvl8pPr marL="1371600" algn="l" rtl="0" fontAlgn="base">
        <a:lnSpc>
          <a:spcPts val="4000"/>
        </a:lnSpc>
        <a:spcBef>
          <a:spcPct val="0"/>
        </a:spcBef>
        <a:spcAft>
          <a:spcPct val="0"/>
        </a:spcAft>
        <a:defRPr sz="4000">
          <a:solidFill>
            <a:schemeClr val="tx1"/>
          </a:solidFill>
          <a:latin typeface="Calibri" pitchFamily="34" charset="0"/>
          <a:cs typeface="Calibri" pitchFamily="34" charset="0"/>
        </a:defRPr>
      </a:lvl8pPr>
      <a:lvl9pPr marL="1828800" algn="l" rtl="0" fontAlgn="base">
        <a:lnSpc>
          <a:spcPts val="4000"/>
        </a:lnSpc>
        <a:spcBef>
          <a:spcPct val="0"/>
        </a:spcBef>
        <a:spcAft>
          <a:spcPct val="0"/>
        </a:spcAft>
        <a:defRPr sz="4000">
          <a:solidFill>
            <a:schemeClr val="tx1"/>
          </a:solidFill>
          <a:latin typeface="Calibri" pitchFamily="34" charset="0"/>
          <a:cs typeface="Calibri" pitchFamily="34" charset="0"/>
        </a:defRPr>
      </a:lvl9pPr>
    </p:titleStyle>
    <p:bodyStyle>
      <a:lvl1pPr marL="182563" indent="-182563" algn="l" rtl="0" eaLnBrk="0" fontAlgn="base" hangingPunct="0">
        <a:spcBef>
          <a:spcPct val="20000"/>
        </a:spcBef>
        <a:spcAft>
          <a:spcPct val="0"/>
        </a:spcAft>
        <a:buClr>
          <a:srgbClr val="003767"/>
        </a:buClr>
        <a:buSzPct val="85000"/>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1pPr>
      <a:lvl2pPr marL="457200" indent="-182563" algn="l" rtl="0" eaLnBrk="0" fontAlgn="base" hangingPunct="0">
        <a:spcBef>
          <a:spcPct val="20000"/>
        </a:spcBef>
        <a:spcAft>
          <a:spcPct val="0"/>
        </a:spcAft>
        <a:buClr>
          <a:srgbClr val="003767"/>
        </a:buClr>
        <a:buSzPct val="85000"/>
        <a:buFont typeface="Arial" panose="020B0604020202020204" pitchFamily="34" charset="0"/>
        <a:buChar char="•"/>
        <a:defRPr sz="2200" kern="1200">
          <a:solidFill>
            <a:schemeClr val="tx1"/>
          </a:solidFill>
          <a:latin typeface="Calibri"/>
          <a:ea typeface="Calibri" charset="0"/>
          <a:cs typeface="Calibri"/>
        </a:defRPr>
      </a:lvl2pPr>
      <a:lvl3pPr marL="730250" indent="-182563" algn="l" rtl="0" eaLnBrk="0" fontAlgn="base" hangingPunct="0">
        <a:spcBef>
          <a:spcPct val="20000"/>
        </a:spcBef>
        <a:spcAft>
          <a:spcPct val="0"/>
        </a:spcAft>
        <a:buClr>
          <a:srgbClr val="003767"/>
        </a:buClr>
        <a:buSzPct val="90000"/>
        <a:buFont typeface="Arial" panose="020B0604020202020204" pitchFamily="34" charset="0"/>
        <a:buChar char="•"/>
        <a:defRPr sz="2000" kern="1200">
          <a:solidFill>
            <a:schemeClr val="tx1"/>
          </a:solidFill>
          <a:latin typeface="Calibri"/>
          <a:ea typeface="Calibri" charset="0"/>
          <a:cs typeface="Calibri"/>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Calibri" charset="0"/>
          <a:cs typeface="Calibri" pitchFamily="34" charset="0"/>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Calibri" charset="0"/>
          <a:cs typeface="Calibri"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dcpa.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da.org/en/member-center/member-benefits/ada-and-drb-student-loan-consolid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ccess.ad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sdablog.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asdanet.org/paying-for-dental-school/repayment-programs.aspx" TargetMode="External"/><Relationship Id="rId4" Type="http://schemas.openxmlformats.org/officeDocument/2006/relationships/hyperlink" Target="http://www.asdanet.org/paying-for-dental-schoo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sdanet.org/statementsonpolicy.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advocacy@asdanet.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http://www.asdanet.org/Eng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needabudge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nerdwallet.com" TargetMode="External"/><Relationship Id="rId4" Type="http://schemas.openxmlformats.org/officeDocument/2006/relationships/hyperlink" Target="http://www.creditkarma.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amc.org/services/first/godent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b="3239"/>
          <a:stretch>
            <a:fillRect/>
          </a:stretch>
        </p:blipFill>
        <p:spPr bwMode="auto">
          <a:xfrm>
            <a:off x="6103938" y="1446213"/>
            <a:ext cx="29670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pPr eaLnBrk="1" hangingPunct="1">
              <a:defRPr/>
            </a:pPr>
            <a:r>
              <a:rPr lang="en-US" sz="4400" dirty="0">
                <a:ea typeface="+mj-ea"/>
              </a:rPr>
              <a:t>Debt 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Timely Payments &amp; Forbearance</a:t>
            </a:r>
          </a:p>
        </p:txBody>
      </p:sp>
      <p:sp>
        <p:nvSpPr>
          <p:cNvPr id="18435" name="Content Placeholder 2"/>
          <p:cNvSpPr>
            <a:spLocks noGrp="1"/>
          </p:cNvSpPr>
          <p:nvPr>
            <p:ph idx="1"/>
          </p:nvPr>
        </p:nvSpPr>
        <p:spPr/>
        <p:txBody>
          <a:bodyPr/>
          <a:lstStyle/>
          <a:p>
            <a:pPr marL="342900" indent="-342900">
              <a:spcBef>
                <a:spcPts val="500"/>
              </a:spcBef>
            </a:pPr>
            <a:r>
              <a:rPr lang="en-US" altLang="en-US" smtClean="0">
                <a:latin typeface="Calibri" panose="020F0502020204030204" pitchFamily="34" charset="0"/>
                <a:cs typeface="Calibri" panose="020F0502020204030204" pitchFamily="34" charset="0"/>
              </a:rPr>
              <a:t>Timely repayment</a:t>
            </a:r>
          </a:p>
          <a:p>
            <a:pPr marL="1085850" lvl="1" indent="-342900">
              <a:spcBef>
                <a:spcPts val="500"/>
              </a:spcBef>
            </a:pPr>
            <a:r>
              <a:rPr lang="en-US" altLang="en-US" sz="2000" smtClean="0">
                <a:latin typeface="Calibri" panose="020F0502020204030204" pitchFamily="34" charset="0"/>
                <a:ea typeface="Calibri" panose="020F0502020204030204" pitchFamily="34" charset="0"/>
                <a:cs typeface="Calibri" panose="020F0502020204030204" pitchFamily="34" charset="0"/>
              </a:rPr>
              <a:t>Can boost credit score</a:t>
            </a:r>
          </a:p>
          <a:p>
            <a:pPr marL="1085850" lvl="1" indent="-342900">
              <a:spcBef>
                <a:spcPts val="500"/>
              </a:spcBef>
            </a:pPr>
            <a:r>
              <a:rPr lang="en-US" altLang="en-US" sz="2000" smtClean="0">
                <a:latin typeface="Calibri" panose="020F0502020204030204" pitchFamily="34" charset="0"/>
                <a:ea typeface="Calibri" panose="020F0502020204030204" pitchFamily="34" charset="0"/>
                <a:cs typeface="Calibri" panose="020F0502020204030204" pitchFamily="34" charset="0"/>
              </a:rPr>
              <a:t>Demonstrate that you are reliable to provide a loan to in the future</a:t>
            </a:r>
          </a:p>
          <a:p>
            <a:pPr marL="342900" indent="-342900">
              <a:spcBef>
                <a:spcPts val="500"/>
              </a:spcBef>
            </a:pPr>
            <a:r>
              <a:rPr lang="en-US" altLang="en-US" smtClean="0">
                <a:latin typeface="Calibri" panose="020F0502020204030204" pitchFamily="34" charset="0"/>
                <a:cs typeface="Calibri" panose="020F0502020204030204" pitchFamily="34" charset="0"/>
              </a:rPr>
              <a:t>Having a financial history of loans repaid on time with no missed payments will boost your score more than not taking loans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Do I Need a Financial Advisor?</a:t>
            </a:r>
          </a:p>
        </p:txBody>
      </p:sp>
      <p:sp>
        <p:nvSpPr>
          <p:cNvPr id="19459" name="Content Placeholder 2"/>
          <p:cNvSpPr>
            <a:spLocks noGrp="1"/>
          </p:cNvSpPr>
          <p:nvPr>
            <p:ph idx="1"/>
          </p:nvPr>
        </p:nvSpPr>
        <p:spPr/>
        <p:txBody>
          <a:bodyPr/>
          <a:lstStyle/>
          <a:p>
            <a:r>
              <a:rPr lang="en-US" altLang="en-US" sz="2200" smtClean="0">
                <a:latin typeface="Calibri" panose="020F0502020204030204" pitchFamily="34" charset="0"/>
                <a:cs typeface="Calibri" panose="020F0502020204030204" pitchFamily="34" charset="0"/>
              </a:rPr>
              <a:t>May be helpful during and after the term of your loan repayment</a:t>
            </a:r>
          </a:p>
          <a:p>
            <a:r>
              <a:rPr lang="en-US" altLang="en-US" sz="2200" smtClean="0">
                <a:latin typeface="Calibri" panose="020F0502020204030204" pitchFamily="34" charset="0"/>
                <a:cs typeface="Calibri" panose="020F0502020204030204" pitchFamily="34" charset="0"/>
              </a:rPr>
              <a:t>Good for students who don’t have an extensive education in managing finances</a:t>
            </a:r>
          </a:p>
          <a:p>
            <a:r>
              <a:rPr lang="en-US" altLang="en-US" sz="2200" smtClean="0">
                <a:latin typeface="Calibri" panose="020F0502020204030204" pitchFamily="34" charset="0"/>
                <a:cs typeface="Calibri" panose="020F0502020204030204" pitchFamily="34" charset="0"/>
              </a:rPr>
              <a:t>Provide assistance on evaluating investments, buying a practice and tracking tax deductions</a:t>
            </a:r>
          </a:p>
          <a:p>
            <a:r>
              <a:rPr lang="en-US" altLang="en-US" sz="2200" smtClean="0">
                <a:latin typeface="Calibri" panose="020F0502020204030204" pitchFamily="34" charset="0"/>
                <a:cs typeface="Calibri" panose="020F0502020204030204" pitchFamily="34" charset="0"/>
              </a:rPr>
              <a:t>Look for a certified public accountant who works exclusively with dental professionals</a:t>
            </a:r>
          </a:p>
          <a:p>
            <a:pPr lvl="1"/>
            <a:r>
              <a:rPr lang="en-US" altLang="en-US" sz="2000" smtClean="0">
                <a:latin typeface="Calibri" panose="020F0502020204030204" pitchFamily="34" charset="0"/>
                <a:ea typeface="Calibri" panose="020F0502020204030204" pitchFamily="34" charset="0"/>
                <a:cs typeface="Calibri" panose="020F0502020204030204" pitchFamily="34" charset="0"/>
              </a:rPr>
              <a:t>Research with the Financial Planning Association (FPA) or check the Academy of Dental CPAs at </a:t>
            </a:r>
            <a:r>
              <a:rPr lang="en-US" altLang="en-US" sz="2000" smtClean="0">
                <a:latin typeface="Calibri" panose="020F0502020204030204" pitchFamily="34" charset="0"/>
                <a:ea typeface="Calibri" panose="020F0502020204030204" pitchFamily="34" charset="0"/>
                <a:cs typeface="Calibri" panose="020F0502020204030204" pitchFamily="34" charset="0"/>
                <a:hlinkClick r:id="rId2"/>
              </a:rPr>
              <a:t>www.adcpa.org</a:t>
            </a:r>
            <a:endParaRPr lang="en-US" altLang="en-US" sz="2000" smtClean="0">
              <a:latin typeface="Calibri" panose="020F0502020204030204" pitchFamily="34" charset="0"/>
              <a:ea typeface="Calibri" panose="020F0502020204030204" pitchFamily="34" charset="0"/>
              <a:cs typeface="Calibri" panose="020F0502020204030204" pitchFamily="34" charset="0"/>
            </a:endParaRPr>
          </a:p>
          <a:p>
            <a:r>
              <a:rPr lang="en-US" altLang="en-US" sz="2200" smtClean="0">
                <a:latin typeface="Calibri" panose="020F0502020204030204" pitchFamily="34" charset="0"/>
                <a:cs typeface="Calibri" panose="020F0502020204030204" pitchFamily="34" charset="0"/>
              </a:rPr>
              <a:t>Ask your local ADA component society for suggestions</a:t>
            </a:r>
          </a:p>
          <a:p>
            <a:r>
              <a:rPr lang="en-US" altLang="en-US" sz="2200" smtClean="0">
                <a:latin typeface="Calibri" panose="020F0502020204030204" pitchFamily="34" charset="0"/>
                <a:cs typeface="Calibri" panose="020F0502020204030204" pitchFamily="34" charset="0"/>
              </a:rPr>
              <a:t>Find an advisor who will listen to your goals and work with you as a team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Utilize the Tripartite</a:t>
            </a:r>
          </a:p>
        </p:txBody>
      </p:sp>
      <p:sp>
        <p:nvSpPr>
          <p:cNvPr id="19458" name="Content Placeholder 2"/>
          <p:cNvSpPr>
            <a:spLocks noGrp="1"/>
          </p:cNvSpPr>
          <p:nvPr>
            <p:ph idx="1"/>
          </p:nvPr>
        </p:nvSpPr>
        <p:spPr/>
        <p:txBody>
          <a:bodyPr/>
          <a:lstStyle/>
          <a:p>
            <a:pPr>
              <a:spcBef>
                <a:spcPts val="400"/>
              </a:spcBef>
              <a:defRPr/>
            </a:pPr>
            <a:r>
              <a:rPr lang="en-US" altLang="en-US" sz="2400" dirty="0">
                <a:latin typeface="Calibri" panose="020F0502020204030204" pitchFamily="34" charset="0"/>
              </a:rPr>
              <a:t>Be a part of organized dentistry</a:t>
            </a:r>
          </a:p>
          <a:p>
            <a:pPr>
              <a:spcBef>
                <a:spcPts val="400"/>
              </a:spcBef>
              <a:defRPr/>
            </a:pPr>
            <a:r>
              <a:rPr lang="en-US" altLang="en-US" sz="2400" dirty="0">
                <a:latin typeface="Calibri" panose="020F0502020204030204" pitchFamily="34" charset="0"/>
              </a:rPr>
              <a:t>Many state and local dental societies have resources for dental students and a career network</a:t>
            </a:r>
          </a:p>
          <a:p>
            <a:pPr>
              <a:spcBef>
                <a:spcPts val="400"/>
              </a:spcBef>
              <a:defRPr/>
            </a:pPr>
            <a:r>
              <a:rPr lang="en-US" altLang="en-US" sz="2400" dirty="0">
                <a:latin typeface="Calibri" panose="020F0502020204030204" pitchFamily="34" charset="0"/>
              </a:rPr>
              <a:t>ADA members can refinance dental student loans with </a:t>
            </a:r>
            <a:r>
              <a:rPr lang="en-US" altLang="en-US" sz="2400" dirty="0" smtClean="0">
                <a:latin typeface="Calibri" panose="020F0502020204030204" pitchFamily="34" charset="0"/>
              </a:rPr>
              <a:t>DRB</a:t>
            </a:r>
            <a:br>
              <a:rPr lang="en-US" altLang="en-US" sz="2400" dirty="0" smtClean="0">
                <a:latin typeface="Calibri" panose="020F0502020204030204" pitchFamily="34" charset="0"/>
              </a:rPr>
            </a:br>
            <a:r>
              <a:rPr lang="en-US" altLang="en-US" sz="2400" dirty="0" smtClean="0">
                <a:latin typeface="Calibri" panose="020F0502020204030204" pitchFamily="34" charset="0"/>
                <a:hlinkClick r:id="rId3"/>
              </a:rPr>
              <a:t>www.ada.org/en/member-center/member-benefits/ada-and-drb-student-loan-consolidation</a:t>
            </a:r>
            <a:r>
              <a:rPr lang="en-US" altLang="en-US" sz="2400" dirty="0" smtClean="0">
                <a:latin typeface="Calibri" panose="020F0502020204030204" pitchFamily="34" charset="0"/>
              </a:rPr>
              <a:t> </a:t>
            </a:r>
            <a:endParaRPr lang="en-US" altLang="en-US" sz="2400" dirty="0">
              <a:latin typeface="Calibri" panose="020F0502020204030204" pitchFamily="34" charset="0"/>
            </a:endParaRPr>
          </a:p>
          <a:p>
            <a:pPr>
              <a:spcBef>
                <a:spcPts val="400"/>
              </a:spcBef>
              <a:defRPr/>
            </a:pPr>
            <a:r>
              <a:rPr lang="en-US" altLang="en-US" sz="2400" dirty="0">
                <a:latin typeface="Calibri" panose="020F0502020204030204" pitchFamily="34" charset="0"/>
              </a:rPr>
              <a:t>ADA Center for Professional Success</a:t>
            </a:r>
            <a:br>
              <a:rPr lang="en-US" altLang="en-US" sz="2400" dirty="0">
                <a:latin typeface="Calibri" panose="020F0502020204030204" pitchFamily="34" charset="0"/>
              </a:rPr>
            </a:br>
            <a:r>
              <a:rPr lang="en-US" altLang="en-US" sz="2400" dirty="0" smtClean="0">
                <a:latin typeface="Calibri" panose="020F0502020204030204" pitchFamily="34" charset="0"/>
                <a:hlinkClick r:id="rId4"/>
              </a:rPr>
              <a:t>success.ada.org</a:t>
            </a:r>
            <a:endParaRPr lang="en-US" altLang="en-US" sz="2400" dirty="0">
              <a:latin typeface="Calibri" panose="020F0502020204030204" pitchFamily="34" charset="0"/>
            </a:endParaRPr>
          </a:p>
          <a:p>
            <a:pPr marL="0" indent="0">
              <a:spcBef>
                <a:spcPts val="400"/>
              </a:spcBef>
              <a:buFont typeface="Arial" panose="020B0604020202020204" pitchFamily="34" charset="0"/>
              <a:buNone/>
              <a:defRPr/>
            </a:pPr>
            <a:endParaRPr lang="en-US" altLang="en-US"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ASDA Resources</a:t>
            </a:r>
          </a:p>
        </p:txBody>
      </p:sp>
      <p:sp>
        <p:nvSpPr>
          <p:cNvPr id="22531" name="Content Placeholder 2"/>
          <p:cNvSpPr>
            <a:spLocks noGrp="1"/>
          </p:cNvSpPr>
          <p:nvPr>
            <p:ph idx="1"/>
          </p:nvPr>
        </p:nvSpPr>
        <p:spPr>
          <a:xfrm>
            <a:off x="457200" y="1600200"/>
            <a:ext cx="5953125" cy="4876800"/>
          </a:xfrm>
        </p:spPr>
        <p:txBody>
          <a:bodyPr/>
          <a:lstStyle/>
          <a:p>
            <a:r>
              <a:rPr lang="en-US" altLang="en-US" dirty="0" smtClean="0">
                <a:latin typeface="Calibri" panose="020F0502020204030204" pitchFamily="34" charset="0"/>
                <a:cs typeface="Calibri" panose="020F0502020204030204" pitchFamily="34" charset="0"/>
              </a:rPr>
              <a:t>Mouthing Off Blog posts “Money Monday”</a:t>
            </a:r>
            <a:br>
              <a:rPr lang="en-US" altLang="en-US" dirty="0" smtClean="0">
                <a:latin typeface="Calibri" panose="020F0502020204030204" pitchFamily="34" charset="0"/>
                <a:cs typeface="Calibri" panose="020F0502020204030204" pitchFamily="34" charset="0"/>
              </a:rPr>
            </a:br>
            <a:r>
              <a:rPr lang="en-US" altLang="en-US" dirty="0" smtClean="0">
                <a:latin typeface="Calibri" panose="020F0502020204030204" pitchFamily="34" charset="0"/>
                <a:cs typeface="Calibri" panose="020F0502020204030204" pitchFamily="34" charset="0"/>
                <a:hlinkClick r:id="rId3"/>
              </a:rPr>
              <a:t>www.asdablog.com</a:t>
            </a:r>
            <a:r>
              <a:rPr lang="en-US" altLang="en-US" dirty="0" smtClean="0">
                <a:latin typeface="Calibri" panose="020F0502020204030204" pitchFamily="34" charset="0"/>
                <a:cs typeface="Calibri" panose="020F0502020204030204" pitchFamily="34" charset="0"/>
              </a:rPr>
              <a:t> </a:t>
            </a:r>
          </a:p>
          <a:p>
            <a:r>
              <a:rPr lang="en-US" altLang="en-US" dirty="0" smtClean="0">
                <a:latin typeface="Calibri" panose="020F0502020204030204" pitchFamily="34" charset="0"/>
                <a:cs typeface="Calibri" panose="020F0502020204030204" pitchFamily="34" charset="0"/>
              </a:rPr>
              <a:t>Debt 101 Guide</a:t>
            </a:r>
            <a:br>
              <a:rPr lang="en-US" altLang="en-US" dirty="0" smtClean="0">
                <a:latin typeface="Calibri" panose="020F0502020204030204" pitchFamily="34" charset="0"/>
                <a:cs typeface="Calibri" panose="020F0502020204030204" pitchFamily="34" charset="0"/>
              </a:rPr>
            </a:br>
            <a:r>
              <a:rPr lang="en-US" altLang="en-US" dirty="0" smtClean="0">
                <a:latin typeface="Calibri" panose="020F0502020204030204" pitchFamily="34" charset="0"/>
                <a:cs typeface="Calibri" panose="020F0502020204030204" pitchFamily="34" charset="0"/>
                <a:hlinkClick r:id="rId4"/>
              </a:rPr>
              <a:t>ASDAnet.org/paying-for-dental-school</a:t>
            </a:r>
            <a:endParaRPr lang="en-US" altLang="en-US" dirty="0" smtClean="0">
              <a:latin typeface="Calibri" panose="020F0502020204030204" pitchFamily="34" charset="0"/>
              <a:cs typeface="Calibri" panose="020F0502020204030204" pitchFamily="34" charset="0"/>
            </a:endParaRPr>
          </a:p>
          <a:p>
            <a:r>
              <a:rPr lang="en-US" altLang="en-US" dirty="0" smtClean="0">
                <a:latin typeface="Calibri" panose="020F0502020204030204" pitchFamily="34" charset="0"/>
                <a:cs typeface="Calibri" panose="020F0502020204030204" pitchFamily="34" charset="0"/>
              </a:rPr>
              <a:t>Repayment programs</a:t>
            </a:r>
            <a:r>
              <a:rPr lang="en-US" altLang="en-US" dirty="0">
                <a:latin typeface="Calibri" panose="020F0502020204030204" pitchFamily="34" charset="0"/>
                <a:cs typeface="Calibri" panose="020F0502020204030204" pitchFamily="34" charset="0"/>
              </a:rPr>
              <a:t> </a:t>
            </a:r>
            <a:br>
              <a:rPr lang="en-US" altLang="en-US" dirty="0">
                <a:latin typeface="Calibri" panose="020F0502020204030204" pitchFamily="34" charset="0"/>
                <a:cs typeface="Calibri" panose="020F0502020204030204" pitchFamily="34" charset="0"/>
              </a:rPr>
            </a:br>
            <a:r>
              <a:rPr lang="en-US" altLang="en-US" dirty="0" smtClean="0">
                <a:latin typeface="Calibri" panose="020F0502020204030204" pitchFamily="34" charset="0"/>
                <a:cs typeface="Calibri" panose="020F0502020204030204" pitchFamily="34" charset="0"/>
                <a:hlinkClick r:id="rId5"/>
              </a:rPr>
              <a:t>ASDAnet.org/paying-for-dental-school/repayment-programs.aspx</a:t>
            </a:r>
            <a:r>
              <a:rPr lang="en-US" altLang="en-US" dirty="0" smtClean="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pic>
        <p:nvPicPr>
          <p:cNvPr id="22532" name="Picture 4" descr="Debt 101 Gu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25" y="1844675"/>
            <a:ext cx="1814513" cy="244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143000"/>
          </a:xfrm>
        </p:spPr>
        <p:txBody>
          <a:bodyPr/>
          <a:lstStyle/>
          <a:p>
            <a:pPr>
              <a:defRPr/>
            </a:pPr>
            <a:r>
              <a:rPr lang="en-US" dirty="0">
                <a:latin typeface="Calibri" panose="020F0502020204030204" pitchFamily="34" charset="0"/>
                <a:ea typeface="Syncopate"/>
                <a:cs typeface="Syncopate"/>
                <a:sym typeface="Syncopate"/>
              </a:rPr>
              <a:t>ASDA Policy</a:t>
            </a:r>
            <a:endParaRPr lang="en-US" dirty="0"/>
          </a:p>
        </p:txBody>
      </p:sp>
      <p:sp>
        <p:nvSpPr>
          <p:cNvPr id="3" name="Text Placeholder 2"/>
          <p:cNvSpPr>
            <a:spLocks noGrp="1"/>
          </p:cNvSpPr>
          <p:nvPr>
            <p:ph type="body" idx="1"/>
          </p:nvPr>
        </p:nvSpPr>
        <p:spPr>
          <a:xfrm>
            <a:off x="457200" y="1600200"/>
            <a:ext cx="7804150" cy="5045075"/>
          </a:xfrm>
        </p:spPr>
        <p:txBody>
          <a:bodyPr/>
          <a:lstStyle/>
          <a:p>
            <a:pPr>
              <a:defRPr/>
            </a:pPr>
            <a:r>
              <a:rPr lang="en-US" dirty="0"/>
              <a:t>ASDA’s F-4 Student Debt Policy </a:t>
            </a:r>
            <a:br>
              <a:rPr lang="en-US" dirty="0"/>
            </a:br>
            <a:r>
              <a:rPr lang="en-US" sz="2400" dirty="0"/>
              <a:t>Encourages Congress and state legislatures to pass measures that include:</a:t>
            </a:r>
          </a:p>
          <a:p>
            <a:pPr lvl="1">
              <a:buFont typeface="Wingdings" panose="05000000000000000000" pitchFamily="2" charset="2"/>
              <a:buChar char="ü"/>
              <a:defRPr/>
            </a:pPr>
            <a:r>
              <a:rPr lang="en-US" sz="2000" dirty="0"/>
              <a:t>Reduction of student loan interest rates</a:t>
            </a:r>
          </a:p>
          <a:p>
            <a:pPr lvl="1">
              <a:buFont typeface="Wingdings" panose="05000000000000000000" pitchFamily="2" charset="2"/>
              <a:buChar char="ü"/>
              <a:defRPr/>
            </a:pPr>
            <a:r>
              <a:rPr lang="en-US" sz="2000" dirty="0"/>
              <a:t>Improved access to public service loans</a:t>
            </a:r>
          </a:p>
          <a:p>
            <a:pPr lvl="1">
              <a:buFont typeface="Wingdings" panose="05000000000000000000" pitchFamily="2" charset="2"/>
              <a:buChar char="ü"/>
              <a:defRPr/>
            </a:pPr>
            <a:r>
              <a:rPr lang="en-US" sz="2000" dirty="0"/>
              <a:t>Loan forgiveness &amp; scholarship opportunities for students &amp; residents practicing in underserved areas</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dirty="0"/>
              <a:t>Read the full policy at </a:t>
            </a:r>
            <a:r>
              <a:rPr lang="en-US" sz="2400" dirty="0">
                <a:hlinkClick r:id="rId3"/>
              </a:rPr>
              <a:t>ASDAnet.org/statementsonpolicy.aspx</a:t>
            </a:r>
            <a:r>
              <a:rPr lang="en-U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388"/>
            <a:ext cx="8229600" cy="1143000"/>
          </a:xfrm>
        </p:spPr>
        <p:txBody>
          <a:bodyPr/>
          <a:lstStyle/>
          <a:p>
            <a:pPr>
              <a:defRPr/>
            </a:pPr>
            <a:r>
              <a:rPr lang="en-US" dirty="0">
                <a:latin typeface="Calibri" panose="020F0502020204030204" pitchFamily="34" charset="0"/>
                <a:ea typeface="Syncopate"/>
                <a:cs typeface="Syncopate"/>
                <a:sym typeface="Syncopate"/>
              </a:rPr>
              <a:t>Advocate for your future</a:t>
            </a:r>
            <a:endParaRPr lang="en-US" dirty="0"/>
          </a:p>
        </p:txBody>
      </p:sp>
      <p:sp>
        <p:nvSpPr>
          <p:cNvPr id="26627" name="Text Placeholder 2"/>
          <p:cNvSpPr>
            <a:spLocks noGrp="1"/>
          </p:cNvSpPr>
          <p:nvPr>
            <p:ph type="body" idx="1"/>
          </p:nvPr>
        </p:nvSpPr>
        <p:spPr>
          <a:xfrm>
            <a:off x="355600" y="1600200"/>
            <a:ext cx="5795264" cy="4967288"/>
          </a:xfrm>
        </p:spPr>
        <p:txBody>
          <a:bodyPr/>
          <a:lstStyle/>
          <a:p>
            <a:pPr>
              <a:spcBef>
                <a:spcPct val="0"/>
              </a:spcBef>
            </a:pPr>
            <a:r>
              <a:rPr lang="en-US" altLang="en-US" dirty="0" smtClean="0">
                <a:latin typeface="Calibri" panose="020F0502020204030204" pitchFamily="34" charset="0"/>
                <a:cs typeface="Calibri" panose="020F0502020204030204" pitchFamily="34" charset="0"/>
              </a:rPr>
              <a:t>National Dental Student Lobby Day</a:t>
            </a:r>
          </a:p>
          <a:p>
            <a:pPr lvl="1">
              <a:spcBef>
                <a:spcPct val="0"/>
              </a:spcBef>
            </a:pPr>
            <a:r>
              <a:rPr lang="en-US" altLang="en-US" dirty="0" smtClean="0">
                <a:latin typeface="Calibri" panose="020F0502020204030204" pitchFamily="34" charset="0"/>
                <a:ea typeface="Calibri" panose="020F0502020204030204" pitchFamily="34" charset="0"/>
                <a:cs typeface="Calibri" panose="020F0502020204030204" pitchFamily="34" charset="0"/>
              </a:rPr>
              <a:t>In 2014, 375 ASDA members advocated for the following bills to address the burden of student debt:</a:t>
            </a:r>
          </a:p>
          <a:p>
            <a:pPr lvl="2">
              <a:spcBef>
                <a:spcPct val="0"/>
              </a:spcBef>
            </a:pPr>
            <a:r>
              <a:rPr lang="en-US" altLang="en-US" dirty="0" smtClean="0">
                <a:latin typeface="Calibri" panose="020F0502020204030204" pitchFamily="34" charset="0"/>
                <a:ea typeface="Calibri" panose="020F0502020204030204" pitchFamily="34" charset="0"/>
                <a:cs typeface="Calibri" panose="020F0502020204030204" pitchFamily="34" charset="0"/>
              </a:rPr>
              <a:t>Federal Student Loan Refinancing Act</a:t>
            </a:r>
          </a:p>
          <a:p>
            <a:pPr lvl="2">
              <a:spcBef>
                <a:spcPct val="0"/>
              </a:spcBef>
            </a:pPr>
            <a:r>
              <a:rPr lang="en-US" altLang="en-US" dirty="0" smtClean="0">
                <a:latin typeface="Calibri" panose="020F0502020204030204" pitchFamily="34" charset="0"/>
                <a:ea typeface="Calibri" panose="020F0502020204030204" pitchFamily="34" charset="0"/>
                <a:cs typeface="Calibri" panose="020F0502020204030204" pitchFamily="34" charset="0"/>
              </a:rPr>
              <a:t>Student Loan Interest Deduction Act </a:t>
            </a:r>
          </a:p>
          <a:p>
            <a:pPr>
              <a:spcBef>
                <a:spcPct val="0"/>
              </a:spcBef>
            </a:pPr>
            <a:r>
              <a:rPr lang="en-US" altLang="en-US" dirty="0" smtClean="0">
                <a:latin typeface="Calibri" panose="020F0502020204030204" pitchFamily="34" charset="0"/>
                <a:cs typeface="Calibri" panose="020F0502020204030204" pitchFamily="34" charset="0"/>
              </a:rPr>
              <a:t>ASDA’s Council on Advocacy </a:t>
            </a:r>
          </a:p>
          <a:p>
            <a:pPr lvl="1">
              <a:spcBef>
                <a:spcPct val="0"/>
              </a:spcBef>
            </a:pPr>
            <a:r>
              <a:rPr lang="en-US" altLang="en-US" dirty="0" smtClean="0">
                <a:latin typeface="Calibri" panose="020F0502020204030204" pitchFamily="34" charset="0"/>
                <a:ea typeface="Calibri" panose="020F0502020204030204" pitchFamily="34" charset="0"/>
                <a:cs typeface="Calibri" panose="020F0502020204030204" pitchFamily="34" charset="0"/>
              </a:rPr>
              <a:t>Email </a:t>
            </a:r>
            <a:r>
              <a:rPr lang="en-US" altLang="en-US" dirty="0" smtClean="0">
                <a:latin typeface="Calibri" panose="020F0502020204030204" pitchFamily="34" charset="0"/>
                <a:ea typeface="Calibri" panose="020F0502020204030204" pitchFamily="34" charset="0"/>
                <a:cs typeface="Calibri" panose="020F0502020204030204" pitchFamily="34" charset="0"/>
                <a:hlinkClick r:id="rId3"/>
              </a:rPr>
              <a:t>advocacy@asdanet.org</a:t>
            </a:r>
            <a:r>
              <a:rPr lang="en-US" altLang="en-US" dirty="0" smtClean="0">
                <a:latin typeface="Calibri" panose="020F0502020204030204" pitchFamily="34" charset="0"/>
                <a:ea typeface="Calibri" panose="020F0502020204030204" pitchFamily="34" charset="0"/>
                <a:cs typeface="Calibri" panose="020F0502020204030204" pitchFamily="34" charset="0"/>
              </a:rPr>
              <a:t> to determine what you can do to advocate for your future </a:t>
            </a:r>
          </a:p>
          <a:p>
            <a:pPr>
              <a:spcBef>
                <a:spcPct val="0"/>
              </a:spcBef>
            </a:pPr>
            <a:r>
              <a:rPr lang="en-US" altLang="en-US" dirty="0" smtClean="0">
                <a:latin typeface="Calibri" panose="020F0502020204030204" pitchFamily="34" charset="0"/>
                <a:cs typeface="Calibri" panose="020F0502020204030204" pitchFamily="34" charset="0"/>
              </a:rPr>
              <a:t>ASDA’s legislative resources</a:t>
            </a:r>
          </a:p>
          <a:p>
            <a:pPr lvl="1">
              <a:spcBef>
                <a:spcPct val="0"/>
              </a:spcBef>
            </a:pPr>
            <a:r>
              <a:rPr lang="en-US" altLang="en-US" dirty="0" smtClean="0">
                <a:latin typeface="Calibri" panose="020F0502020204030204" pitchFamily="34" charset="0"/>
                <a:ea typeface="Calibri" panose="020F0502020204030204" pitchFamily="34" charset="0"/>
                <a:cs typeface="Calibri" panose="020F0502020204030204" pitchFamily="34" charset="0"/>
                <a:hlinkClick r:id="rId4"/>
              </a:rPr>
              <a:t>ASDAnet.org/Engage</a:t>
            </a:r>
            <a:r>
              <a:rPr lang="en-US" altLang="en-US" dirty="0" smtClean="0">
                <a:latin typeface="Calibri" panose="020F0502020204030204" pitchFamily="34" charset="0"/>
                <a:ea typeface="Calibri" panose="020F0502020204030204" pitchFamily="34" charset="0"/>
                <a:cs typeface="Calibri" panose="020F0502020204030204" pitchFamily="34" charset="0"/>
              </a:rPr>
              <a:t> </a:t>
            </a:r>
          </a:p>
          <a:p>
            <a:pPr>
              <a:spcBef>
                <a:spcPct val="0"/>
              </a:spcBef>
            </a:pPr>
            <a:endParaRPr lang="en-US" altLang="en-US" dirty="0" smtClean="0">
              <a:latin typeface="Calibri" panose="020F0502020204030204" pitchFamily="34" charset="0"/>
              <a:cs typeface="Calibri" panose="020F0502020204030204" pitchFamily="34" charset="0"/>
            </a:endParaRPr>
          </a:p>
        </p:txBody>
      </p:sp>
      <p:pic>
        <p:nvPicPr>
          <p:cNvPr id="5" name="Picture 5" descr="MTP_110329_4201.jpg"/>
          <p:cNvPicPr>
            <a:picLocks noChangeAspect="1"/>
          </p:cNvPicPr>
          <p:nvPr/>
        </p:nvPicPr>
        <p:blipFill rotWithShape="1">
          <a:blip r:embed="rId5">
            <a:extLst>
              <a:ext uri="{28A0092B-C50C-407E-A947-70E740481C1C}">
                <a14:useLocalDpi xmlns:a14="http://schemas.microsoft.com/office/drawing/2010/main" val="0"/>
              </a:ext>
            </a:extLst>
          </a:blip>
          <a:srcRect l="12204" r="15185"/>
          <a:stretch/>
        </p:blipFill>
        <p:spPr bwMode="auto">
          <a:xfrm>
            <a:off x="6150864" y="1996186"/>
            <a:ext cx="2535936" cy="2541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Introduction</a:t>
            </a:r>
          </a:p>
        </p:txBody>
      </p:sp>
      <p:sp>
        <p:nvSpPr>
          <p:cNvPr id="6146" name="Shape 35"/>
          <p:cNvSpPr>
            <a:spLocks noGrp="1"/>
          </p:cNvSpPr>
          <p:nvPr>
            <p:ph idx="1"/>
          </p:nvPr>
        </p:nvSpPr>
        <p:spPr/>
        <p:txBody>
          <a:bodyPr lIns="91425" tIns="91425" rIns="91425" bIns="91425"/>
          <a:lstStyle/>
          <a:p>
            <a:pPr>
              <a:lnSpc>
                <a:spcPct val="115000"/>
              </a:lnSpc>
              <a:spcBef>
                <a:spcPct val="0"/>
              </a:spcBef>
              <a:buFont typeface="Arial" panose="020B0604020202020204" pitchFamily="34" charset="0"/>
              <a:buNone/>
              <a:defRPr/>
            </a:pPr>
            <a:endParaRPr lang="en-US" altLang="en-US" sz="2400" dirty="0">
              <a:latin typeface="Calibri" panose="020F0502020204030204" pitchFamily="34" charset="0"/>
            </a:endParaRPr>
          </a:p>
          <a:p>
            <a:pPr indent="0">
              <a:lnSpc>
                <a:spcPct val="115000"/>
              </a:lnSpc>
              <a:spcBef>
                <a:spcPct val="0"/>
              </a:spcBef>
              <a:buFont typeface="Arial" panose="020B0604020202020204" pitchFamily="34" charset="0"/>
              <a:buNone/>
              <a:defRPr/>
            </a:pPr>
            <a:r>
              <a:rPr lang="en-US" altLang="en-US" sz="2400" dirty="0">
                <a:solidFill>
                  <a:srgbClr val="292934"/>
                </a:solidFill>
                <a:latin typeface="Calibri" panose="020F0502020204030204" pitchFamily="34" charset="0"/>
              </a:rPr>
              <a:t>Student debt has become a forefront issue in this country as the cost of education is on the rise with no signs of slowing. </a:t>
            </a:r>
          </a:p>
          <a:p>
            <a:pPr indent="0">
              <a:lnSpc>
                <a:spcPct val="115000"/>
              </a:lnSpc>
              <a:spcBef>
                <a:spcPct val="0"/>
              </a:spcBef>
              <a:buFont typeface="Arial" panose="020B0604020202020204" pitchFamily="34" charset="0"/>
              <a:buNone/>
              <a:defRPr/>
            </a:pPr>
            <a:r>
              <a:rPr lang="en-US" altLang="en-US" sz="2400" dirty="0">
                <a:solidFill>
                  <a:srgbClr val="292934"/>
                </a:solidFill>
                <a:latin typeface="Calibri" panose="020F0502020204030204" pitchFamily="34" charset="0"/>
              </a:rPr>
              <a:t>It has become essential for students entering repayment to be diligent financial managers.</a:t>
            </a:r>
            <a:endParaRPr lang="en-US" altLang="en-US" sz="1400" dirty="0">
              <a:solidFill>
                <a:srgbClr val="292934"/>
              </a:solidFill>
              <a:latin typeface="Calibri" panose="020F0502020204030204" pitchFamily="34" charset="0"/>
            </a:endParaRPr>
          </a:p>
        </p:txBody>
      </p:sp>
      <p:sp>
        <p:nvSpPr>
          <p:cNvPr id="7172" name="Rectangle 3"/>
          <p:cNvSpPr>
            <a:spLocks noChangeArrowheads="1"/>
          </p:cNvSpPr>
          <p:nvPr/>
        </p:nvSpPr>
        <p:spPr bwMode="auto">
          <a:xfrm>
            <a:off x="457200" y="4673600"/>
            <a:ext cx="8229600" cy="941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115000"/>
              </a:lnSpc>
            </a:pPr>
            <a:r>
              <a:rPr lang="en-US" altLang="en-US" sz="1600" dirty="0">
                <a:solidFill>
                  <a:srgbClr val="292934"/>
                </a:solidFill>
                <a:latin typeface="Calibri" panose="020F0502020204030204" pitchFamily="34" charset="0"/>
              </a:rPr>
              <a:t>Disclaimer: The websites, applications and businesses references in this presentation are not endorsed by ASDA and were suggested by dental students on ASDA’s </a:t>
            </a:r>
            <a:r>
              <a:rPr lang="en-US" altLang="en-US" sz="1600" dirty="0" smtClean="0">
                <a:solidFill>
                  <a:srgbClr val="292934"/>
                </a:solidFill>
                <a:latin typeface="Calibri" panose="020F0502020204030204" pitchFamily="34" charset="0"/>
              </a:rPr>
              <a:t>Council </a:t>
            </a:r>
            <a:r>
              <a:rPr lang="en-US" altLang="en-US" sz="1600" dirty="0">
                <a:solidFill>
                  <a:srgbClr val="292934"/>
                </a:solidFill>
                <a:latin typeface="Calibri" panose="020F0502020204030204" pitchFamily="34" charset="0"/>
              </a:rPr>
              <a:t>on Membership who have utilized the resources themselves.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Budgeting</a:t>
            </a:r>
          </a:p>
        </p:txBody>
      </p:sp>
      <p:sp>
        <p:nvSpPr>
          <p:cNvPr id="8195" name="Content Placeholder 3"/>
          <p:cNvSpPr>
            <a:spLocks noGrp="1"/>
          </p:cNvSpPr>
          <p:nvPr>
            <p:ph idx="1"/>
          </p:nvPr>
        </p:nvSpPr>
        <p:spPr/>
        <p:txBody>
          <a:bodyPr/>
          <a:lstStyle/>
          <a:p>
            <a:pPr marL="525463" indent="-342900"/>
            <a:r>
              <a:rPr lang="en-US" altLang="en-US" smtClean="0">
                <a:solidFill>
                  <a:srgbClr val="292934"/>
                </a:solidFill>
                <a:latin typeface="Calibri" panose="020F0502020204030204" pitchFamily="34" charset="0"/>
                <a:cs typeface="Calibri" panose="020F0502020204030204" pitchFamily="34" charset="0"/>
              </a:rPr>
              <a:t>Limit spending</a:t>
            </a:r>
          </a:p>
          <a:p>
            <a:pPr marL="1085850" lvl="1" indent="-342900"/>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remind yourself that you are a student, find people with similar spending habits, use coupons for purchases</a:t>
            </a:r>
          </a:p>
          <a:p>
            <a:pPr marL="525463" indent="-342900"/>
            <a:r>
              <a:rPr lang="en-US" altLang="en-US" smtClean="0">
                <a:solidFill>
                  <a:srgbClr val="292934"/>
                </a:solidFill>
                <a:latin typeface="Calibri" panose="020F0502020204030204" pitchFamily="34" charset="0"/>
                <a:cs typeface="Calibri" panose="020F0502020204030204" pitchFamily="34" charset="0"/>
              </a:rPr>
              <a:t>Put yourself on a budget</a:t>
            </a:r>
          </a:p>
          <a:p>
            <a:pPr marL="1085850" lvl="1" indent="-342900"/>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use </a:t>
            </a:r>
            <a:r>
              <a:rPr lang="en-US" altLang="en-US" u="sng" smtClean="0">
                <a:solidFill>
                  <a:srgbClr val="0000FF"/>
                </a:solidFill>
                <a:latin typeface="Calibri" panose="020F0502020204030204" pitchFamily="34" charset="0"/>
                <a:ea typeface="Calibri" panose="020F0502020204030204" pitchFamily="34" charset="0"/>
                <a:cs typeface="Calibri" panose="020F0502020204030204" pitchFamily="34" charset="0"/>
              </a:rPr>
              <a:t>www.mint.com</a:t>
            </a:r>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 or </a:t>
            </a:r>
            <a:r>
              <a:rPr lang="en-US" altLang="en-US" u="sng" smtClean="0">
                <a:solidFill>
                  <a:srgbClr val="1155CC"/>
                </a:solidFill>
                <a:latin typeface="Calibri" panose="020F0502020204030204" pitchFamily="34" charset="0"/>
                <a:ea typeface="Calibri" panose="020F0502020204030204" pitchFamily="34" charset="0"/>
                <a:cs typeface="Calibri" panose="020F0502020204030204" pitchFamily="34" charset="0"/>
                <a:hlinkClick r:id="rId3"/>
              </a:rPr>
              <a:t>www.youneedabudget.com</a:t>
            </a:r>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 for help</a:t>
            </a:r>
          </a:p>
          <a:p>
            <a:pPr marL="525463" indent="-342900"/>
            <a:r>
              <a:rPr lang="en-US" altLang="en-US" smtClean="0">
                <a:solidFill>
                  <a:srgbClr val="292934"/>
                </a:solidFill>
                <a:latin typeface="Calibri" panose="020F0502020204030204" pitchFamily="34" charset="0"/>
                <a:cs typeface="Calibri" panose="020F0502020204030204" pitchFamily="34" charset="0"/>
              </a:rPr>
              <a:t>Build your credit</a:t>
            </a:r>
          </a:p>
          <a:p>
            <a:pPr marL="1085850" lvl="1" indent="-342900"/>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free credit report yearly from Equifax, Experian or TransUnion</a:t>
            </a:r>
          </a:p>
          <a:p>
            <a:pPr marL="1085850" lvl="1" indent="-342900"/>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Get advice how to build credit with </a:t>
            </a:r>
            <a:r>
              <a:rPr lang="en-US" altLang="en-US" u="sng" smtClean="0">
                <a:solidFill>
                  <a:srgbClr val="1155CC"/>
                </a:solidFill>
                <a:latin typeface="Calibri" panose="020F0502020204030204" pitchFamily="34" charset="0"/>
                <a:ea typeface="Calibri" panose="020F0502020204030204" pitchFamily="34" charset="0"/>
                <a:cs typeface="Calibri" panose="020F0502020204030204" pitchFamily="34" charset="0"/>
                <a:hlinkClick r:id="rId4"/>
              </a:rPr>
              <a:t>www.creditkarma.com</a:t>
            </a:r>
            <a:r>
              <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rPr>
              <a:t> </a:t>
            </a:r>
          </a:p>
          <a:p>
            <a:pPr marL="525463" indent="-342900"/>
            <a:r>
              <a:rPr lang="en-US" altLang="en-US" smtClean="0">
                <a:solidFill>
                  <a:srgbClr val="292934"/>
                </a:solidFill>
                <a:latin typeface="Calibri" panose="020F0502020204030204" pitchFamily="34" charset="0"/>
                <a:cs typeface="Calibri" panose="020F0502020204030204" pitchFamily="34" charset="0"/>
              </a:rPr>
              <a:t>Maximize what you already spend</a:t>
            </a:r>
          </a:p>
          <a:p>
            <a:pPr marL="1085850" lvl="1" indent="-342900"/>
            <a:r>
              <a:rPr lang="en-US" altLang="en-US" u="sng" smtClean="0">
                <a:solidFill>
                  <a:srgbClr val="1155CC"/>
                </a:solidFill>
                <a:latin typeface="Calibri" panose="020F0502020204030204" pitchFamily="34" charset="0"/>
                <a:ea typeface="Calibri" panose="020F0502020204030204" pitchFamily="34" charset="0"/>
                <a:cs typeface="Calibri" panose="020F0502020204030204" pitchFamily="34" charset="0"/>
                <a:hlinkClick r:id="rId5"/>
              </a:rPr>
              <a:t>www.nerdwallet.com</a:t>
            </a:r>
            <a:endParaRPr lang="en-US" altLang="en-US" smtClean="0">
              <a:solidFill>
                <a:srgbClr val="292934"/>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Calculating Debt</a:t>
            </a:r>
          </a:p>
        </p:txBody>
      </p:sp>
      <p:sp>
        <p:nvSpPr>
          <p:cNvPr id="5" name="Content Placeholder 4"/>
          <p:cNvSpPr>
            <a:spLocks noGrp="1"/>
          </p:cNvSpPr>
          <p:nvPr>
            <p:ph idx="1"/>
          </p:nvPr>
        </p:nvSpPr>
        <p:spPr/>
        <p:txBody>
          <a:bodyPr/>
          <a:lstStyle/>
          <a:p>
            <a:pPr marL="525463" indent="-342900">
              <a:defRPr/>
            </a:pPr>
            <a:r>
              <a:rPr lang="en-US" altLang="en-US" dirty="0">
                <a:latin typeface="Calibri" panose="020F0502020204030204" pitchFamily="34" charset="0"/>
              </a:rPr>
              <a:t>Most student debt back by the government</a:t>
            </a:r>
          </a:p>
          <a:p>
            <a:pPr marL="1085850" lvl="1" indent="-342900">
              <a:defRPr/>
            </a:pPr>
            <a:r>
              <a:rPr lang="en-US" altLang="en-US" dirty="0">
                <a:latin typeface="Calibri" panose="020F0502020204030204" pitchFamily="34" charset="0"/>
              </a:rPr>
              <a:t>Go to National Student Loan Data System (NSLDS)</a:t>
            </a:r>
          </a:p>
          <a:p>
            <a:pPr marL="525463" indent="-342900">
              <a:lnSpc>
                <a:spcPct val="115000"/>
              </a:lnSpc>
              <a:defRPr/>
            </a:pPr>
            <a:r>
              <a:rPr lang="en-US" altLang="en-US" dirty="0">
                <a:latin typeface="Calibri" panose="020F0502020204030204" pitchFamily="34" charset="0"/>
              </a:rPr>
              <a:t>You need:</a:t>
            </a:r>
          </a:p>
          <a:p>
            <a:pPr marL="1085850" lvl="1" indent="-342900">
              <a:lnSpc>
                <a:spcPct val="115000"/>
              </a:lnSpc>
              <a:defRPr/>
            </a:pPr>
            <a:r>
              <a:rPr lang="en-US" altLang="en-US" dirty="0">
                <a:solidFill>
                  <a:srgbClr val="292934"/>
                </a:solidFill>
                <a:latin typeface="Calibri" panose="020F0502020204030204" pitchFamily="34" charset="0"/>
              </a:rPr>
              <a:t>4 digit PIN number </a:t>
            </a:r>
          </a:p>
          <a:p>
            <a:pPr marL="1085850" lvl="1" indent="-342900">
              <a:lnSpc>
                <a:spcPct val="115000"/>
              </a:lnSpc>
              <a:defRPr/>
            </a:pPr>
            <a:r>
              <a:rPr lang="en-US" altLang="en-US" dirty="0">
                <a:solidFill>
                  <a:srgbClr val="292934"/>
                </a:solidFill>
                <a:latin typeface="Calibri" panose="020F0502020204030204" pitchFamily="34" charset="0"/>
              </a:rPr>
              <a:t>social security number</a:t>
            </a:r>
          </a:p>
          <a:p>
            <a:pPr marL="525463" indent="-342900">
              <a:lnSpc>
                <a:spcPct val="115000"/>
              </a:lnSpc>
              <a:defRPr/>
            </a:pPr>
            <a:r>
              <a:rPr lang="en-US" altLang="en-US" dirty="0">
                <a:latin typeface="Calibri" panose="020F0502020204030204" pitchFamily="34" charset="0"/>
              </a:rPr>
              <a:t>ADEA and AAMC created a dental loan organizer and collector</a:t>
            </a:r>
          </a:p>
          <a:p>
            <a:pPr marL="1085850" lvl="1" indent="-342900">
              <a:lnSpc>
                <a:spcPct val="115000"/>
              </a:lnSpc>
              <a:defRPr/>
            </a:pPr>
            <a:r>
              <a:rPr lang="en-US" altLang="en-US" u="sng" dirty="0">
                <a:solidFill>
                  <a:srgbClr val="1155CC"/>
                </a:solidFill>
                <a:latin typeface="Calibri" panose="020F0502020204030204" pitchFamily="34" charset="0"/>
                <a:hlinkClick r:id="rId3"/>
              </a:rPr>
              <a:t>www.aamc.org/services/first/godental/</a:t>
            </a:r>
          </a:p>
          <a:p>
            <a:pPr marL="525463" indent="-342900">
              <a:lnSpc>
                <a:spcPct val="115000"/>
              </a:lnSpc>
              <a:defRPr/>
            </a:pPr>
            <a:r>
              <a:rPr lang="en-US" altLang="en-US" dirty="0">
                <a:latin typeface="Calibri" panose="020F0502020204030204" pitchFamily="34" charset="0"/>
              </a:rPr>
              <a:t>Allows you to download loan information off NSLDS</a:t>
            </a:r>
          </a:p>
          <a:p>
            <a:pPr>
              <a:buFont typeface="Arial"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Repayment Plan Options</a:t>
            </a:r>
          </a:p>
        </p:txBody>
      </p:sp>
      <p:sp>
        <p:nvSpPr>
          <p:cNvPr id="12291" name="Content Placeholder 2"/>
          <p:cNvSpPr>
            <a:spLocks noGrp="1"/>
          </p:cNvSpPr>
          <p:nvPr>
            <p:ph idx="1"/>
          </p:nvPr>
        </p:nvSpPr>
        <p:spPr/>
        <p:txBody>
          <a:bodyPr/>
          <a:lstStyle/>
          <a:p>
            <a:pPr>
              <a:spcBef>
                <a:spcPts val="500"/>
              </a:spcBef>
            </a:pPr>
            <a:r>
              <a:rPr lang="en-US" altLang="en-US" smtClean="0">
                <a:latin typeface="Calibri" panose="020F0502020204030204" pitchFamily="34" charset="0"/>
                <a:cs typeface="Calibri" panose="020F0502020204030204" pitchFamily="34" charset="0"/>
              </a:rPr>
              <a:t>Be upfront with your loan officer if you can’t make a payment</a:t>
            </a:r>
          </a:p>
          <a:p>
            <a:pPr>
              <a:spcBef>
                <a:spcPts val="500"/>
              </a:spcBef>
            </a:pPr>
            <a:r>
              <a:rPr lang="en-US" altLang="en-US" smtClean="0">
                <a:latin typeface="Calibri" panose="020F0502020204030204" pitchFamily="34" charset="0"/>
                <a:cs typeface="Calibri" panose="020F0502020204030204" pitchFamily="34" charset="0"/>
              </a:rPr>
              <a:t>Late payments affect your credit score</a:t>
            </a:r>
          </a:p>
          <a:p>
            <a:pPr>
              <a:spcBef>
                <a:spcPts val="500"/>
              </a:spcBef>
            </a:pPr>
            <a:r>
              <a:rPr lang="en-US" altLang="en-US" smtClean="0">
                <a:latin typeface="Calibri" panose="020F0502020204030204" pitchFamily="34" charset="0"/>
                <a:cs typeface="Calibri" panose="020F0502020204030204" pitchFamily="34" charset="0"/>
              </a:rPr>
              <a:t>Explore your options of repayment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Types of Repayment</a:t>
            </a:r>
          </a:p>
        </p:txBody>
      </p:sp>
      <p:sp>
        <p:nvSpPr>
          <p:cNvPr id="4" name="Content Placeholder 3"/>
          <p:cNvSpPr>
            <a:spLocks noGrp="1"/>
          </p:cNvSpPr>
          <p:nvPr>
            <p:ph idx="1"/>
          </p:nvPr>
        </p:nvSpPr>
        <p:spPr/>
        <p:txBody>
          <a:bodyPr/>
          <a:lstStyle/>
          <a:p>
            <a:pPr marL="639763" indent="-457200">
              <a:lnSpc>
                <a:spcPct val="115000"/>
              </a:lnSpc>
              <a:buFont typeface="Arial" charset="0"/>
              <a:buChar char="•"/>
              <a:defRPr/>
            </a:pPr>
            <a:r>
              <a:rPr lang="en-US" altLang="en-US" b="1" dirty="0">
                <a:solidFill>
                  <a:srgbClr val="292934"/>
                </a:solidFill>
                <a:latin typeface="Calibri" panose="020F0502020204030204" pitchFamily="34" charset="0"/>
              </a:rPr>
              <a:t>Standard repayment</a:t>
            </a:r>
          </a:p>
          <a:p>
            <a:pPr marL="914400" lvl="1" indent="-457200">
              <a:lnSpc>
                <a:spcPct val="115000"/>
              </a:lnSpc>
              <a:defRPr/>
            </a:pPr>
            <a:r>
              <a:rPr lang="en-US" altLang="en-US" dirty="0">
                <a:solidFill>
                  <a:srgbClr val="292934"/>
                </a:solidFill>
                <a:latin typeface="Calibri" panose="020F0502020204030204" pitchFamily="34" charset="0"/>
              </a:rPr>
              <a:t>Ten year repayment program where you pay less for the overall loan amount because you pay less interest over time</a:t>
            </a:r>
          </a:p>
          <a:p>
            <a:pPr marL="639763" indent="-457200">
              <a:lnSpc>
                <a:spcPct val="115000"/>
              </a:lnSpc>
              <a:defRPr/>
            </a:pPr>
            <a:r>
              <a:rPr lang="en-US" altLang="en-US" b="1" dirty="0">
                <a:solidFill>
                  <a:srgbClr val="292934"/>
                </a:solidFill>
                <a:latin typeface="Calibri" panose="020F0502020204030204" pitchFamily="34" charset="0"/>
              </a:rPr>
              <a:t>Graduated repayment</a:t>
            </a:r>
          </a:p>
          <a:p>
            <a:pPr marL="914400" lvl="1" indent="-457200">
              <a:lnSpc>
                <a:spcPct val="115000"/>
              </a:lnSpc>
              <a:defRPr/>
            </a:pPr>
            <a:r>
              <a:rPr lang="en-US" altLang="en-US" dirty="0">
                <a:solidFill>
                  <a:srgbClr val="292934"/>
                </a:solidFill>
                <a:latin typeface="Calibri" panose="020F0502020204030204" pitchFamily="34" charset="0"/>
              </a:rPr>
              <a:t>Ten year repayment program, but the initial payments are lower at first and gradually increase every two years</a:t>
            </a:r>
          </a:p>
          <a:p>
            <a:pPr marL="914400" lvl="1" indent="-457200">
              <a:lnSpc>
                <a:spcPct val="115000"/>
              </a:lnSpc>
              <a:defRPr/>
            </a:pPr>
            <a:r>
              <a:rPr lang="en-US" altLang="en-US" dirty="0">
                <a:solidFill>
                  <a:srgbClr val="292934"/>
                </a:solidFill>
                <a:latin typeface="Calibri" panose="020F0502020204030204" pitchFamily="34" charset="0"/>
              </a:rPr>
              <a:t>You pay slightly more than the standard repayment plan</a:t>
            </a:r>
          </a:p>
          <a:p>
            <a:pPr marL="639763" indent="-457200">
              <a:lnSpc>
                <a:spcPct val="115000"/>
              </a:lnSpc>
              <a:defRPr/>
            </a:pPr>
            <a:r>
              <a:rPr lang="en-US" altLang="en-US" b="1" dirty="0">
                <a:solidFill>
                  <a:srgbClr val="292934"/>
                </a:solidFill>
                <a:latin typeface="Calibri" panose="020F0502020204030204" pitchFamily="34" charset="0"/>
              </a:rPr>
              <a:t>Extended repayment</a:t>
            </a:r>
          </a:p>
          <a:p>
            <a:pPr marL="914400" lvl="1" indent="-457200">
              <a:lnSpc>
                <a:spcPct val="115000"/>
              </a:lnSpc>
              <a:defRPr/>
            </a:pPr>
            <a:r>
              <a:rPr lang="en-US" altLang="en-US" dirty="0">
                <a:solidFill>
                  <a:srgbClr val="292934"/>
                </a:solidFill>
                <a:latin typeface="Calibri" panose="020F0502020204030204" pitchFamily="34" charset="0"/>
              </a:rPr>
              <a:t>Payment over more years but will increase overall cost of loan because of time for your loan to accrue</a:t>
            </a:r>
          </a:p>
          <a:p>
            <a:pPr>
              <a:buFont typeface="Arial" charset="0"/>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Types of Repayment (cont.)</a:t>
            </a:r>
          </a:p>
        </p:txBody>
      </p:sp>
      <p:sp>
        <p:nvSpPr>
          <p:cNvPr id="14339" name="Content Placeholder 3"/>
          <p:cNvSpPr>
            <a:spLocks noGrp="1"/>
          </p:cNvSpPr>
          <p:nvPr>
            <p:ph idx="1"/>
          </p:nvPr>
        </p:nvSpPr>
        <p:spPr/>
        <p:txBody>
          <a:bodyPr/>
          <a:lstStyle/>
          <a:p>
            <a:pPr marL="525463" indent="-342900">
              <a:lnSpc>
                <a:spcPct val="115000"/>
              </a:lnSpc>
              <a:buClr>
                <a:srgbClr val="292934"/>
              </a:buClr>
            </a:pPr>
            <a:r>
              <a:rPr lang="en-US" altLang="en-US" sz="2400" b="1" smtClean="0">
                <a:solidFill>
                  <a:srgbClr val="292934"/>
                </a:solidFill>
                <a:latin typeface="Calibri" panose="020F0502020204030204" pitchFamily="34" charset="0"/>
                <a:cs typeface="Calibri" panose="020F0502020204030204" pitchFamily="34" charset="0"/>
              </a:rPr>
              <a:t>Income based repayment</a:t>
            </a:r>
          </a:p>
          <a:p>
            <a:pPr marL="800100" lvl="1" indent="-342900">
              <a:lnSpc>
                <a:spcPct val="115000"/>
              </a:lnSpc>
              <a:buClr>
                <a:srgbClr val="292934"/>
              </a:buClr>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partial financial hardship (large amount of debt and little income)</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monthly payments calculated based on income so payments are affordable</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After 25 years, the rest of the debt may be forgiven</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Careful about income level requirements in the year of scheduled forgiveness</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If debt is forgiven, the amount forgiven will count as taxable income</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Good choice for residents or new dentists</a:t>
            </a:r>
          </a:p>
          <a:p>
            <a:pPr marL="525463" indent="-342900">
              <a:lnSpc>
                <a:spcPct val="115000"/>
              </a:lnSpc>
              <a:buClr>
                <a:srgbClr val="292934"/>
              </a:buClr>
            </a:pPr>
            <a:r>
              <a:rPr lang="en-US" altLang="en-US" sz="2400" b="1" smtClean="0">
                <a:solidFill>
                  <a:srgbClr val="292934"/>
                </a:solidFill>
                <a:latin typeface="Calibri" panose="020F0502020204030204" pitchFamily="34" charset="0"/>
                <a:cs typeface="Calibri" panose="020F0502020204030204" pitchFamily="34" charset="0"/>
              </a:rPr>
              <a:t>Pay as you earn</a:t>
            </a:r>
          </a:p>
          <a:p>
            <a:pPr marL="800100" lvl="1" indent="-342900">
              <a:lnSpc>
                <a:spcPct val="115000"/>
              </a:lnSpc>
              <a:buClr>
                <a:srgbClr val="292934"/>
              </a:buClr>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similar to income based repayment except lower monthly payments</a:t>
            </a:r>
          </a:p>
          <a:p>
            <a:pPr marL="800100" lvl="1" indent="-342900">
              <a:lnSpc>
                <a:spcPct val="115000"/>
              </a:lnSpc>
              <a:buClr>
                <a:srgbClr val="292934"/>
              </a:buClr>
            </a:pPr>
            <a:r>
              <a:rPr lang="en-US" altLang="en-US" sz="1800" smtClean="0">
                <a:solidFill>
                  <a:srgbClr val="292934"/>
                </a:solidFill>
                <a:latin typeface="Calibri" panose="020F0502020204030204" pitchFamily="34" charset="0"/>
                <a:ea typeface="Calibri" panose="020F0502020204030204" pitchFamily="34" charset="0"/>
                <a:cs typeface="Calibri" panose="020F0502020204030204" pitchFamily="34" charset="0"/>
              </a:rPr>
              <a:t>overall loan forgiveness comes faster but qualifying for the program is stricter</a:t>
            </a:r>
          </a:p>
          <a:p>
            <a:pPr marL="525463" indent="-342900">
              <a:lnSpc>
                <a:spcPct val="115000"/>
              </a:lnSpc>
              <a:buClr>
                <a:srgbClr val="292934"/>
              </a:buClr>
            </a:pPr>
            <a:r>
              <a:rPr lang="en-US" altLang="en-US" sz="2400" b="1" smtClean="0">
                <a:latin typeface="Calibri" panose="020F0502020204030204" pitchFamily="34" charset="0"/>
                <a:cs typeface="Calibri" panose="020F0502020204030204" pitchFamily="34" charset="0"/>
              </a:rPr>
              <a:t>Go to </a:t>
            </a:r>
            <a:r>
              <a:rPr lang="en-US" altLang="en-US" sz="2400" b="1" smtClean="0">
                <a:solidFill>
                  <a:srgbClr val="292934"/>
                </a:solidFill>
                <a:latin typeface="Calibri" panose="020F0502020204030204" pitchFamily="34" charset="0"/>
                <a:cs typeface="Calibri" panose="020F0502020204030204" pitchFamily="34" charset="0"/>
              </a:rPr>
              <a:t>studentaid.ed.gov to learn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Save for Residency and Licensure Exams</a:t>
            </a:r>
          </a:p>
        </p:txBody>
      </p:sp>
      <p:sp>
        <p:nvSpPr>
          <p:cNvPr id="15363" name="Content Placeholder 3"/>
          <p:cNvSpPr>
            <a:spLocks noGrp="1"/>
          </p:cNvSpPr>
          <p:nvPr>
            <p:ph idx="1"/>
          </p:nvPr>
        </p:nvSpPr>
        <p:spPr/>
        <p:txBody>
          <a:bodyPr/>
          <a:lstStyle/>
          <a:p>
            <a:pPr marL="525463" indent="-342900">
              <a:lnSpc>
                <a:spcPct val="115000"/>
              </a:lnSpc>
              <a:buClr>
                <a:srgbClr val="292934"/>
              </a:buClr>
            </a:pPr>
            <a:r>
              <a:rPr lang="en-US" altLang="en-US" smtClean="0">
                <a:solidFill>
                  <a:srgbClr val="292934"/>
                </a:solidFill>
                <a:latin typeface="Calibri" panose="020F0502020204030204" pitchFamily="34" charset="0"/>
                <a:cs typeface="Calibri" panose="020F0502020204030204" pitchFamily="34" charset="0"/>
              </a:rPr>
              <a:t>Cost depends on the number of programs you apply to, where you get interviews and what specialties you apply to</a:t>
            </a:r>
          </a:p>
          <a:p>
            <a:pPr marL="525463" indent="-342900">
              <a:lnSpc>
                <a:spcPct val="115000"/>
              </a:lnSpc>
              <a:buClr>
                <a:srgbClr val="292934"/>
              </a:buClr>
            </a:pPr>
            <a:r>
              <a:rPr lang="en-US" altLang="en-US" b="1" smtClean="0">
                <a:solidFill>
                  <a:srgbClr val="292934"/>
                </a:solidFill>
                <a:latin typeface="Calibri" panose="020F0502020204030204" pitchFamily="34" charset="0"/>
                <a:cs typeface="Calibri" panose="020F0502020204030204" pitchFamily="34" charset="0"/>
              </a:rPr>
              <a:t>MATCH</a:t>
            </a:r>
            <a:r>
              <a:rPr lang="en-US" altLang="en-US" smtClean="0">
                <a:solidFill>
                  <a:srgbClr val="292934"/>
                </a:solidFill>
                <a:latin typeface="Calibri" panose="020F0502020204030204" pitchFamily="34" charset="0"/>
                <a:cs typeface="Calibri" panose="020F0502020204030204" pitchFamily="34" charset="0"/>
              </a:rPr>
              <a:t>: $90 to register</a:t>
            </a:r>
          </a:p>
          <a:p>
            <a:pPr marL="525463" indent="-342900">
              <a:lnSpc>
                <a:spcPct val="115000"/>
              </a:lnSpc>
              <a:buClr>
                <a:srgbClr val="292934"/>
              </a:buClr>
            </a:pPr>
            <a:r>
              <a:rPr lang="en-US" altLang="en-US" b="1" smtClean="0">
                <a:solidFill>
                  <a:srgbClr val="292934"/>
                </a:solidFill>
                <a:latin typeface="Calibri" panose="020F0502020204030204" pitchFamily="34" charset="0"/>
                <a:cs typeface="Calibri" panose="020F0502020204030204" pitchFamily="34" charset="0"/>
              </a:rPr>
              <a:t>PASS</a:t>
            </a:r>
            <a:r>
              <a:rPr lang="en-US" altLang="en-US" smtClean="0">
                <a:solidFill>
                  <a:srgbClr val="292934"/>
                </a:solidFill>
                <a:latin typeface="Calibri" panose="020F0502020204030204" pitchFamily="34" charset="0"/>
                <a:cs typeface="Calibri" panose="020F0502020204030204" pitchFamily="34" charset="0"/>
              </a:rPr>
              <a:t>: depends on # of schools</a:t>
            </a:r>
          </a:p>
          <a:p>
            <a:pPr marL="1085850" lvl="1" indent="-342900">
              <a:lnSpc>
                <a:spcPct val="115000"/>
              </a:lnSpc>
              <a:buClr>
                <a:srgbClr val="292934"/>
              </a:buClr>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$190 for the first school</a:t>
            </a:r>
          </a:p>
          <a:p>
            <a:pPr marL="1085850" lvl="1" indent="-342900">
              <a:lnSpc>
                <a:spcPct val="115000"/>
              </a:lnSpc>
              <a:buClr>
                <a:srgbClr val="292934"/>
              </a:buClr>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$75 for each school afterwards</a:t>
            </a:r>
          </a:p>
          <a:p>
            <a:pPr marL="1085850" lvl="1" indent="-342900">
              <a:lnSpc>
                <a:spcPct val="115000"/>
              </a:lnSpc>
              <a:buClr>
                <a:srgbClr val="292934"/>
              </a:buClr>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10 applications = $865 (as of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Licensure Costs</a:t>
            </a:r>
          </a:p>
        </p:txBody>
      </p:sp>
      <p:sp>
        <p:nvSpPr>
          <p:cNvPr id="17411" name="Content Placeholder 3"/>
          <p:cNvSpPr>
            <a:spLocks noGrp="1"/>
          </p:cNvSpPr>
          <p:nvPr>
            <p:ph idx="1"/>
          </p:nvPr>
        </p:nvSpPr>
        <p:spPr/>
        <p:txBody>
          <a:bodyPr/>
          <a:lstStyle/>
          <a:p>
            <a:pPr marL="525463" indent="-342900">
              <a:spcBef>
                <a:spcPts val="500"/>
              </a:spcBef>
            </a:pPr>
            <a:r>
              <a:rPr lang="en-US" altLang="en-US" smtClean="0">
                <a:solidFill>
                  <a:srgbClr val="292934"/>
                </a:solidFill>
                <a:latin typeface="Calibri" panose="020F0502020204030204" pitchFamily="34" charset="0"/>
                <a:cs typeface="Calibri" panose="020F0502020204030204" pitchFamily="34" charset="0"/>
              </a:rPr>
              <a:t>First step for licensure is passing the National Board of Dental Examinations (NBDE) Part I and II</a:t>
            </a:r>
          </a:p>
          <a:p>
            <a:pPr marL="1085850" lvl="1" indent="-342900">
              <a:spcBef>
                <a:spcPts val="500"/>
              </a:spcBef>
            </a:pPr>
            <a:r>
              <a:rPr lang="en-US" altLang="en-US" sz="2000" smtClean="0">
                <a:solidFill>
                  <a:srgbClr val="292934"/>
                </a:solidFill>
                <a:latin typeface="Calibri" panose="020F0502020204030204" pitchFamily="34" charset="0"/>
                <a:ea typeface="Calibri" panose="020F0502020204030204" pitchFamily="34" charset="0"/>
                <a:cs typeface="Calibri" panose="020F0502020204030204" pitchFamily="34" charset="0"/>
              </a:rPr>
              <a:t>cost is approximately $400 per exam</a:t>
            </a:r>
          </a:p>
          <a:p>
            <a:pPr marL="525463" indent="-342900">
              <a:spcBef>
                <a:spcPts val="500"/>
              </a:spcBef>
              <a:buClr>
                <a:srgbClr val="292934"/>
              </a:buClr>
            </a:pPr>
            <a:r>
              <a:rPr lang="en-US" altLang="en-US" smtClean="0">
                <a:solidFill>
                  <a:srgbClr val="292934"/>
                </a:solidFill>
                <a:latin typeface="Calibri" panose="020F0502020204030204" pitchFamily="34" charset="0"/>
                <a:cs typeface="Calibri" panose="020F0502020204030204" pitchFamily="34" charset="0"/>
              </a:rPr>
              <a:t>Exams usually given in your school</a:t>
            </a:r>
          </a:p>
          <a:p>
            <a:pPr marL="525463" indent="-342900">
              <a:spcBef>
                <a:spcPts val="500"/>
              </a:spcBef>
              <a:buClr>
                <a:srgbClr val="292934"/>
              </a:buClr>
            </a:pPr>
            <a:r>
              <a:rPr lang="en-US" altLang="en-US" smtClean="0">
                <a:solidFill>
                  <a:srgbClr val="292934"/>
                </a:solidFill>
                <a:latin typeface="Calibri" panose="020F0502020204030204" pitchFamily="34" charset="0"/>
                <a:cs typeface="Calibri" panose="020F0502020204030204" pitchFamily="34" charset="0"/>
              </a:rPr>
              <a:t>To take an exam in another region of the country, you may need to make other arrangements</a:t>
            </a:r>
          </a:p>
          <a:p>
            <a:pPr marL="525463" indent="-342900">
              <a:spcBef>
                <a:spcPts val="500"/>
              </a:spcBef>
              <a:buClr>
                <a:srgbClr val="292934"/>
              </a:buClr>
            </a:pPr>
            <a:r>
              <a:rPr lang="en-US" altLang="en-US" smtClean="0">
                <a:solidFill>
                  <a:srgbClr val="292934"/>
                </a:solidFill>
                <a:latin typeface="Calibri" panose="020F0502020204030204" pitchFamily="34" charset="0"/>
                <a:cs typeface="Calibri" panose="020F0502020204030204" pitchFamily="34" charset="0"/>
              </a:rPr>
              <a:t>When budgeting for each exam, set aside money to retake part of the exam if needed as well as any other expenses like paying your assistant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DAPowerPoint_template">
  <a:themeElements>
    <a:clrScheme name="Custom 1">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1170</Words>
  <Application>Microsoft Office PowerPoint</Application>
  <PresentationFormat>On-screen Show (4:3)</PresentationFormat>
  <Paragraphs>122</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PGothic</vt:lpstr>
      <vt:lpstr>MS PGothic</vt:lpstr>
      <vt:lpstr>Arial</vt:lpstr>
      <vt:lpstr>Calibri</vt:lpstr>
      <vt:lpstr>Syncopate</vt:lpstr>
      <vt:lpstr>Wingdings</vt:lpstr>
      <vt:lpstr>ASDAPowerPoint_template</vt:lpstr>
      <vt:lpstr>Debt 101</vt:lpstr>
      <vt:lpstr>Introduction</vt:lpstr>
      <vt:lpstr>Budgeting</vt:lpstr>
      <vt:lpstr>Calculating Debt</vt:lpstr>
      <vt:lpstr>Repayment Plan Options</vt:lpstr>
      <vt:lpstr>Types of Repayment</vt:lpstr>
      <vt:lpstr>Types of Repayment (cont.)</vt:lpstr>
      <vt:lpstr>Save for Residency and Licensure Exams</vt:lpstr>
      <vt:lpstr>Licensure Costs</vt:lpstr>
      <vt:lpstr>Timely Payments &amp; Forbearance</vt:lpstr>
      <vt:lpstr>Do I Need a Financial Advisor?</vt:lpstr>
      <vt:lpstr>Utilize the Tripartite</vt:lpstr>
      <vt:lpstr>ASDA Resources</vt:lpstr>
      <vt:lpstr>ASDA Policy</vt:lpstr>
      <vt:lpstr>Advocate for your future</vt:lpstr>
    </vt:vector>
  </TitlesOfParts>
  <Company>American Student Dental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Graf</dc:creator>
  <cp:lastModifiedBy>Danielle Bauer</cp:lastModifiedBy>
  <cp:revision>45</cp:revision>
  <dcterms:created xsi:type="dcterms:W3CDTF">2011-04-29T14:46:11Z</dcterms:created>
  <dcterms:modified xsi:type="dcterms:W3CDTF">2017-02-09T15:55:35Z</dcterms:modified>
</cp:coreProperties>
</file>