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5_C105FCB8.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285" r:id="rId2"/>
    <p:sldId id="256" r:id="rId3"/>
    <p:sldId id="258" r:id="rId4"/>
    <p:sldId id="259" r:id="rId5"/>
    <p:sldId id="260" r:id="rId6"/>
    <p:sldId id="264" r:id="rId7"/>
    <p:sldId id="261" r:id="rId8"/>
    <p:sldId id="263" r:id="rId9"/>
    <p:sldId id="262" r:id="rId10"/>
    <p:sldId id="265" r:id="rId11"/>
    <p:sldId id="286"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F3E5E-F5C4-E79A-397D-7283CA4D6139}" name="Kate Buckley" initials="KB" userId="S::kate@asdanet.org::93d80368-d8a4-4002-b380-b294045e8ddc" providerId="AD"/>
  <p188:author id="{0CEA8084-4CE6-FE9D-9B67-11509F7DB447}" name="Robin Lieberman" initials="RL" userId="S::robin@asdanet.org::bdf91e91-0252-47db-8aab-08fea112680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334A"/>
    <a:srgbClr val="0079B8"/>
    <a:srgbClr val="E6ECEB"/>
    <a:srgbClr val="153E6A"/>
    <a:srgbClr val="ACC850"/>
    <a:srgbClr val="BACAC7"/>
    <a:srgbClr val="174D79"/>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63951" autoAdjust="0"/>
  </p:normalViewPr>
  <p:slideViewPr>
    <p:cSldViewPr snapToGrid="0" snapToObjects="1">
      <p:cViewPr varScale="1">
        <p:scale>
          <a:sx n="73" d="100"/>
          <a:sy n="73" d="100"/>
        </p:scale>
        <p:origin x="978" y="5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omments/modernComment_115_C105FCB8.xml><?xml version="1.0" encoding="utf-8"?>
<p188:cmLst xmlns:a="http://schemas.openxmlformats.org/drawingml/2006/main" xmlns:r="http://schemas.openxmlformats.org/officeDocument/2006/relationships" xmlns:p188="http://schemas.microsoft.com/office/powerpoint/2018/8/main">
  <p188:cm id="{73E8F5A1-A2B0-4EFC-8A16-21BCE4769FFD}" authorId="{0CEA8084-4CE6-FE9D-9B67-11509F7DB447}" created="2023-03-30T20:41:37.769">
    <pc:sldMkLst xmlns:pc="http://schemas.microsoft.com/office/powerpoint/2013/main/command">
      <pc:docMk/>
      <pc:sldMk cId="3238395064" sldId="277"/>
    </pc:sldMkLst>
    <p188:txBody>
      <a:bodyPr/>
      <a:lstStyle/>
      <a:p>
        <a:r>
          <a:rPr lang="en-US"/>
          <a:t>Provide updated talking points in Notes section about when the REDI Act was re-introduced this session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3/30/2023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0A790-FAF5-4737-A49F-4C654BD1F972}"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497C4-FCD5-4889-BBA0-FE30837C9E65}" type="slidenum">
              <a:rPr lang="en-US" smtClean="0"/>
              <a:t>‹#›</a:t>
            </a:fld>
            <a:endParaRPr lang="en-US"/>
          </a:p>
        </p:txBody>
      </p:sp>
    </p:spTree>
    <p:extLst>
      <p:ext uri="{BB962C8B-B14F-4D97-AF65-F5344CB8AC3E}">
        <p14:creationId xmlns:p14="http://schemas.microsoft.com/office/powerpoint/2010/main" val="324460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sdanet.org/utility-navigation/about-asda/leaders-and-governance/current-statements-of-position-or-policy/dental-education-administration/statement-on-policy/H-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sdanet.org/utility-navigation/about-asda/leaders-and-governance/current-statements-of-position-or-policy/dental-education-administration/statement-on-policy/h-2-measures-to-reduce-barriers-to-care-(2018)"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track.us/congress/bills/117/hr216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govtrack.us/congress/bills/117/hr1918"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sdanet.org/utility-navigation/about-asda/leaders-and-governance/current-statements-of-position-or-policy/dental-education-administration/statement-on-policy/b-13-evidence-based-prescribing-(201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sdanet.org/about-asda/leaders-and-governance/current-statements-of-position-or-policy/health-care-delivery/h-11-vaccine-administration-(2021)"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asdanet.org/about-asda/leaders-and-governance/current-statements-of-position-or-policy/health-status-and-health-promotion-infection-control/I3" TargetMode="External"/><Relationship Id="rId4" Type="http://schemas.openxmlformats.org/officeDocument/2006/relationships/hyperlink" Target="https://www.asdanet.org/about-asda/leaders-and-governance/current-statements-of-position-or-policy/health-status-and-health-promotion-infection-control/I-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a:t>
            </a:fld>
            <a:endParaRPr lang="en-US"/>
          </a:p>
        </p:txBody>
      </p:sp>
    </p:spTree>
    <p:extLst>
      <p:ext uri="{BB962C8B-B14F-4D97-AF65-F5344CB8AC3E}">
        <p14:creationId xmlns:p14="http://schemas.microsoft.com/office/powerpoint/2010/main" val="76097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anose="020B0600070205080204" pitchFamily="34" charset="-128"/>
                <a:cs typeface="+mn-cs"/>
              </a:rPr>
              <a:t>After decades of advocacy, ASDA saw rapid momentum for licensure reform during the COVID-19 pandemic. Students successfully proved to state boards and testing agencies that a live human subject is not necessary to demonstrate competency. </a:t>
            </a:r>
          </a:p>
          <a:p>
            <a:pPr defTabSz="928688" eaLnBrk="1" hangingPunct="1">
              <a:spcBef>
                <a:spcPct val="0"/>
              </a:spcBef>
            </a:pPr>
            <a:endParaRPr lang="en-US" altLang="en-US" dirty="0"/>
          </a:p>
          <a:p>
            <a:pPr defTabSz="928688" eaLnBrk="1" hangingPunct="1">
              <a:spcBef>
                <a:spcPct val="0"/>
              </a:spcBef>
            </a:pPr>
            <a:r>
              <a:rPr lang="en-US" altLang="en-US" dirty="0"/>
              <a:t>On a state-by-state basis, any combination of the bullets above were accepted for 2020 and 2021</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10</a:t>
            </a:fld>
            <a:endParaRPr lang="en-US"/>
          </a:p>
        </p:txBody>
      </p:sp>
    </p:spTree>
    <p:extLst>
      <p:ext uri="{BB962C8B-B14F-4D97-AF65-F5344CB8AC3E}">
        <p14:creationId xmlns:p14="http://schemas.microsoft.com/office/powerpoint/2010/main" val="225776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is committed to ensuring every state permanently allows dental students to complete their licensure exam on a manikin. Today, 47 states have made permanent changes to allow this. </a:t>
            </a:r>
          </a:p>
        </p:txBody>
      </p:sp>
      <p:sp>
        <p:nvSpPr>
          <p:cNvPr id="4" name="Slide Number Placeholder 3"/>
          <p:cNvSpPr>
            <a:spLocks noGrp="1"/>
          </p:cNvSpPr>
          <p:nvPr>
            <p:ph type="sldNum" sz="quarter" idx="5"/>
          </p:nvPr>
        </p:nvSpPr>
        <p:spPr/>
        <p:txBody>
          <a:bodyPr/>
          <a:lstStyle/>
          <a:p>
            <a:fld id="{A02497C4-FCD5-4889-BBA0-FE30837C9E65}" type="slidenum">
              <a:rPr lang="en-US" smtClean="0"/>
              <a:t>11</a:t>
            </a:fld>
            <a:endParaRPr lang="en-US"/>
          </a:p>
        </p:txBody>
      </p:sp>
    </p:spTree>
    <p:extLst>
      <p:ext uri="{BB962C8B-B14F-4D97-AF65-F5344CB8AC3E}">
        <p14:creationId xmlns:p14="http://schemas.microsoft.com/office/powerpoint/2010/main" val="168850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In</a:t>
            </a:r>
            <a:r>
              <a:rPr lang="en-US" altLang="en-US" baseline="0" dirty="0"/>
              <a:t> 2016, </a:t>
            </a:r>
            <a:r>
              <a:rPr lang="en-US" altLang="en-US" dirty="0"/>
              <a:t>ASDA published a white paper detailing the major shortfalls of the current licensure examination process. (Access the white paper: http://www.asdanet.org/uploadedFiles/The_Issues/Licensure-White-Paper-10-31-16.pdf)</a:t>
            </a:r>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t>ASDA’s 2020-21 Board of Trustees appointed the first Licensure Task Force to investigate strategies for licensure reform amid the COVID-19 pandemic. Strategies included a letter </a:t>
            </a:r>
            <a:r>
              <a:rPr lang="en-US" altLang="en-US" sz="1200" baseline="0" dirty="0"/>
              <a:t>being sent to all 50 states’ (+DC and Puerto Rico) dental board urging the acceptance of alternatives to live-patient  clinical examinations; State Licensure Liaisons were appointed on the local level to monitor licensure activities; ASDA Blog series highlighting the issues with the current exam and a student who utilized an alternative method to become licensed. </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12</a:t>
            </a:fld>
            <a:endParaRPr lang="en-US"/>
          </a:p>
        </p:txBody>
      </p:sp>
    </p:spTree>
    <p:extLst>
      <p:ext uri="{BB962C8B-B14F-4D97-AF65-F5344CB8AC3E}">
        <p14:creationId xmlns:p14="http://schemas.microsoft.com/office/powerpoint/2010/main" val="204438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ＭＳ Ｐゴシック" panose="020B0600070205080204" pitchFamily="34" charset="-128"/>
                <a:cs typeface="+mn-cs"/>
              </a:rPr>
              <a:t>ASDA identifies a midlevel provider as an individual, who is not a dentist with four years of post-collegiate education (three years in the case of University of the Pacific School of Dentistry), who may perform irreversible procedures on the public. They have some dental training, but do not hold a DDS or DMD degree. Midlevel dental providers could include any of the following: Dental therapist,</a:t>
            </a:r>
            <a:r>
              <a:rPr lang="en-US" sz="1200" b="0" i="0" kern="1200" baseline="0" dirty="0">
                <a:solidFill>
                  <a:schemeClr val="tx1"/>
                </a:solidFill>
                <a:effectLst/>
                <a:latin typeface="+mn-lt"/>
                <a:ea typeface="ＭＳ Ｐゴシック" panose="020B0600070205080204" pitchFamily="34" charset="-128"/>
                <a:cs typeface="+mn-cs"/>
              </a:rPr>
              <a:t> </a:t>
            </a:r>
            <a:r>
              <a:rPr lang="en-US" sz="1200" b="0" i="0" kern="1200" dirty="0">
                <a:solidFill>
                  <a:schemeClr val="tx1"/>
                </a:solidFill>
                <a:effectLst/>
                <a:latin typeface="+mn-lt"/>
                <a:ea typeface="ＭＳ Ｐゴシック" panose="020B0600070205080204" pitchFamily="34" charset="-128"/>
                <a:cs typeface="+mn-cs"/>
              </a:rPr>
              <a:t>Dental health aide therapist,</a:t>
            </a:r>
            <a:r>
              <a:rPr lang="en-US" sz="1200" b="0" i="0" kern="1200" baseline="0" dirty="0">
                <a:solidFill>
                  <a:schemeClr val="tx1"/>
                </a:solidFill>
                <a:effectLst/>
                <a:latin typeface="+mn-lt"/>
                <a:ea typeface="ＭＳ Ｐゴシック" panose="020B0600070205080204" pitchFamily="34" charset="-128"/>
                <a:cs typeface="+mn-cs"/>
              </a:rPr>
              <a:t> </a:t>
            </a:r>
            <a:r>
              <a:rPr lang="en-US" sz="1200" b="0" i="0" kern="1200" dirty="0">
                <a:solidFill>
                  <a:schemeClr val="tx1"/>
                </a:solidFill>
                <a:effectLst/>
                <a:latin typeface="+mn-lt"/>
                <a:ea typeface="ＭＳ Ｐゴシック" panose="020B0600070205080204" pitchFamily="34" charset="-128"/>
                <a:cs typeface="+mn-cs"/>
              </a:rPr>
              <a:t>Advanced dental therapist</a:t>
            </a:r>
          </a:p>
          <a:p>
            <a:pPr fontAlgn="base"/>
            <a:endParaRPr lang="en-US" sz="1200" b="0" i="0" kern="1200" dirty="0">
              <a:solidFill>
                <a:schemeClr val="tx1"/>
              </a:solidFill>
              <a:effectLst/>
              <a:latin typeface="+mn-lt"/>
              <a:ea typeface="ＭＳ Ｐゴシック" panose="020B0600070205080204" pitchFamily="34" charset="-128"/>
              <a:cs typeface="+mn-cs"/>
            </a:endParaRPr>
          </a:p>
          <a:p>
            <a:pPr fontAlgn="base"/>
            <a:r>
              <a:rPr lang="en-US" sz="1200" b="0" i="0" kern="1200" dirty="0">
                <a:solidFill>
                  <a:schemeClr val="tx1"/>
                </a:solidFill>
                <a:effectLst/>
                <a:latin typeface="+mn-lt"/>
                <a:ea typeface="ＭＳ Ｐゴシック" panose="020B0600070205080204" pitchFamily="34" charset="-128"/>
                <a:cs typeface="+mn-cs"/>
              </a:rPr>
              <a:t>The</a:t>
            </a:r>
            <a:r>
              <a:rPr lang="en-US" sz="1200" b="0" i="0" kern="1200" baseline="0" dirty="0">
                <a:solidFill>
                  <a:schemeClr val="tx1"/>
                </a:solidFill>
                <a:effectLst/>
                <a:latin typeface="+mn-lt"/>
                <a:ea typeface="ＭＳ Ｐゴシック" panose="020B0600070205080204" pitchFamily="34" charset="-128"/>
                <a:cs typeface="+mn-cs"/>
              </a:rPr>
              <a:t> discussion surrounding midlevel providers happens largely at the state level. States get to determine laws and eligibility for midlevel providers to practice in that state. It is usually state legislation (as opposed to federal) that ASDA monitors. </a:t>
            </a:r>
            <a:endParaRPr lang="en-US" sz="1200" b="0" i="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13</a:t>
            </a:fld>
            <a:endParaRPr lang="en-US"/>
          </a:p>
        </p:txBody>
      </p:sp>
    </p:spTree>
    <p:extLst>
      <p:ext uri="{BB962C8B-B14F-4D97-AF65-F5344CB8AC3E}">
        <p14:creationId xmlns:p14="http://schemas.microsoft.com/office/powerpoint/2010/main" val="171412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Patients seeking care may have complex dental disease and health issues that require the skill and training of a dentist to diagnose and treat.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14</a:t>
            </a:fld>
            <a:endParaRPr lang="en-US"/>
          </a:p>
        </p:txBody>
      </p:sp>
    </p:spTree>
    <p:extLst>
      <p:ext uri="{BB962C8B-B14F-4D97-AF65-F5344CB8AC3E}">
        <p14:creationId xmlns:p14="http://schemas.microsoft.com/office/powerpoint/2010/main" val="119160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ASDA continues to advocate against midlevel provider legislation. </a:t>
            </a:r>
          </a:p>
          <a:p>
            <a:pPr eaLnBrk="1" hangingPunct="1">
              <a:spcBef>
                <a:spcPct val="0"/>
              </a:spcBef>
            </a:pPr>
            <a:endParaRPr lang="en-US" altLang="en-US" dirty="0"/>
          </a:p>
          <a:p>
            <a:pPr eaLnBrk="1" hangingPunct="1">
              <a:spcBef>
                <a:spcPct val="0"/>
              </a:spcBef>
            </a:pPr>
            <a:r>
              <a:rPr lang="en-US" altLang="en-US" dirty="0"/>
              <a:t>ASDA uses Advocacy</a:t>
            </a:r>
            <a:r>
              <a:rPr lang="en-US" altLang="en-US" baseline="0" dirty="0"/>
              <a:t> Brief </a:t>
            </a:r>
            <a:r>
              <a:rPr lang="en-US" altLang="en-US" dirty="0"/>
              <a:t>to keep members updated.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15</a:t>
            </a:fld>
            <a:endParaRPr lang="en-US"/>
          </a:p>
        </p:txBody>
      </p:sp>
    </p:spTree>
    <p:extLst>
      <p:ext uri="{BB962C8B-B14F-4D97-AF65-F5344CB8AC3E}">
        <p14:creationId xmlns:p14="http://schemas.microsoft.com/office/powerpoint/2010/main" val="709525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16</a:t>
            </a:fld>
            <a:endParaRPr lang="en-US"/>
          </a:p>
        </p:txBody>
      </p:sp>
    </p:spTree>
    <p:extLst>
      <p:ext uri="{BB962C8B-B14F-4D97-AF65-F5344CB8AC3E}">
        <p14:creationId xmlns:p14="http://schemas.microsoft.com/office/powerpoint/2010/main" val="2083747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infographic highlights the consequences of barriers to care.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17</a:t>
            </a:fld>
            <a:endParaRPr lang="en-US"/>
          </a:p>
        </p:txBody>
      </p:sp>
    </p:spTree>
    <p:extLst>
      <p:ext uri="{BB962C8B-B14F-4D97-AF65-F5344CB8AC3E}">
        <p14:creationId xmlns:p14="http://schemas.microsoft.com/office/powerpoint/2010/main" val="209872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15000"/>
              </a:lnSpc>
              <a:spcBef>
                <a:spcPts val="0"/>
              </a:spcBef>
              <a:spcAft>
                <a:spcPts val="0"/>
              </a:spcAft>
              <a:buClr>
                <a:srgbClr val="000000"/>
              </a:buClr>
              <a:buSzPts val="1100"/>
              <a:defRPr/>
            </a:pPr>
            <a:r>
              <a:rPr lang="en-US" dirty="0">
                <a:solidFill>
                  <a:srgbClr val="000000"/>
                </a:solidFill>
                <a:latin typeface="Helvetica Neue"/>
                <a:ea typeface="Helvetica Neue"/>
                <a:cs typeface="Helvetica Neue"/>
                <a:sym typeface="Helvetica Neue"/>
              </a:rPr>
              <a:t>ASDA adopted two policies for dental</a:t>
            </a:r>
            <a:r>
              <a:rPr lang="en-US" baseline="0" dirty="0">
                <a:solidFill>
                  <a:srgbClr val="000000"/>
                </a:solidFill>
                <a:latin typeface="Helvetica Neue"/>
                <a:ea typeface="Helvetica Neue"/>
                <a:cs typeface="Helvetica Neue"/>
                <a:sym typeface="Helvetica Neue"/>
              </a:rPr>
              <a:t> students to be involved in the reduction of barriers to care:</a:t>
            </a:r>
          </a:p>
          <a:p>
            <a:pPr eaLnBrk="1" hangingPunct="1">
              <a:lnSpc>
                <a:spcPct val="115000"/>
              </a:lnSpc>
              <a:spcBef>
                <a:spcPts val="0"/>
              </a:spcBef>
              <a:spcAft>
                <a:spcPts val="0"/>
              </a:spcAft>
              <a:buClr>
                <a:srgbClr val="000000"/>
              </a:buClr>
              <a:buSzPts val="1100"/>
              <a:defRPr/>
            </a:pPr>
            <a:endParaRPr lang="en-US" baseline="0" dirty="0">
              <a:solidFill>
                <a:srgbClr val="000000"/>
              </a:solidFill>
              <a:highlight>
                <a:srgbClr val="FFFFFF"/>
              </a:highlight>
              <a:latin typeface="Helvetica Neue"/>
              <a:ea typeface="Helvetica Neue"/>
              <a:cs typeface="Helvetica Neue"/>
              <a:sym typeface="Helvetica Neue"/>
            </a:endParaRPr>
          </a:p>
          <a:p>
            <a:pPr fontAlgn="base"/>
            <a:r>
              <a:rPr lang="en-US" sz="1200" b="1" i="0" u="none" strike="noStrike" kern="1200" dirty="0">
                <a:solidFill>
                  <a:schemeClr val="tx1"/>
                </a:solidFill>
                <a:effectLst/>
                <a:latin typeface="+mn-lt"/>
                <a:ea typeface="ＭＳ Ｐゴシック" panose="020B0600070205080204" pitchFamily="34" charset="-128"/>
                <a:cs typeface="+mn-cs"/>
                <a:hlinkClick r:id="rId3"/>
              </a:rPr>
              <a:t>H-1 Student Involvement to Address Barriers to Care</a:t>
            </a:r>
            <a:r>
              <a:rPr lang="en-US" sz="1200" b="0" i="0" kern="1200" dirty="0">
                <a:solidFill>
                  <a:schemeClr val="tx1"/>
                </a:solidFill>
                <a:effectLst/>
                <a:latin typeface="+mn-lt"/>
                <a:ea typeface="ＭＳ Ｐゴシック" panose="020B0600070205080204" pitchFamily="34" charset="-128"/>
                <a:cs typeface="+mn-cs"/>
              </a:rPr>
              <a:t>: The American Student Dental Association encourages the participation of interested dental students in efforts to impact the oral health of the public through projects, education, internships, externships and outreach to underserved populations.</a:t>
            </a:r>
          </a:p>
          <a:p>
            <a:pPr fontAlgn="base"/>
            <a:endParaRPr lang="en-US" sz="1200" b="0" i="0" kern="1200" dirty="0">
              <a:solidFill>
                <a:schemeClr val="tx1"/>
              </a:solidFill>
              <a:effectLst/>
              <a:latin typeface="+mn-lt"/>
              <a:ea typeface="ＭＳ Ｐゴシック" panose="020B0600070205080204" pitchFamily="34" charset="-128"/>
              <a:cs typeface="+mn-cs"/>
            </a:endParaRPr>
          </a:p>
          <a:p>
            <a:pPr fontAlgn="base"/>
            <a:r>
              <a:rPr lang="en-US" sz="1200" b="1" i="0" u="none" strike="noStrike" kern="1200" dirty="0">
                <a:solidFill>
                  <a:schemeClr val="tx1"/>
                </a:solidFill>
                <a:effectLst/>
                <a:latin typeface="+mn-lt"/>
                <a:ea typeface="ＭＳ Ｐゴシック" panose="020B0600070205080204" pitchFamily="34" charset="-128"/>
                <a:cs typeface="+mn-cs"/>
                <a:hlinkClick r:id="rId4"/>
              </a:rPr>
              <a:t>H-2 Evidence-Based Solutions for Barriers to Care</a:t>
            </a:r>
            <a:r>
              <a:rPr lang="en-US" sz="1200" b="0" i="0" kern="1200" dirty="0">
                <a:solidFill>
                  <a:schemeClr val="tx1"/>
                </a:solidFill>
                <a:effectLst/>
                <a:latin typeface="+mn-lt"/>
                <a:ea typeface="ＭＳ Ｐゴシック" panose="020B0600070205080204" pitchFamily="34" charset="-128"/>
                <a:cs typeface="+mn-cs"/>
              </a:rPr>
              <a:t>: The American Student Dental Association supports evidence-based measures that are efficacious and sustainable in reducing barriers to care in underserved communities. These measures include, but are not limited to, early intervention, Medicaid expansion and co-location of health services.</a:t>
            </a:r>
          </a:p>
          <a:p>
            <a:pPr eaLnBrk="1" hangingPunct="1">
              <a:lnSpc>
                <a:spcPct val="115000"/>
              </a:lnSpc>
              <a:spcBef>
                <a:spcPts val="0"/>
              </a:spcBef>
              <a:spcAft>
                <a:spcPts val="0"/>
              </a:spcAft>
              <a:buClr>
                <a:srgbClr val="000000"/>
              </a:buClr>
              <a:buSzPts val="1100"/>
              <a:defRPr/>
            </a:pPr>
            <a:endParaRPr lang="en-US" dirty="0">
              <a:solidFill>
                <a:srgbClr val="000000"/>
              </a:solidFill>
              <a:highlight>
                <a:srgbClr val="FFFFFF"/>
              </a:highligh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18</a:t>
            </a:fld>
            <a:endParaRPr lang="en-US"/>
          </a:p>
        </p:txBody>
      </p:sp>
    </p:spTree>
    <p:extLst>
      <p:ext uri="{BB962C8B-B14F-4D97-AF65-F5344CB8AC3E}">
        <p14:creationId xmlns:p14="http://schemas.microsoft.com/office/powerpoint/2010/main" val="2455176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
                <a:srgbClr val="000000"/>
              </a:buClr>
              <a:buSzPts val="1400"/>
            </a:pPr>
            <a:r>
              <a:rPr lang="en-US" sz="1200" kern="1200" dirty="0">
                <a:solidFill>
                  <a:schemeClr val="tx1"/>
                </a:solidFill>
                <a:effectLst/>
                <a:latin typeface="+mn-lt"/>
                <a:ea typeface="ＭＳ Ｐゴシック" panose="020B0600070205080204" pitchFamily="34" charset="-128"/>
                <a:cs typeface="+mn-cs"/>
              </a:rPr>
              <a:t>The</a:t>
            </a:r>
            <a:r>
              <a:rPr lang="en-US" sz="1200" kern="1200" baseline="0" dirty="0">
                <a:solidFill>
                  <a:schemeClr val="tx1"/>
                </a:solidFill>
                <a:effectLst/>
                <a:latin typeface="+mn-lt"/>
                <a:ea typeface="ＭＳ Ｐゴシック" panose="020B0600070205080204" pitchFamily="34" charset="-128"/>
                <a:cs typeface="+mn-cs"/>
              </a:rPr>
              <a:t> Ensuring Lasting Smiles Act </a:t>
            </a:r>
            <a:r>
              <a:rPr lang="en-US" sz="1200" kern="1200" dirty="0">
                <a:solidFill>
                  <a:schemeClr val="tx1"/>
                </a:solidFill>
                <a:effectLst/>
                <a:latin typeface="+mn-lt"/>
                <a:ea typeface="ＭＳ Ｐゴシック" panose="020B0600070205080204" pitchFamily="34" charset="-128"/>
                <a:cs typeface="+mn-cs"/>
              </a:rPr>
              <a:t>ensures children born with congenital anomalies or birth defects receive the medical attention they need. These necessary services affect one in every 33 children in the United States, and often include severe oral and facial defects.</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19</a:t>
            </a:fld>
            <a:endParaRPr lang="en-US"/>
          </a:p>
        </p:txBody>
      </p:sp>
    </p:spTree>
    <p:extLst>
      <p:ext uri="{BB962C8B-B14F-4D97-AF65-F5344CB8AC3E}">
        <p14:creationId xmlns:p14="http://schemas.microsoft.com/office/powerpoint/2010/main" val="343131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USE THIS SLIDE AS YOUR OPENING SCREEN.</a:t>
            </a:r>
          </a:p>
          <a:p>
            <a:pPr eaLnBrk="1" hangingPunct="1">
              <a:spcBef>
                <a:spcPct val="0"/>
              </a:spcBef>
            </a:pPr>
            <a:endParaRPr lang="en-US" altLang="en-US" sz="1200" dirty="0"/>
          </a:p>
          <a:p>
            <a:pPr eaLnBrk="1" hangingPunct="1">
              <a:spcBef>
                <a:spcPct val="0"/>
              </a:spcBef>
            </a:pPr>
            <a:r>
              <a:rPr lang="en-US" altLang="en-US" sz="1200" dirty="0"/>
              <a:t>Note the Molar</a:t>
            </a:r>
            <a:r>
              <a:rPr lang="en-US" altLang="en-US" sz="1200" baseline="0" dirty="0"/>
              <a:t> Bear in upper right corner. This is ASDA’s official advocacy mascot!</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a:t>
            </a:fld>
            <a:endParaRPr lang="en-US"/>
          </a:p>
        </p:txBody>
      </p:sp>
    </p:spTree>
    <p:extLst>
      <p:ext uri="{BB962C8B-B14F-4D97-AF65-F5344CB8AC3E}">
        <p14:creationId xmlns:p14="http://schemas.microsoft.com/office/powerpoint/2010/main" val="405410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
                <a:srgbClr val="000000"/>
              </a:buClr>
              <a:buSzPts val="14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pPr>
            <a:r>
              <a:rPr lang="en-US" altLang="en-US" dirty="0"/>
              <a:t>This infographic shows the staggering amount of debt dental students face upon graduation.</a:t>
            </a:r>
          </a:p>
          <a:p>
            <a:pPr eaLnBrk="1" hangingPunct="1">
              <a:spcBef>
                <a:spcPct val="0"/>
              </a:spcBef>
            </a:pPr>
            <a:endParaRPr lang="en-US" altLang="en-US" dirty="0"/>
          </a:p>
          <a:p>
            <a:pPr eaLnBrk="1" hangingPunct="1">
              <a:spcBef>
                <a:spcPct val="0"/>
              </a:spcBef>
            </a:pPr>
            <a:r>
              <a:rPr lang="en-US" altLang="en-US" dirty="0"/>
              <a:t>Statistics were taken from ADEA’s Survey of Dental Seniors and ADEA’s Money Matters, Educational Debt webpage.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20</a:t>
            </a:fld>
            <a:endParaRPr lang="en-US"/>
          </a:p>
        </p:txBody>
      </p:sp>
    </p:spTree>
    <p:extLst>
      <p:ext uri="{BB962C8B-B14F-4D97-AF65-F5344CB8AC3E}">
        <p14:creationId xmlns:p14="http://schemas.microsoft.com/office/powerpoint/2010/main" val="2210312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294E6B"/>
                </a:solidFill>
                <a:latin typeface="Arial" panose="020B0604020202020204" pitchFamily="34" charset="0"/>
              </a:rPr>
              <a:t>ASDA’s advocacy strategy is focused on lobbying for financially sustainable solutions to reduce student debt for recent graduates.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21</a:t>
            </a:fld>
            <a:endParaRPr lang="en-US"/>
          </a:p>
        </p:txBody>
      </p:sp>
    </p:spTree>
    <p:extLst>
      <p:ext uri="{BB962C8B-B14F-4D97-AF65-F5344CB8AC3E}">
        <p14:creationId xmlns:p14="http://schemas.microsoft.com/office/powerpoint/2010/main" val="377090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294E6B"/>
                </a:solidFill>
                <a:latin typeface="Arial" panose="020B0604020202020204" pitchFamily="34" charset="0"/>
              </a:rPr>
              <a:t>ASDA’s advocacy strategy is focused on lobbying for financially sustainable solutions to reduce student debt for recent graduates.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22</a:t>
            </a:fld>
            <a:endParaRPr lang="en-US"/>
          </a:p>
        </p:txBody>
      </p:sp>
    </p:spTree>
    <p:extLst>
      <p:ext uri="{BB962C8B-B14F-4D97-AF65-F5344CB8AC3E}">
        <p14:creationId xmlns:p14="http://schemas.microsoft.com/office/powerpoint/2010/main" val="939982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53" indent="-457153" eaLnBrk="1" hangingPunct="1">
              <a:spcBef>
                <a:spcPts val="0"/>
              </a:spcBef>
              <a:spcAft>
                <a:spcPts val="0"/>
              </a:spcAft>
              <a:buClr>
                <a:srgbClr val="000000"/>
              </a:buClr>
              <a:buSzPts val="3200"/>
              <a:defRPr/>
            </a:pPr>
            <a:r>
              <a:rPr lang="en-US" dirty="0">
                <a:solidFill>
                  <a:srgbClr val="000000"/>
                </a:solidFill>
                <a:latin typeface="Arial"/>
                <a:ea typeface="Arial"/>
                <a:cs typeface="Arial"/>
                <a:sym typeface="Arial"/>
              </a:rPr>
              <a:t>These are bills ASDA has supported: </a:t>
            </a:r>
            <a:endParaRPr lang="en-US" dirty="0"/>
          </a:p>
          <a:p>
            <a:pPr marL="457153" indent="-457153" eaLnBrk="1" hangingPunct="1">
              <a:spcBef>
                <a:spcPts val="0"/>
              </a:spcBef>
              <a:spcAft>
                <a:spcPts val="0"/>
              </a:spcAft>
              <a:buClr>
                <a:srgbClr val="000000"/>
              </a:buClr>
              <a:buSzPts val="3200"/>
              <a:defRPr/>
            </a:pPr>
            <a:endParaRPr lang="en-US" dirty="0">
              <a:solidFill>
                <a:srgbClr val="000000"/>
              </a:solidFill>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solidFill>
                  <a:srgbClr val="5A6067"/>
                </a:solidFill>
                <a:effectLst/>
                <a:latin typeface="Open Sans" panose="020B0606030504020204" pitchFamily="34" charset="0"/>
                <a:ea typeface="Times New Roman" panose="02020603050405020304" pitchFamily="18" charset="0"/>
                <a:cs typeface="Times New Roman" panose="02020603050405020304" pitchFamily="18" charset="0"/>
              </a:rPr>
              <a:t>The Resident Education Deferred Interest (REDI) Act.</a:t>
            </a:r>
            <a:r>
              <a:rPr lang="en-US" sz="1800" dirty="0">
                <a:solidFill>
                  <a:srgbClr val="5A6067"/>
                </a:solidFill>
                <a:effectLst/>
                <a:latin typeface="Open Sans" panose="020B0606030504020204" pitchFamily="34" charset="0"/>
                <a:ea typeface="Times New Roman" panose="02020603050405020304" pitchFamily="18" charset="0"/>
                <a:cs typeface="Times New Roman" panose="02020603050405020304" pitchFamily="18" charset="0"/>
              </a:rPr>
              <a:t> This legislation would allow medical and dental residents to defer their student loans, interest-free, during residency. This measure would save residents a significant amount of money in the long run. ASDA lobbied for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this bill</a:t>
            </a:r>
            <a:r>
              <a:rPr lang="en-US" sz="1800" dirty="0">
                <a:solidFill>
                  <a:srgbClr val="5A6067"/>
                </a:solidFill>
                <a:effectLst/>
                <a:latin typeface="Open Sans" panose="020B0606030504020204" pitchFamily="34" charset="0"/>
                <a:ea typeface="Times New Roman" panose="02020603050405020304" pitchFamily="18" charset="0"/>
                <a:cs typeface="Times New Roman" panose="02020603050405020304" pitchFamily="18" charset="0"/>
              </a:rPr>
              <a:t> at Lobby Day in DC in 2021, 2022 and in 2023- after it was re-introduced to Congress in February 2023.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endParaRPr lang="en-US" sz="1200" b="0" i="0" kern="1200" dirty="0">
              <a:solidFill>
                <a:schemeClr val="tx1"/>
              </a:solidFill>
              <a:effectLst/>
              <a:latin typeface="+mn-lt"/>
              <a:ea typeface="ＭＳ Ｐゴシック" panose="020B0600070205080204"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ＭＳ Ｐゴシック" panose="020B0600070205080204" pitchFamily="34" charset="-128"/>
                <a:cs typeface="+mn-cs"/>
              </a:rPr>
              <a:t>ASDA has</a:t>
            </a:r>
            <a:r>
              <a:rPr lang="en-US" sz="1200" b="0" i="0" kern="1200" baseline="0" dirty="0">
                <a:solidFill>
                  <a:schemeClr val="tx1"/>
                </a:solidFill>
                <a:effectLst/>
                <a:latin typeface="+mn-lt"/>
                <a:ea typeface="ＭＳ Ｐゴシック" panose="020B0600070205080204" pitchFamily="34" charset="-128"/>
                <a:cs typeface="+mn-cs"/>
              </a:rPr>
              <a:t> an ASDA Action campaign set up so you can send letters directly to your legislators urging they support the REDI act. </a:t>
            </a:r>
            <a:endParaRPr lang="en-US" sz="1200" b="0" i="0" kern="1200" dirty="0">
              <a:solidFill>
                <a:schemeClr val="tx1"/>
              </a:solidFill>
              <a:effectLst/>
              <a:latin typeface="+mn-lt"/>
              <a:ea typeface="ＭＳ Ｐゴシック" panose="020B0600070205080204" pitchFamily="34" charset="-128"/>
              <a:cs typeface="+mn-cs"/>
            </a:endParaRPr>
          </a:p>
          <a:p>
            <a:pPr fontAlgn="base"/>
            <a:endParaRPr lang="en-US" sz="1200" b="0" i="0" kern="1200" dirty="0">
              <a:solidFill>
                <a:schemeClr val="tx1"/>
              </a:solidFill>
              <a:effectLst/>
              <a:latin typeface="+mn-lt"/>
              <a:ea typeface="ＭＳ Ｐゴシック" panose="020B0600070205080204" pitchFamily="34" charset="-128"/>
              <a:cs typeface="+mn-cs"/>
            </a:endParaRPr>
          </a:p>
          <a:p>
            <a:pPr fontAlgn="base"/>
            <a:r>
              <a:rPr lang="en-US" sz="1200" b="0" i="0" kern="1200" dirty="0">
                <a:solidFill>
                  <a:schemeClr val="tx1"/>
                </a:solidFill>
                <a:effectLst/>
                <a:latin typeface="+mn-lt"/>
                <a:ea typeface="ＭＳ Ｐゴシック" panose="020B0600070205080204" pitchFamily="34" charset="-128"/>
                <a:cs typeface="+mn-cs"/>
              </a:rPr>
              <a:t>At past ASDA and the ADA’s annual Lobby Day students and dentists have come together to lobby members of Congress in support of two bills pertaining to student loans.</a:t>
            </a:r>
          </a:p>
          <a:p>
            <a:pPr lvl="1" fontAlgn="base"/>
            <a:r>
              <a:rPr lang="en-US" sz="1200" b="1" i="0" u="none" strike="noStrike" kern="1200" dirty="0">
                <a:solidFill>
                  <a:schemeClr val="tx1"/>
                </a:solidFill>
                <a:effectLst/>
                <a:latin typeface="+mn-lt"/>
                <a:ea typeface="ＭＳ Ｐゴシック" panose="020B0600070205080204" pitchFamily="34" charset="-128"/>
                <a:cs typeface="+mn-cs"/>
                <a:hlinkClick r:id="rId3"/>
              </a:rPr>
              <a:t>Student Loan Refinancing Act</a:t>
            </a:r>
            <a:endParaRPr lang="en-US" sz="1200" b="0" i="0" kern="1200" dirty="0">
              <a:solidFill>
                <a:schemeClr val="tx1"/>
              </a:solidFill>
              <a:effectLst/>
              <a:latin typeface="+mn-lt"/>
              <a:ea typeface="ＭＳ Ｐゴシック" panose="020B0600070205080204" pitchFamily="34" charset="-128"/>
              <a:cs typeface="+mn-cs"/>
            </a:endParaRPr>
          </a:p>
          <a:p>
            <a:pPr lvl="1" fontAlgn="base"/>
            <a:r>
              <a:rPr lang="en-US" sz="1200" b="1" i="0" u="none" strike="noStrike" kern="1200" dirty="0">
                <a:solidFill>
                  <a:schemeClr val="tx1"/>
                </a:solidFill>
                <a:effectLst/>
                <a:latin typeface="+mn-lt"/>
                <a:ea typeface="ＭＳ Ｐゴシック" panose="020B0600070205080204" pitchFamily="34" charset="-128"/>
                <a:cs typeface="+mn-cs"/>
                <a:hlinkClick r:id="rId4"/>
              </a:rPr>
              <a:t>Student Loan Refinancing and Recalculation Act</a:t>
            </a:r>
            <a:endParaRPr lang="en-US" sz="1200" b="0" i="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23</a:t>
            </a:fld>
            <a:endParaRPr lang="en-US"/>
          </a:p>
        </p:txBody>
      </p:sp>
    </p:spTree>
    <p:extLst>
      <p:ext uri="{BB962C8B-B14F-4D97-AF65-F5344CB8AC3E}">
        <p14:creationId xmlns:p14="http://schemas.microsoft.com/office/powerpoint/2010/main" val="3546727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ＭＳ Ｐゴシック" panose="020B0600070205080204" pitchFamily="34" charset="-128"/>
                <a:cs typeface="+mn-cs"/>
              </a:rPr>
              <a:t>ASDA wants to ensure students are able to effectively discuss opioids with their patients. ASDA’s </a:t>
            </a:r>
            <a:r>
              <a:rPr lang="en-US" sz="1200" b="1" i="0" u="none" strike="noStrike" kern="1200" dirty="0">
                <a:solidFill>
                  <a:schemeClr val="tx1"/>
                </a:solidFill>
                <a:effectLst/>
                <a:latin typeface="+mn-lt"/>
                <a:ea typeface="ＭＳ Ｐゴシック" panose="020B0600070205080204" pitchFamily="34" charset="-128"/>
                <a:cs typeface="+mn-cs"/>
                <a:hlinkClick r:id="rId3"/>
              </a:rPr>
              <a:t>B-13 policy</a:t>
            </a:r>
            <a:r>
              <a:rPr lang="en-US" sz="1200" b="0" i="0" kern="1200" dirty="0">
                <a:solidFill>
                  <a:schemeClr val="tx1"/>
                </a:solidFill>
                <a:effectLst/>
                <a:latin typeface="+mn-lt"/>
                <a:ea typeface="ＭＳ Ｐゴシック" panose="020B0600070205080204" pitchFamily="34" charset="-128"/>
                <a:cs typeface="+mn-cs"/>
              </a:rPr>
              <a:t> states: </a:t>
            </a:r>
          </a:p>
          <a:p>
            <a:pPr fontAlgn="base"/>
            <a:r>
              <a:rPr lang="en-US" sz="1200" b="0" i="0" kern="1200" dirty="0">
                <a:solidFill>
                  <a:schemeClr val="tx1"/>
                </a:solidFill>
                <a:effectLst/>
                <a:latin typeface="+mn-lt"/>
                <a:ea typeface="ＭＳ Ｐゴシック" panose="020B0600070205080204" pitchFamily="34" charset="-128"/>
                <a:cs typeface="+mn-cs"/>
              </a:rPr>
              <a:t>The American Student Dental Association encourages all dental schools to provide education on evidence-based prescribing as outlined in the CODA-accreditation Standards. </a:t>
            </a:r>
          </a:p>
          <a:p>
            <a:pPr fontAlgn="base"/>
            <a:r>
              <a:rPr lang="en-US" sz="1200" b="0" i="0" kern="1200" dirty="0">
                <a:solidFill>
                  <a:schemeClr val="tx1"/>
                </a:solidFill>
                <a:effectLst/>
                <a:latin typeface="+mn-lt"/>
                <a:ea typeface="ＭＳ Ｐゴシック" panose="020B0600070205080204" pitchFamily="34" charset="-128"/>
                <a:cs typeface="+mn-cs"/>
              </a:rPr>
              <a:t>ASDA urges dental schools to provide resources for dental students to appropriately address opioids with their patients. </a:t>
            </a:r>
          </a:p>
          <a:p>
            <a:pPr fontAlgn="base"/>
            <a:r>
              <a:rPr lang="en-US" sz="1200" b="0" i="0" kern="1200" dirty="0">
                <a:solidFill>
                  <a:schemeClr val="tx1"/>
                </a:solidFill>
                <a:effectLst/>
                <a:latin typeface="+mn-lt"/>
                <a:ea typeface="ＭＳ Ｐゴシック" panose="020B0600070205080204" pitchFamily="34" charset="-128"/>
                <a:cs typeface="+mn-cs"/>
              </a:rPr>
              <a:t>ASDA encourages the American Dental Education Association to create resources that establish evidence-based prescribing practices for dental school clinics.</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24</a:t>
            </a:fld>
            <a:endParaRPr lang="en-US"/>
          </a:p>
        </p:txBody>
      </p:sp>
    </p:spTree>
    <p:extLst>
      <p:ext uri="{BB962C8B-B14F-4D97-AF65-F5344CB8AC3E}">
        <p14:creationId xmlns:p14="http://schemas.microsoft.com/office/powerpoint/2010/main" val="64270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Audience: Chapter members</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25</a:t>
            </a:fld>
            <a:endParaRPr lang="en-US"/>
          </a:p>
        </p:txBody>
      </p:sp>
    </p:spTree>
    <p:extLst>
      <p:ext uri="{BB962C8B-B14F-4D97-AF65-F5344CB8AC3E}">
        <p14:creationId xmlns:p14="http://schemas.microsoft.com/office/powerpoint/2010/main" val="4094402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
                <a:srgbClr val="000000"/>
              </a:buClr>
              <a:buSzPts val="1400"/>
            </a:pPr>
            <a:r>
              <a:rPr lang="en-US" sz="1200" b="0" i="0" kern="1200" dirty="0">
                <a:solidFill>
                  <a:schemeClr val="tx1"/>
                </a:solidFill>
                <a:effectLst/>
                <a:latin typeface="+mn-lt"/>
                <a:ea typeface="ＭＳ Ｐゴシック" panose="020B0600070205080204" pitchFamily="34" charset="-128"/>
                <a:cs typeface="+mn-cs"/>
              </a:rPr>
              <a:t>As the connection between oral and systemic health strengthens, it is important for dental students to understand how vaccinations play a critical role in stopping communicable diseases. With the rise of the COVID-19 pandemic, discussions about administering and receiving vaccines has come to the forefront of many within organized dentistry and beyond.  Dental students and dentists will play a vital role in explaining evidence-based medicine to patients and advocates of the anti-vaccinations movement.</a:t>
            </a:r>
          </a:p>
          <a:p>
            <a:pPr eaLnBrk="1" hangingPunct="1">
              <a:spcBef>
                <a:spcPct val="0"/>
              </a:spcBef>
              <a:buClr>
                <a:srgbClr val="000000"/>
              </a:buClr>
              <a:buSzPts val="1400"/>
            </a:pPr>
            <a:endParaRPr lang="en-US" altLang="en-US" sz="1200" b="0" i="0" kern="1200" dirty="0">
              <a:solidFill>
                <a:schemeClr val="tx1"/>
              </a:solidFill>
              <a:effectLst/>
              <a:latin typeface="+mn-lt"/>
              <a:ea typeface="ＭＳ Ｐゴシック" panose="020B0600070205080204" pitchFamily="34" charset="-128"/>
              <a:cs typeface="+mn-cs"/>
              <a:sym typeface="Helvetica Neue" charset="0"/>
            </a:endParaRPr>
          </a:p>
          <a:p>
            <a:pPr marL="0" marR="0" lvl="0" indent="0" algn="l" defTabSz="914400" rtl="0" eaLnBrk="1" fontAlgn="base" latinLnBrk="0" hangingPunct="1">
              <a:lnSpc>
                <a:spcPct val="100000"/>
              </a:lnSpc>
              <a:spcBef>
                <a:spcPct val="0"/>
              </a:spcBef>
              <a:spcAft>
                <a:spcPct val="0"/>
              </a:spcAft>
              <a:buClr>
                <a:srgbClr val="000000"/>
              </a:buClr>
              <a:buSzPts val="1400"/>
              <a:buFontTx/>
              <a:buNone/>
              <a:tabLst/>
              <a:defRPr/>
            </a:pPr>
            <a:r>
              <a:rPr lang="en-US" sz="1200" b="1" i="0" u="none" strike="noStrike" kern="1200" dirty="0">
                <a:solidFill>
                  <a:schemeClr val="tx1"/>
                </a:solidFill>
                <a:effectLst/>
                <a:latin typeface="+mn-lt"/>
                <a:ea typeface="ＭＳ Ｐゴシック" panose="020B0600070205080204" pitchFamily="34" charset="-128"/>
                <a:cs typeface="+mn-cs"/>
                <a:hlinkClick r:id="rId3"/>
              </a:rPr>
              <a:t>ASDA’s H-11 policy</a:t>
            </a:r>
            <a:r>
              <a:rPr lang="en-US" sz="1200" b="0" i="0" kern="1200" dirty="0">
                <a:solidFill>
                  <a:schemeClr val="tx1"/>
                </a:solidFill>
                <a:effectLst/>
                <a:latin typeface="+mn-lt"/>
                <a:ea typeface="ＭＳ Ｐゴシック" panose="020B0600070205080204" pitchFamily="34" charset="-128"/>
                <a:cs typeface="+mn-cs"/>
              </a:rPr>
              <a:t> supports the ADA Policy on Vaccine Administration. The policy also encourages dental schools to incorporate vaccine administration into their curricula and to administer vaccinations in clinical settings, when appropriate. </a:t>
            </a:r>
            <a:br>
              <a:rPr lang="en-US" dirty="0"/>
            </a:br>
            <a:br>
              <a:rPr lang="en-US" dirty="0"/>
            </a:br>
            <a:r>
              <a:rPr lang="en-US" sz="1200" b="1" i="0" u="none" strike="noStrike" kern="1200" dirty="0">
                <a:solidFill>
                  <a:schemeClr val="tx1"/>
                </a:solidFill>
                <a:effectLst/>
                <a:latin typeface="+mn-lt"/>
                <a:ea typeface="ＭＳ Ｐゴシック" panose="020B0600070205080204" pitchFamily="34" charset="-128"/>
                <a:cs typeface="+mn-cs"/>
                <a:hlinkClick r:id="rId4"/>
              </a:rPr>
              <a:t>ASDA’s I-2 policy</a:t>
            </a:r>
            <a:r>
              <a:rPr lang="en-US" sz="1200" b="0" i="0" kern="1200" dirty="0">
                <a:solidFill>
                  <a:schemeClr val="tx1"/>
                </a:solidFill>
                <a:effectLst/>
                <a:latin typeface="+mn-lt"/>
                <a:ea typeface="ＭＳ Ｐゴシック" panose="020B0600070205080204" pitchFamily="34" charset="-128"/>
                <a:cs typeface="+mn-cs"/>
              </a:rPr>
              <a:t> supports the Centers for Disease Control and Prevention (CDC) current recommendation that dental students be vaccinated, given their risk for contracting serious, and sometimes deadly, diseases. ASDA also encourages dental schools to provide and help subsidize vaccine-preventable diseases screening and vaccine administration.</a:t>
            </a:r>
          </a:p>
          <a:p>
            <a:pPr marL="0" marR="0" lvl="0" indent="0" algn="l" defTabSz="914400" rtl="0" eaLnBrk="1" fontAlgn="base" latinLnBrk="0" hangingPunct="1">
              <a:lnSpc>
                <a:spcPct val="100000"/>
              </a:lnSpc>
              <a:spcBef>
                <a:spcPct val="0"/>
              </a:spcBef>
              <a:spcAft>
                <a:spcPct val="0"/>
              </a:spcAft>
              <a:buClr>
                <a:srgbClr val="000000"/>
              </a:buClr>
              <a:buSzPts val="1400"/>
              <a:buFontTx/>
              <a:buNone/>
              <a:tabLst/>
              <a:defRPr/>
            </a:pPr>
            <a:br>
              <a:rPr lang="en-US" dirty="0"/>
            </a:br>
            <a:r>
              <a:rPr lang="en-US" sz="1200" b="1" i="0" u="none" strike="noStrike" kern="1200" dirty="0">
                <a:solidFill>
                  <a:schemeClr val="tx1"/>
                </a:solidFill>
                <a:effectLst/>
                <a:latin typeface="+mn-lt"/>
                <a:ea typeface="ＭＳ Ｐゴシック" panose="020B0600070205080204" pitchFamily="34" charset="-128"/>
                <a:cs typeface="+mn-cs"/>
                <a:hlinkClick r:id="rId5"/>
              </a:rPr>
              <a:t>ASDA's I-3 policy</a:t>
            </a:r>
            <a:r>
              <a:rPr lang="en-US" sz="1200" b="0" i="0" kern="1200" dirty="0">
                <a:solidFill>
                  <a:schemeClr val="tx1"/>
                </a:solidFill>
                <a:effectLst/>
                <a:latin typeface="+mn-lt"/>
                <a:ea typeface="ＭＳ Ｐゴシック" panose="020B0600070205080204" pitchFamily="34" charset="-128"/>
                <a:cs typeface="+mn-cs"/>
              </a:rPr>
              <a:t> supports compliance with the current CDC guidelines for vaccines, recommends that dental schools urge patients to follow CDC guidelines for vaccines, and encourages dental schools to provide patient education on vaccines as a scientifically-proven safe and effective measure of preventing communicable diseases. </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26</a:t>
            </a:fld>
            <a:endParaRPr lang="en-US"/>
          </a:p>
        </p:txBody>
      </p:sp>
    </p:spTree>
    <p:extLst>
      <p:ext uri="{BB962C8B-B14F-4D97-AF65-F5344CB8AC3E}">
        <p14:creationId xmlns:p14="http://schemas.microsoft.com/office/powerpoint/2010/main" val="2751302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27</a:t>
            </a:fld>
            <a:endParaRPr lang="en-US"/>
          </a:p>
        </p:txBody>
      </p:sp>
    </p:spTree>
    <p:extLst>
      <p:ext uri="{BB962C8B-B14F-4D97-AF65-F5344CB8AC3E}">
        <p14:creationId xmlns:p14="http://schemas.microsoft.com/office/powerpoint/2010/main" val="289760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Encourage continued involvement in ASDA’s advocacy efforts. </a:t>
            </a:r>
          </a:p>
          <a:p>
            <a:pPr eaLnBrk="1" hangingPunct="1">
              <a:spcBef>
                <a:spcPct val="0"/>
              </a:spcBef>
              <a:defRPr/>
            </a:pPr>
            <a:endParaRPr lang="en-US" altLang="en-US" dirty="0"/>
          </a:p>
          <a:p>
            <a:pPr marL="457200" indent="-406400" eaLnBrk="1" hangingPunct="1">
              <a:spcBef>
                <a:spcPts val="0"/>
              </a:spcBef>
              <a:spcAft>
                <a:spcPts val="0"/>
              </a:spcAft>
              <a:buClr>
                <a:srgbClr val="000000"/>
              </a:buClr>
              <a:buSzPts val="2800"/>
              <a:buFont typeface="Arial"/>
              <a:buNone/>
              <a:defRPr/>
            </a:pPr>
            <a:r>
              <a:rPr lang="en-US" dirty="0">
                <a:solidFill>
                  <a:srgbClr val="000000"/>
                </a:solidFill>
                <a:latin typeface="Arial"/>
                <a:ea typeface="Arial"/>
                <a:cs typeface="Arial"/>
                <a:sym typeface="Arial"/>
              </a:rPr>
              <a:t>Advocacy Month: </a:t>
            </a:r>
            <a:endParaRPr lang="en-US" dirty="0">
              <a:solidFill>
                <a:schemeClr val="tx1"/>
              </a:solidFill>
              <a:latin typeface="+mn-lt"/>
              <a:ea typeface="ＭＳ Ｐゴシック" panose="020B0600070205080204" pitchFamily="34" charset="-128"/>
              <a:cs typeface="+mn-cs"/>
              <a:sym typeface="Arial"/>
            </a:endParaRPr>
          </a:p>
          <a:p>
            <a:pPr marL="457200" indent="-406400" eaLnBrk="1" hangingPunct="1">
              <a:spcBef>
                <a:spcPts val="0"/>
              </a:spcBef>
              <a:spcAft>
                <a:spcPts val="0"/>
              </a:spcAft>
              <a:buClr>
                <a:srgbClr val="000000"/>
              </a:buClr>
              <a:buSzPts val="2800"/>
              <a:buFont typeface="Arial" panose="020B0604020202020204" pitchFamily="34" charset="0"/>
              <a:buChar char="•"/>
              <a:defRPr/>
            </a:pPr>
            <a:r>
              <a:rPr lang="en-US" baseline="0" dirty="0">
                <a:solidFill>
                  <a:schemeClr val="tx1"/>
                </a:solidFill>
                <a:latin typeface="+mn-lt"/>
                <a:ea typeface="ＭＳ Ｐゴシック" panose="020B0600070205080204" pitchFamily="34" charset="-128"/>
                <a:cs typeface="+mn-cs"/>
                <a:sym typeface="Arial"/>
              </a:rPr>
              <a:t>Make sure your chapter is hosting at least one event during Advocacy Month</a:t>
            </a:r>
          </a:p>
          <a:p>
            <a:pPr marL="50800" eaLnBrk="1" hangingPunct="1">
              <a:spcBef>
                <a:spcPts val="0"/>
              </a:spcBef>
              <a:spcAft>
                <a:spcPts val="0"/>
              </a:spcAft>
              <a:buClr>
                <a:srgbClr val="000000"/>
              </a:buClr>
              <a:buSzPts val="2800"/>
              <a:buFont typeface="Arial"/>
              <a:buNone/>
              <a:defRPr/>
            </a:pPr>
            <a:endParaRPr lang="en-US" dirty="0">
              <a:solidFill>
                <a:srgbClr val="000000"/>
              </a:solidFill>
              <a:latin typeface="Arial"/>
              <a:ea typeface="Arial"/>
              <a:cs typeface="Arial"/>
              <a:sym typeface="Arial"/>
            </a:endParaRPr>
          </a:p>
          <a:p>
            <a:pPr marL="457200" indent="-406400" eaLnBrk="1" hangingPunct="1">
              <a:spcBef>
                <a:spcPts val="0"/>
              </a:spcBef>
              <a:spcAft>
                <a:spcPts val="0"/>
              </a:spcAft>
              <a:buClr>
                <a:srgbClr val="000000"/>
              </a:buClr>
              <a:buSzPts val="2800"/>
              <a:buFont typeface="Arial"/>
              <a:buNone/>
              <a:defRPr/>
            </a:pPr>
            <a:r>
              <a:rPr lang="en-US" dirty="0">
                <a:solidFill>
                  <a:srgbClr val="000000"/>
                </a:solidFill>
                <a:latin typeface="Arial"/>
                <a:ea typeface="Arial"/>
                <a:cs typeface="Arial"/>
                <a:sym typeface="Arial"/>
              </a:rPr>
              <a:t>Advocacy Brief</a:t>
            </a:r>
            <a:endParaRPr lang="en-US" dirty="0">
              <a:solidFill>
                <a:schemeClr val="tx1"/>
              </a:solidFill>
              <a:latin typeface="+mn-lt"/>
              <a:ea typeface="ＭＳ Ｐゴシック" panose="020B0600070205080204" pitchFamily="34" charset="-128"/>
              <a:cs typeface="+mn-cs"/>
              <a:sym typeface="Arial"/>
            </a:endParaRPr>
          </a:p>
          <a:p>
            <a:pPr marL="457200" indent="-406400" eaLnBrk="1" hangingPunct="1">
              <a:spcBef>
                <a:spcPts val="0"/>
              </a:spcBef>
              <a:spcAft>
                <a:spcPts val="0"/>
              </a:spcAft>
              <a:buClr>
                <a:srgbClr val="000000"/>
              </a:buClr>
              <a:buSzPts val="2800"/>
              <a:buFont typeface="Arial" panose="020B0604020202020204" pitchFamily="34" charset="0"/>
              <a:buChar char="•"/>
              <a:defRPr/>
            </a:pPr>
            <a:r>
              <a:rPr lang="en-US" dirty="0">
                <a:solidFill>
                  <a:srgbClr val="000000"/>
                </a:solidFill>
                <a:latin typeface="Arial"/>
                <a:ea typeface="Arial"/>
                <a:cs typeface="Arial"/>
                <a:sym typeface="Arial"/>
              </a:rPr>
              <a:t>Stay up-to-date on important legislative and regulatory activities and political affairs related to dentistry.</a:t>
            </a:r>
          </a:p>
          <a:p>
            <a:pPr marL="457200" indent="-406400" eaLnBrk="1" hangingPunct="1">
              <a:spcBef>
                <a:spcPts val="0"/>
              </a:spcBef>
              <a:spcAft>
                <a:spcPts val="0"/>
              </a:spcAft>
              <a:buClr>
                <a:srgbClr val="000000"/>
              </a:buClr>
              <a:buSzPts val="2800"/>
              <a:buFont typeface="Arial"/>
              <a:buNone/>
              <a:defRPr/>
            </a:pPr>
            <a:endParaRPr lang="en-US" dirty="0">
              <a:solidFill>
                <a:srgbClr val="000000"/>
              </a:solidFill>
              <a:latin typeface="Arial"/>
              <a:ea typeface="Arial"/>
              <a:cs typeface="Arial"/>
              <a:sym typeface="Arial"/>
            </a:endParaRPr>
          </a:p>
          <a:p>
            <a:pPr marL="457200" indent="-406400" eaLnBrk="1" hangingPunct="1">
              <a:spcBef>
                <a:spcPts val="0"/>
              </a:spcBef>
              <a:spcAft>
                <a:spcPts val="0"/>
              </a:spcAft>
              <a:buClr>
                <a:srgbClr val="000000"/>
              </a:buClr>
              <a:buSzPts val="2800"/>
              <a:buFont typeface="Arial"/>
              <a:buNone/>
              <a:defRPr/>
            </a:pPr>
            <a:r>
              <a:rPr lang="en-US" dirty="0">
                <a:solidFill>
                  <a:srgbClr val="000000"/>
                </a:solidFill>
                <a:latin typeface="Arial"/>
                <a:ea typeface="Arial"/>
                <a:cs typeface="Arial"/>
                <a:sym typeface="Arial"/>
              </a:rPr>
              <a:t>Send letters via ASDA Action</a:t>
            </a:r>
          </a:p>
          <a:p>
            <a:pPr marL="457200" indent="-406400" eaLnBrk="1" hangingPunct="1">
              <a:spcBef>
                <a:spcPts val="0"/>
              </a:spcBef>
              <a:spcAft>
                <a:spcPts val="0"/>
              </a:spcAft>
              <a:buClr>
                <a:srgbClr val="000000"/>
              </a:buClr>
              <a:buSzPts val="2800"/>
              <a:buFont typeface="Arial" panose="020B0604020202020204" pitchFamily="34" charset="0"/>
              <a:buChar char="•"/>
              <a:defRPr/>
            </a:pPr>
            <a:r>
              <a:rPr lang="en-US" dirty="0">
                <a:solidFill>
                  <a:srgbClr val="000000"/>
                </a:solidFill>
                <a:latin typeface="Arial"/>
                <a:ea typeface="Arial"/>
                <a:cs typeface="Arial"/>
                <a:sym typeface="Arial"/>
              </a:rPr>
              <a:t>Send letters, research bills,</a:t>
            </a:r>
            <a:r>
              <a:rPr lang="en-US" baseline="0" dirty="0">
                <a:solidFill>
                  <a:srgbClr val="000000"/>
                </a:solidFill>
                <a:latin typeface="Arial"/>
                <a:ea typeface="Arial"/>
                <a:cs typeface="Arial"/>
                <a:sym typeface="Arial"/>
              </a:rPr>
              <a:t> look up candidates or elected officials</a:t>
            </a:r>
            <a:endParaRPr lang="en-US" dirty="0">
              <a:solidFill>
                <a:srgbClr val="000000"/>
              </a:solidFill>
              <a:latin typeface="Arial"/>
              <a:ea typeface="Arial"/>
              <a:cs typeface="Arial"/>
              <a:sym typeface="Arial"/>
            </a:endParaRPr>
          </a:p>
          <a:p>
            <a:pPr marL="457200" indent="-406400" eaLnBrk="1" hangingPunct="1">
              <a:spcBef>
                <a:spcPts val="0"/>
              </a:spcBef>
              <a:spcAft>
                <a:spcPts val="0"/>
              </a:spcAft>
              <a:buClr>
                <a:srgbClr val="000000"/>
              </a:buClr>
              <a:buSzPts val="2800"/>
              <a:buFont typeface="Arial"/>
              <a:buNone/>
              <a:defRPr/>
            </a:pPr>
            <a:endParaRPr lang="en-US" dirty="0">
              <a:solidFill>
                <a:srgbClr val="000000"/>
              </a:solidFill>
              <a:latin typeface="Arial"/>
              <a:ea typeface="Arial"/>
              <a:cs typeface="Arial"/>
              <a:sym typeface="Arial"/>
            </a:endParaRPr>
          </a:p>
          <a:p>
            <a:pPr marL="457200" indent="-406400" eaLnBrk="1" hangingPunct="1">
              <a:spcBef>
                <a:spcPts val="0"/>
              </a:spcBef>
              <a:spcAft>
                <a:spcPts val="0"/>
              </a:spcAft>
              <a:buClr>
                <a:srgbClr val="000000"/>
              </a:buClr>
              <a:buSzPts val="2800"/>
              <a:buFont typeface="Arial"/>
              <a:buNone/>
              <a:defRPr/>
            </a:pPr>
            <a:r>
              <a:rPr lang="en-US" dirty="0">
                <a:solidFill>
                  <a:srgbClr val="000000"/>
                </a:solidFill>
                <a:latin typeface="Arial"/>
                <a:ea typeface="Arial"/>
                <a:cs typeface="Arial"/>
                <a:sym typeface="Arial"/>
              </a:rPr>
              <a:t>Attend local</a:t>
            </a:r>
            <a:r>
              <a:rPr lang="en-US" baseline="0" dirty="0">
                <a:solidFill>
                  <a:srgbClr val="000000"/>
                </a:solidFill>
                <a:latin typeface="Arial"/>
                <a:ea typeface="Arial"/>
                <a:cs typeface="Arial"/>
                <a:sym typeface="Arial"/>
              </a:rPr>
              <a:t> advocacy events,</a:t>
            </a:r>
            <a:r>
              <a:rPr lang="en-US" dirty="0">
                <a:solidFill>
                  <a:srgbClr val="000000"/>
                </a:solidFill>
                <a:latin typeface="Arial"/>
                <a:ea typeface="Arial"/>
                <a:cs typeface="Arial"/>
                <a:sym typeface="Arial"/>
              </a:rPr>
              <a:t> ASDA national conference</a:t>
            </a:r>
            <a:r>
              <a:rPr lang="en-US" dirty="0"/>
              <a:t>s</a:t>
            </a:r>
          </a:p>
          <a:p>
            <a:pPr marL="457200" indent="-406400" eaLnBrk="1" hangingPunct="1">
              <a:spcBef>
                <a:spcPts val="0"/>
              </a:spcBef>
              <a:spcAft>
                <a:spcPts val="0"/>
              </a:spcAft>
              <a:buClr>
                <a:srgbClr val="000000"/>
              </a:buClr>
              <a:buSzPts val="2800"/>
              <a:buFont typeface="Arial" panose="020B0604020202020204" pitchFamily="34" charset="0"/>
              <a:buChar char="•"/>
              <a:defRPr/>
            </a:pPr>
            <a:r>
              <a:rPr lang="en-US" dirty="0">
                <a:solidFill>
                  <a:srgbClr val="000000"/>
                </a:solidFill>
                <a:latin typeface="Arial"/>
                <a:ea typeface="Arial"/>
                <a:cs typeface="Arial"/>
                <a:sym typeface="Arial"/>
              </a:rPr>
              <a:t>Advocacy sessions at national meetings</a:t>
            </a:r>
          </a:p>
          <a:p>
            <a:pPr marL="457200" indent="-406400" eaLnBrk="1" hangingPunct="1">
              <a:spcBef>
                <a:spcPts val="0"/>
              </a:spcBef>
              <a:spcAft>
                <a:spcPts val="0"/>
              </a:spcAft>
              <a:buClr>
                <a:srgbClr val="000000"/>
              </a:buClr>
              <a:buSzPts val="2800"/>
              <a:buFont typeface="Arial" panose="020B0604020202020204" pitchFamily="34" charset="0"/>
              <a:buChar char="•"/>
              <a:defRPr/>
            </a:pPr>
            <a:endParaRPr lang="en-US" dirty="0">
              <a:solidFill>
                <a:srgbClr val="000000"/>
              </a:solidFill>
              <a:latin typeface="Arial"/>
              <a:ea typeface="Arial"/>
              <a:cs typeface="Arial"/>
              <a:sym typeface="Arial"/>
            </a:endParaRPr>
          </a:p>
          <a:p>
            <a:pPr marL="50800" indent="0" eaLnBrk="1" hangingPunct="1">
              <a:spcBef>
                <a:spcPts val="0"/>
              </a:spcBef>
              <a:spcAft>
                <a:spcPts val="0"/>
              </a:spcAft>
              <a:buClr>
                <a:srgbClr val="000000"/>
              </a:buClr>
              <a:buSzPts val="2800"/>
              <a:buFont typeface="Arial" panose="020B0604020202020204" pitchFamily="34" charset="0"/>
              <a:buNone/>
              <a:defRPr/>
            </a:pPr>
            <a:r>
              <a:rPr lang="en-US" dirty="0">
                <a:solidFill>
                  <a:srgbClr val="000000"/>
                </a:solidFill>
                <a:latin typeface="Arial"/>
                <a:ea typeface="Arial"/>
                <a:cs typeface="Arial"/>
                <a:sym typeface="Arial"/>
              </a:rPr>
              <a:t>Advocacy</a:t>
            </a:r>
            <a:r>
              <a:rPr lang="en-US" baseline="0" dirty="0">
                <a:solidFill>
                  <a:srgbClr val="000000"/>
                </a:solidFill>
                <a:latin typeface="Arial"/>
                <a:ea typeface="Arial"/>
                <a:cs typeface="Arial"/>
                <a:sym typeface="Arial"/>
              </a:rPr>
              <a:t> Certificate Program</a:t>
            </a:r>
          </a:p>
          <a:p>
            <a:pPr marL="222250" indent="-171450" eaLnBrk="1" hangingPunct="1">
              <a:spcBef>
                <a:spcPts val="0"/>
              </a:spcBef>
              <a:spcAft>
                <a:spcPts val="0"/>
              </a:spcAft>
              <a:buClr>
                <a:srgbClr val="000000"/>
              </a:buClr>
              <a:buSzPts val="2800"/>
              <a:buFont typeface="Arial" panose="020B0604020202020204" pitchFamily="34" charset="0"/>
              <a:buChar char="•"/>
              <a:defRPr/>
            </a:pPr>
            <a:r>
              <a:rPr lang="en-US" baseline="0" dirty="0">
                <a:solidFill>
                  <a:srgbClr val="000000"/>
                </a:solidFill>
                <a:latin typeface="Arial"/>
                <a:ea typeface="Arial"/>
                <a:cs typeface="Arial"/>
                <a:sym typeface="Arial"/>
              </a:rPr>
              <a:t>Participate in the program that acknowledges your advocacy contributions by earning points by participating in various advocacy initiatives (like attending this lunch &amp; learn), sending ASDA Action letters, etc. </a:t>
            </a:r>
            <a:endParaRPr lang="en-US" altLang="en-US" dirty="0"/>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28</a:t>
            </a:fld>
            <a:endParaRPr lang="en-US"/>
          </a:p>
        </p:txBody>
      </p:sp>
    </p:spTree>
    <p:extLst>
      <p:ext uri="{BB962C8B-B14F-4D97-AF65-F5344CB8AC3E}">
        <p14:creationId xmlns:p14="http://schemas.microsoft.com/office/powerpoint/2010/main" val="396246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FOR</a:t>
            </a:r>
            <a:r>
              <a:rPr lang="en-US" altLang="en-US" baseline="0" dirty="0"/>
              <a:t> FACILITATOR: </a:t>
            </a:r>
          </a:p>
          <a:p>
            <a:pPr eaLnBrk="1" hangingPunct="1">
              <a:spcBef>
                <a:spcPct val="0"/>
              </a:spcBef>
            </a:pPr>
            <a:r>
              <a:rPr lang="en-US" altLang="en-US" baseline="0" dirty="0"/>
              <a:t>The following slides will give basic overview of some of the issues ASDA advocates for. Feel free to expand on any of the issues and dive deeper.</a:t>
            </a:r>
          </a:p>
          <a:p>
            <a:pPr eaLnBrk="1" hangingPunct="1">
              <a:spcBef>
                <a:spcPct val="0"/>
              </a:spcBef>
            </a:pPr>
            <a:endParaRPr lang="en-US" altLang="en-US" baseline="0" dirty="0"/>
          </a:p>
          <a:p>
            <a:pPr eaLnBrk="1" hangingPunct="1">
              <a:spcBef>
                <a:spcPct val="0"/>
              </a:spcBef>
            </a:pPr>
            <a:r>
              <a:rPr lang="en-US" altLang="en-US" baseline="0" dirty="0"/>
              <a:t>For all of ASDA’s issues and legislative priorities, visit https://www.asdanet.org/index/get-involved/advocate/issues-and-legislative-priorities</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29</a:t>
            </a:fld>
            <a:endParaRPr lang="en-US"/>
          </a:p>
        </p:txBody>
      </p:sp>
    </p:spTree>
    <p:extLst>
      <p:ext uri="{BB962C8B-B14F-4D97-AF65-F5344CB8AC3E}">
        <p14:creationId xmlns:p14="http://schemas.microsoft.com/office/powerpoint/2010/main" val="44552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talking to peers, friends,</a:t>
            </a:r>
            <a:r>
              <a:rPr lang="en-US" baseline="0" dirty="0"/>
              <a:t> etc. to educate them on the issues. Share truthful, fact-based information.</a:t>
            </a:r>
          </a:p>
          <a:p>
            <a:endParaRPr lang="en-US" baseline="0" dirty="0"/>
          </a:p>
          <a:p>
            <a:r>
              <a:rPr lang="en-US" baseline="0" dirty="0"/>
              <a:t>Lobbying: Efforts to influence those with decision-making powers to turn bills into law.</a:t>
            </a:r>
            <a:endParaRPr lang="en-US" dirty="0"/>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3</a:t>
            </a:fld>
            <a:endParaRPr lang="en-US"/>
          </a:p>
        </p:txBody>
      </p:sp>
    </p:spTree>
    <p:extLst>
      <p:ext uri="{BB962C8B-B14F-4D97-AF65-F5344CB8AC3E}">
        <p14:creationId xmlns:p14="http://schemas.microsoft.com/office/powerpoint/2010/main" val="101437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goal isn’t to become a “politician.” It’s to understand how these issues affect you as a dental student. We are here to learn more about the issues!</a:t>
            </a:r>
          </a:p>
          <a:p>
            <a:pPr marL="228600" indent="-228600">
              <a:buAutoNum type="arabicPeriod"/>
            </a:pPr>
            <a:r>
              <a:rPr lang="en-US" dirty="0"/>
              <a:t>Legislators can’t possibly know</a:t>
            </a:r>
            <a:r>
              <a:rPr lang="en-US" baseline="0" dirty="0"/>
              <a:t> about every single issue their constituents are concerned about. They </a:t>
            </a:r>
            <a:r>
              <a:rPr lang="en-US" dirty="0"/>
              <a:t>actually need people like</a:t>
            </a:r>
            <a:r>
              <a:rPr lang="en-US" baseline="0" dirty="0"/>
              <a:t> dental students t</a:t>
            </a:r>
            <a:r>
              <a:rPr lang="en-US" dirty="0"/>
              <a:t>o educate</a:t>
            </a:r>
            <a:r>
              <a:rPr lang="en-US" baseline="0" dirty="0"/>
              <a:t> them on the issues. It’s nice to hear from young people and how the issues affect them directly, like student loan debt.</a:t>
            </a:r>
          </a:p>
          <a:p>
            <a:pPr marL="228600" indent="-228600">
              <a:buAutoNum type="arabicPeriod"/>
            </a:pPr>
            <a:r>
              <a:rPr lang="en-US" baseline="0" dirty="0"/>
              <a:t>ASDA does not affiliate with any specific political party. We support legislation that addresses our advocacy priorities, including those for dentists/dental students and patients we serve. We say we advocate for “the Tooth Party” – neither Democrat nor Republican party; just issues that affect the dental profession. </a:t>
            </a:r>
          </a:p>
          <a:p>
            <a:pPr marL="228600" indent="-228600">
              <a:buAutoNum type="arabicPeriod"/>
            </a:pPr>
            <a:r>
              <a:rPr lang="en-US" baseline="0" dirty="0"/>
              <a:t>You can invest as much or little time as you have! Sending an ASDA Action letter takes 30 seconds. Alternatively, you could educate yourself a little deeper by attending a lunch and learn (like this), or dive even deeper and attend Lobby Day to fully engage with advocacy and the lobbying process.</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4</a:t>
            </a:fld>
            <a:endParaRPr lang="en-US"/>
          </a:p>
        </p:txBody>
      </p:sp>
    </p:spTree>
    <p:extLst>
      <p:ext uri="{BB962C8B-B14F-4D97-AF65-F5344CB8AC3E}">
        <p14:creationId xmlns:p14="http://schemas.microsoft.com/office/powerpoint/2010/main" val="293144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5613" indent="-227013" eaLnBrk="1" hangingPunct="1">
              <a:spcBef>
                <a:spcPct val="0"/>
              </a:spcBef>
              <a:buClr>
                <a:srgbClr val="000000"/>
              </a:buClr>
              <a:buSzPts val="1400"/>
            </a:pP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3 goals of ASDA</a:t>
            </a:r>
            <a:r>
              <a:rPr lang="en-US" altLang="en-US" sz="1200" baseline="0" dirty="0">
                <a:solidFill>
                  <a:srgbClr val="000000"/>
                </a:solidFill>
                <a:latin typeface="Arial" panose="020B0604020202020204" pitchFamily="34" charset="0"/>
                <a:cs typeface="Arial" panose="020B0604020202020204" pitchFamily="34" charset="0"/>
                <a:sym typeface="Arial" panose="020B0604020202020204" pitchFamily="34" charset="0"/>
              </a:rPr>
              <a:t> advocacy:</a:t>
            </a:r>
          </a:p>
          <a:p>
            <a:pPr marL="457200" indent="-228600" eaLnBrk="1" hangingPunct="1">
              <a:spcBef>
                <a:spcPct val="0"/>
              </a:spcBef>
              <a:buClr>
                <a:srgbClr val="000000"/>
              </a:buClr>
              <a:buSzPts val="1400"/>
              <a:buAutoNum type="arabicPeriod"/>
            </a:pPr>
            <a:r>
              <a:rPr lang="en-US" altLang="en-US" sz="1200" baseline="0" dirty="0">
                <a:solidFill>
                  <a:srgbClr val="000000"/>
                </a:solidFill>
                <a:latin typeface="Arial" panose="020B0604020202020204" pitchFamily="34" charset="0"/>
                <a:cs typeface="Arial" panose="020B0604020202020204" pitchFamily="34" charset="0"/>
                <a:sym typeface="Arial" panose="020B0604020202020204" pitchFamily="34" charset="0"/>
              </a:rPr>
              <a:t>Keep students informed – this is achieved through advocacy webinars and ASDA’s e-publication Advocacy Brief. Advocacy Brief shares updates on the state and federal level about issues that affect dental students, like licensure reform, midlevel providers, student debt, etc.</a:t>
            </a:r>
          </a:p>
          <a:p>
            <a:pPr marL="457200" indent="-228600" eaLnBrk="1" hangingPunct="1">
              <a:spcBef>
                <a:spcPct val="0"/>
              </a:spcBef>
              <a:buClr>
                <a:srgbClr val="000000"/>
              </a:buClr>
              <a:buSzPts val="1400"/>
              <a:buAutoNum type="arabicPeriod"/>
            </a:pPr>
            <a:r>
              <a:rPr lang="en-US" altLang="en-US" sz="1200" baseline="0" dirty="0">
                <a:solidFill>
                  <a:srgbClr val="000000"/>
                </a:solidFill>
                <a:latin typeface="Arial" panose="020B0604020202020204" pitchFamily="34" charset="0"/>
                <a:cs typeface="Arial" panose="020B0604020202020204" pitchFamily="34" charset="0"/>
                <a:sym typeface="Arial" panose="020B0604020202020204" pitchFamily="34" charset="0"/>
              </a:rPr>
              <a:t>Provides opportunities to champion our rights and get involved– ASDA Action – send letters directly to lawmakers. Lobby Day students have the unique opportunity of actually meeting face-to-face with lawmakers and discuss issues important to dental students</a:t>
            </a:r>
          </a:p>
          <a:p>
            <a:pPr marL="457200" indent="-228600" eaLnBrk="1" hangingPunct="1">
              <a:spcBef>
                <a:spcPct val="0"/>
              </a:spcBef>
              <a:buClr>
                <a:srgbClr val="000000"/>
              </a:buClr>
              <a:buSzPts val="1400"/>
              <a:buAutoNum type="arabicPeriod"/>
            </a:pPr>
            <a:r>
              <a:rPr lang="en-US" altLang="en-US" sz="1200" baseline="0" dirty="0">
                <a:solidFill>
                  <a:srgbClr val="000000"/>
                </a:solidFill>
                <a:latin typeface="Arial" panose="020B0604020202020204" pitchFamily="34" charset="0"/>
                <a:cs typeface="Arial" panose="020B0604020202020204" pitchFamily="34" charset="0"/>
                <a:sym typeface="Arial" panose="020B0604020202020204" pitchFamily="34" charset="0"/>
              </a:rPr>
              <a:t>Supports patients – support specific legislation to alleviate barriers to care, protect patients. For example: the LABEL Opioids Act of 2021: To amend the Controlled Substances Act to require dispensers of certain opioids and opiates to affix on the container or package thereof a clear, concise warning that the opioid or opiate can cause dependence, addiction, and overdose, and for other purposes.</a:t>
            </a:r>
            <a:endPar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5</a:t>
            </a:fld>
            <a:endParaRPr lang="en-US"/>
          </a:p>
        </p:txBody>
      </p:sp>
    </p:spTree>
    <p:extLst>
      <p:ext uri="{BB962C8B-B14F-4D97-AF65-F5344CB8AC3E}">
        <p14:creationId xmlns:p14="http://schemas.microsoft.com/office/powerpoint/2010/main" val="4141953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FOR</a:t>
            </a:r>
            <a:r>
              <a:rPr lang="en-US" altLang="en-US" baseline="0" dirty="0"/>
              <a:t> FACILITATOR: </a:t>
            </a:r>
          </a:p>
          <a:p>
            <a:pPr eaLnBrk="1" hangingPunct="1">
              <a:spcBef>
                <a:spcPct val="0"/>
              </a:spcBef>
            </a:pPr>
            <a:r>
              <a:rPr lang="en-US" altLang="en-US" baseline="0" dirty="0"/>
              <a:t>The following slides will give basic overview of some of the issues ASDA advocates for. Feel free to expand on any of the issues and dive deeper.</a:t>
            </a:r>
          </a:p>
          <a:p>
            <a:pPr eaLnBrk="1" hangingPunct="1">
              <a:spcBef>
                <a:spcPct val="0"/>
              </a:spcBef>
            </a:pPr>
            <a:endParaRPr lang="en-US" altLang="en-US" baseline="0" dirty="0"/>
          </a:p>
          <a:p>
            <a:pPr eaLnBrk="1" hangingPunct="1">
              <a:spcBef>
                <a:spcPct val="0"/>
              </a:spcBef>
            </a:pPr>
            <a:r>
              <a:rPr lang="en-US" altLang="en-US" baseline="0" dirty="0"/>
              <a:t>For all of ASDA’s issues and legislative priorities, visit https://www.asdanet.org/index/get-involved/advocate/issues-and-legislative-priorities</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6</a:t>
            </a:fld>
            <a:endParaRPr lang="en-US"/>
          </a:p>
        </p:txBody>
      </p:sp>
    </p:spTree>
    <p:extLst>
      <p:ext uri="{BB962C8B-B14F-4D97-AF65-F5344CB8AC3E}">
        <p14:creationId xmlns:p14="http://schemas.microsoft.com/office/powerpoint/2010/main" val="91719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7</a:t>
            </a:fld>
            <a:endParaRPr lang="en-US"/>
          </a:p>
        </p:txBody>
      </p:sp>
    </p:spTree>
    <p:extLst>
      <p:ext uri="{BB962C8B-B14F-4D97-AF65-F5344CB8AC3E}">
        <p14:creationId xmlns:p14="http://schemas.microsoft.com/office/powerpoint/2010/main" val="39917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8688"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Licensure can be a complex topic. </a:t>
            </a:r>
            <a:r>
              <a:rPr lang="en-US" altLang="en-US" dirty="0"/>
              <a:t>ASDA’s L-1 policy outlines these ideals.</a:t>
            </a:r>
          </a:p>
          <a:p>
            <a:pPr marL="0" marR="0" lvl="0" indent="0" algn="l" defTabSz="928688" rtl="0" eaLnBrk="1" fontAlgn="base" latinLnBrk="0" hangingPunct="1">
              <a:lnSpc>
                <a:spcPct val="100000"/>
              </a:lnSpc>
              <a:spcBef>
                <a:spcPct val="0"/>
              </a:spcBef>
              <a:spcAft>
                <a:spcPct val="0"/>
              </a:spcAft>
              <a:buClrTx/>
              <a:buSzTx/>
              <a:buFontTx/>
              <a:buNone/>
              <a:tabLst/>
              <a:defRPr/>
            </a:pPr>
            <a:endParaRPr lang="en-US" altLang="en-US" dirty="0"/>
          </a:p>
          <a:p>
            <a:pPr marL="228600" indent="-228600">
              <a:buAutoNum type="arabicPeriod"/>
            </a:pPr>
            <a:r>
              <a:rPr lang="en-US" sz="1200" kern="1200" dirty="0">
                <a:solidFill>
                  <a:schemeClr val="tx1"/>
                </a:solidFill>
                <a:effectLst/>
                <a:latin typeface="+mn-lt"/>
                <a:ea typeface="ＭＳ Ｐゴシック" panose="020B0600070205080204" pitchFamily="34" charset="-128"/>
                <a:cs typeface="+mn-cs"/>
              </a:rPr>
              <a:t>Does not use human subject - perhaps the most controversial issue with the current dental licensure exam process is that it is performed on a live human subject. Testing on a human opens poses various ethical, reliability and validity concerns. </a:t>
            </a:r>
            <a:r>
              <a:rPr lang="en-US" sz="1200" b="1" kern="1200" dirty="0">
                <a:solidFill>
                  <a:schemeClr val="tx1"/>
                </a:solidFill>
                <a:effectLst/>
                <a:latin typeface="+mn-lt"/>
                <a:ea typeface="ＭＳ Ｐゴシック" panose="020B0600070205080204" pitchFamily="34" charset="-128"/>
                <a:cs typeface="+mn-cs"/>
              </a:rPr>
              <a:t>These high-stakes, one-shot testing scenarios on human subjects must end.</a:t>
            </a:r>
            <a:r>
              <a:rPr lang="en-US" sz="1200" kern="1200" dirty="0">
                <a:solidFill>
                  <a:schemeClr val="tx1"/>
                </a:solidFill>
                <a:effectLst/>
                <a:latin typeface="+mn-lt"/>
                <a:ea typeface="ＭＳ Ｐゴシック" panose="020B0600070205080204" pitchFamily="34" charset="-128"/>
                <a:cs typeface="+mn-cs"/>
              </a:rPr>
              <a:t> </a:t>
            </a:r>
          </a:p>
          <a:p>
            <a:pPr marL="228600" indent="-228600">
              <a:buAutoNum type="arabicPeriod"/>
            </a:pPr>
            <a:r>
              <a:rPr lang="en-US" altLang="en-US" sz="1200" kern="1200" dirty="0">
                <a:solidFill>
                  <a:schemeClr val="tx1"/>
                </a:solidFill>
                <a:effectLst/>
                <a:latin typeface="+mn-lt"/>
                <a:ea typeface="ＭＳ Ｐゴシック" panose="020B0600070205080204" pitchFamily="34" charset="-128"/>
                <a:cs typeface="+mn-cs"/>
              </a:rPr>
              <a:t>Psychometrically valid and reliable – Humans are unique. Administering</a:t>
            </a:r>
            <a:r>
              <a:rPr lang="en-US" altLang="en-US" sz="1200" kern="1200" baseline="0" dirty="0">
                <a:solidFill>
                  <a:schemeClr val="tx1"/>
                </a:solidFill>
                <a:effectLst/>
                <a:latin typeface="+mn-lt"/>
                <a:ea typeface="ＭＳ Ｐゴシック" panose="020B0600070205080204" pitchFamily="34" charset="-128"/>
                <a:cs typeface="+mn-cs"/>
              </a:rPr>
              <a:t> an exam on human subjects means the student taking the test is experiencing a different test than other students.</a:t>
            </a:r>
          </a:p>
          <a:p>
            <a:pPr marL="228600" indent="-228600">
              <a:buAutoNum type="arabicPeriod"/>
            </a:pPr>
            <a:r>
              <a:rPr lang="en-US" altLang="en-US" sz="1200" kern="1200" baseline="0" dirty="0">
                <a:solidFill>
                  <a:schemeClr val="tx1"/>
                </a:solidFill>
                <a:effectLst/>
                <a:latin typeface="+mn-lt"/>
                <a:ea typeface="ＭＳ Ｐゴシック" panose="020B0600070205080204" pitchFamily="34" charset="-128"/>
                <a:cs typeface="+mn-cs"/>
              </a:rPr>
              <a:t>The current exam is not reflective of the broad set of skills a dentist is required to be knowledgeable of when practicing</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altLang="en-US" sz="1200" kern="1200" baseline="0" dirty="0">
                <a:solidFill>
                  <a:schemeClr val="tx1"/>
                </a:solidFill>
                <a:effectLst/>
                <a:latin typeface="+mn-lt"/>
                <a:ea typeface="ＭＳ Ｐゴシック" panose="020B0600070205080204" pitchFamily="34" charset="-128"/>
                <a:cs typeface="+mn-cs"/>
              </a:rPr>
              <a:t>The current exam is </a:t>
            </a:r>
            <a:r>
              <a:rPr lang="en-US" sz="1200" kern="1200" dirty="0">
                <a:solidFill>
                  <a:schemeClr val="tx1"/>
                </a:solidFill>
                <a:effectLst/>
                <a:latin typeface="+mn-lt"/>
                <a:ea typeface="ＭＳ Ｐゴシック" panose="020B0600070205080204" pitchFamily="34" charset="-128"/>
                <a:cs typeface="+mn-cs"/>
              </a:rPr>
              <a:t>state-driven, meaning each state determines the requirements for receiving a license in that state. Additionally, most dental licenses are only valid in the state in which you became licensed. For example: receiving your license in Washington does not necessarily mean you can practice dentistry in Michigan as well. </a:t>
            </a:r>
          </a:p>
          <a:p>
            <a:pPr marL="0" indent="0">
              <a:buNone/>
            </a:pPr>
            <a:endParaRPr lang="en-US" altLang="en-US" dirty="0"/>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8</a:t>
            </a:fld>
            <a:endParaRPr lang="en-US"/>
          </a:p>
        </p:txBody>
      </p:sp>
    </p:spTree>
    <p:extLst>
      <p:ext uri="{BB962C8B-B14F-4D97-AF65-F5344CB8AC3E}">
        <p14:creationId xmlns:p14="http://schemas.microsoft.com/office/powerpoint/2010/main" val="2808681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 examination with these two components would ensure competency in a greater breadth and depth of skills than any currently implemented or proposed method of initial clinical licensure. The OSCE has been shown to have psychometric validity.</a:t>
            </a:r>
          </a:p>
          <a:p>
            <a:endParaRPr lang="en-US" dirty="0"/>
          </a:p>
        </p:txBody>
      </p:sp>
      <p:sp>
        <p:nvSpPr>
          <p:cNvPr id="4" name="Slide Number Placeholder 3"/>
          <p:cNvSpPr>
            <a:spLocks noGrp="1"/>
          </p:cNvSpPr>
          <p:nvPr>
            <p:ph type="sldNum" sz="quarter" idx="5"/>
          </p:nvPr>
        </p:nvSpPr>
        <p:spPr/>
        <p:txBody>
          <a:bodyPr/>
          <a:lstStyle/>
          <a:p>
            <a:fld id="{A02497C4-FCD5-4889-BBA0-FE30837C9E65}" type="slidenum">
              <a:rPr lang="en-US" smtClean="0"/>
              <a:t>9</a:t>
            </a:fld>
            <a:endParaRPr lang="en-US"/>
          </a:p>
        </p:txBody>
      </p:sp>
    </p:spTree>
    <p:extLst>
      <p:ext uri="{BB962C8B-B14F-4D97-AF65-F5344CB8AC3E}">
        <p14:creationId xmlns:p14="http://schemas.microsoft.com/office/powerpoint/2010/main" val="1714112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GKBTfq0bmc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asdanet.org/e-newsletters/advocacy-brief.aspx" TargetMode="External"/><Relationship Id="rId4" Type="http://schemas.openxmlformats.org/officeDocument/2006/relationships/hyperlink" Target="http://staging.asdanet.rd.net/index/programs-events/webinars/webinar/advo-cast-midlevel-provid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sdanet.org/ASDAaction?vvsrc=/bill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5_C105FCB8.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hyperlink" Target="https://www.asdanet.org/about-asda/leaders-and-governance/current-statements-of-position-or-policy/dental-education-administration/statement-on-policy/b-13-evidence-based-prescribing-(201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www.asdanet.org/ASDAaction?vvsrc=/bill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685652"/>
            <a:ext cx="10972800" cy="6172348"/>
          </a:xfrm>
        </p:spPr>
        <p:txBody>
          <a:bodyPr/>
          <a:lstStyle/>
          <a:p>
            <a:pPr marL="457189" lvl="1" indent="0">
              <a:spcBef>
                <a:spcPct val="50000"/>
              </a:spcBef>
              <a:buNone/>
            </a:pPr>
            <a:endParaRPr lang="en-US" sz="2100" b="1" dirty="0"/>
          </a:p>
          <a:p>
            <a:pPr marL="457189" lvl="1" indent="0">
              <a:spcBef>
                <a:spcPct val="50000"/>
              </a:spcBef>
              <a:buNone/>
            </a:pPr>
            <a:r>
              <a:rPr lang="en-US" sz="2100" b="1" dirty="0"/>
              <a:t>Congratulations on taking the first step in educating your chapter about ASDA Advocacy. </a:t>
            </a:r>
          </a:p>
          <a:p>
            <a:pPr marL="800080" lvl="1" indent="-342891">
              <a:spcBef>
                <a:spcPct val="50000"/>
              </a:spcBef>
              <a:buFont typeface="Arial" panose="020B0604020202020204" pitchFamily="34" charset="0"/>
              <a:buChar char="•"/>
            </a:pPr>
            <a:endParaRPr lang="en-US" sz="2100" dirty="0"/>
          </a:p>
          <a:p>
            <a:pPr marL="457189" lvl="1" indent="0">
              <a:spcBef>
                <a:spcPct val="50000"/>
              </a:spcBef>
              <a:buNone/>
            </a:pPr>
            <a:r>
              <a:rPr lang="en-US" sz="2100" dirty="0"/>
              <a:t>This is a template presentation that you can edit based on your chapter’s advocacy needs. </a:t>
            </a:r>
          </a:p>
          <a:p>
            <a:pPr marL="457189" lvl="1" indent="0">
              <a:spcBef>
                <a:spcPct val="50000"/>
              </a:spcBef>
              <a:buNone/>
            </a:pPr>
            <a:r>
              <a:rPr lang="en-US" sz="2100" dirty="0"/>
              <a:t>Some of the information on subsequent slides is strictly for you as a leader. It serves as a guide to help prepare you for leading your chapter’s advocacy efforts. </a:t>
            </a:r>
          </a:p>
          <a:p>
            <a:pPr marL="457189" lvl="1" indent="0">
              <a:spcBef>
                <a:spcPct val="50000"/>
              </a:spcBef>
              <a:buNone/>
            </a:pPr>
            <a:r>
              <a:rPr lang="en-US" sz="2100" dirty="0"/>
              <a:t>You can expand on some of the slides in this presentation for lunch &amp; learns at your chapter. </a:t>
            </a:r>
          </a:p>
          <a:p>
            <a:pPr marL="457189" lvl="1" indent="0">
              <a:spcBef>
                <a:spcPct val="50000"/>
              </a:spcBef>
              <a:buNone/>
            </a:pPr>
            <a:r>
              <a:rPr lang="en-US" sz="2100" dirty="0"/>
              <a:t>We hope you find this resource useful and enjoy engaging with </a:t>
            </a:r>
            <a:r>
              <a:rPr lang="en-US" sz="2100" dirty="0">
                <a:solidFill>
                  <a:srgbClr val="0F334A"/>
                </a:solidFill>
              </a:rPr>
              <a:t>#ASDAadvocacy</a:t>
            </a:r>
          </a:p>
          <a:p>
            <a:pPr indent="-285761" algn="ctr">
              <a:spcBef>
                <a:spcPct val="50000"/>
              </a:spcBef>
            </a:pPr>
            <a:endParaRPr lang="en-US" altLang="en-US" sz="1600" b="1" dirty="0">
              <a:solidFill>
                <a:srgbClr val="C00000"/>
              </a:solidFill>
              <a:latin typeface="+mj-lt"/>
            </a:endParaRPr>
          </a:p>
          <a:p>
            <a:pPr indent="-285761" algn="ctr">
              <a:spcBef>
                <a:spcPct val="50000"/>
              </a:spcBef>
            </a:pPr>
            <a:endParaRPr lang="en-US" altLang="en-US" sz="1600" b="1" dirty="0">
              <a:solidFill>
                <a:srgbClr val="C00000"/>
              </a:solidFill>
              <a:latin typeface="+mj-lt"/>
            </a:endParaRPr>
          </a:p>
          <a:p>
            <a:pPr indent="-285761" algn="ctr">
              <a:spcBef>
                <a:spcPct val="50000"/>
              </a:spcBef>
            </a:pPr>
            <a:r>
              <a:rPr lang="en-US" altLang="en-US" sz="1600" b="1" dirty="0">
                <a:solidFill>
                  <a:srgbClr val="C00000"/>
                </a:solidFill>
                <a:latin typeface="+mj-lt"/>
              </a:rPr>
              <a:t>DELETE THIS SLIDE FROM YOUR PRESENTATION</a:t>
            </a:r>
          </a:p>
          <a:p>
            <a:pPr indent="-285761" algn="ctr">
              <a:spcBef>
                <a:spcPct val="50000"/>
              </a:spcBef>
            </a:pPr>
            <a:endParaRPr lang="en-US" sz="2900" dirty="0"/>
          </a:p>
          <a:p>
            <a:endParaRPr lang="en-US" dirty="0"/>
          </a:p>
        </p:txBody>
      </p:sp>
    </p:spTree>
    <p:extLst>
      <p:ext uri="{BB962C8B-B14F-4D97-AF65-F5344CB8AC3E}">
        <p14:creationId xmlns:p14="http://schemas.microsoft.com/office/powerpoint/2010/main" val="117055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Licensure Reform: </a:t>
            </a:r>
            <a:r>
              <a:rPr lang="en-US" sz="3500" dirty="0">
                <a:solidFill>
                  <a:srgbClr val="C00000"/>
                </a:solidFill>
              </a:rPr>
              <a:t>Available alternatives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215948" y="1481519"/>
            <a:ext cx="7704667" cy="4270375"/>
          </a:xfrm>
        </p:spPr>
        <p:txBody>
          <a:bodyPr/>
          <a:lstStyle/>
          <a:p>
            <a:pPr marL="800080" lvl="1" indent="-342891">
              <a:spcBef>
                <a:spcPct val="50000"/>
              </a:spcBef>
              <a:buFont typeface="Arial" panose="020B0604020202020204" pitchFamily="34" charset="0"/>
              <a:buChar char="•"/>
            </a:pPr>
            <a:r>
              <a:rPr lang="en-US" sz="2500" dirty="0"/>
              <a:t>Changes in the licensure process during COVID-19 pandemic:</a:t>
            </a:r>
          </a:p>
          <a:p>
            <a:pPr marL="1200130" lvl="2" indent="-342891">
              <a:spcBef>
                <a:spcPct val="50000"/>
              </a:spcBef>
              <a:buFont typeface="Arial" panose="020B0604020202020204" pitchFamily="34" charset="0"/>
              <a:buChar char="•"/>
            </a:pPr>
            <a:r>
              <a:rPr lang="en-US" sz="2300" dirty="0"/>
              <a:t>All five regional testing agencies (CITA, CDCA, CRDTS, WREB, SRTA) released manikin-based assessments</a:t>
            </a:r>
          </a:p>
          <a:p>
            <a:pPr marL="1200130" lvl="2" indent="-342891">
              <a:spcBef>
                <a:spcPct val="50000"/>
              </a:spcBef>
              <a:buFont typeface="Arial" panose="020B0604020202020204" pitchFamily="34" charset="0"/>
              <a:buChar char="•"/>
            </a:pPr>
            <a:r>
              <a:rPr lang="en-US" sz="2300" dirty="0"/>
              <a:t>The ADA’s DLOSCE (Dental Licensure Objective Structured Clinical Examination) was released a year ahead of schedule</a:t>
            </a:r>
          </a:p>
          <a:p>
            <a:pPr marL="1200130" lvl="2" indent="-342891">
              <a:spcBef>
                <a:spcPct val="50000"/>
              </a:spcBef>
              <a:buFont typeface="Arial" panose="020B0604020202020204" pitchFamily="34" charset="0"/>
              <a:buChar char="•"/>
            </a:pPr>
            <a:r>
              <a:rPr lang="en-US" sz="2300" dirty="0"/>
              <a:t>Graduating students could apply for a temporary or provisional license</a:t>
            </a:r>
          </a:p>
          <a:p>
            <a:pPr marL="800080" lvl="1" indent="-342891">
              <a:spcBef>
                <a:spcPct val="50000"/>
              </a:spcBef>
              <a:buFont typeface="Arial" panose="020B0604020202020204" pitchFamily="34" charset="0"/>
              <a:buChar char="•"/>
            </a:pPr>
            <a:endParaRPr lang="en-US" sz="2500" dirty="0"/>
          </a:p>
          <a:p>
            <a:endParaRPr lang="en-US" dirty="0"/>
          </a:p>
        </p:txBody>
      </p:sp>
      <p:pic>
        <p:nvPicPr>
          <p:cNvPr id="4" name="Picture 3" descr="covid - DLOSCE">
            <a:extLst>
              <a:ext uri="{FF2B5EF4-FFF2-40B4-BE49-F238E27FC236}">
                <a16:creationId xmlns:a16="http://schemas.microsoft.com/office/drawing/2014/main" id="{95FD9BB7-1764-6576-AEEC-EBB441B88E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588" y="1286108"/>
            <a:ext cx="3724835" cy="4285784"/>
          </a:xfrm>
          <a:prstGeom prst="rect">
            <a:avLst/>
          </a:prstGeom>
          <a:noFill/>
        </p:spPr>
      </p:pic>
      <p:sp>
        <p:nvSpPr>
          <p:cNvPr id="5" name="Google Shape;162;p21">
            <a:extLst>
              <a:ext uri="{FF2B5EF4-FFF2-40B4-BE49-F238E27FC236}">
                <a16:creationId xmlns:a16="http://schemas.microsoft.com/office/drawing/2014/main" id="{E21CECEA-E2A4-9B6A-55C0-DDF97A13FECA}"/>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407358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Licensure Reform: </a:t>
            </a:r>
            <a:r>
              <a:rPr lang="en-US" sz="3500" dirty="0">
                <a:solidFill>
                  <a:srgbClr val="C00000"/>
                </a:solidFill>
              </a:rPr>
              <a:t>2023 Update</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10834255" cy="4270375"/>
          </a:xfrm>
        </p:spPr>
        <p:txBody>
          <a:bodyPr/>
          <a:lstStyle/>
          <a:p>
            <a:pPr marL="800080" lvl="1" indent="-342891">
              <a:spcBef>
                <a:spcPct val="50000"/>
              </a:spcBef>
              <a:buFont typeface="Arial" panose="020B0604020202020204" pitchFamily="34" charset="0"/>
              <a:buChar char="•"/>
            </a:pPr>
            <a:r>
              <a:rPr lang="en-US" sz="2500" b="0" i="0" dirty="0">
                <a:effectLst/>
              </a:rPr>
              <a:t>Prior to 2020, only </a:t>
            </a:r>
            <a:r>
              <a:rPr lang="en-US" sz="2500" b="1" i="0" dirty="0">
                <a:effectLst/>
              </a:rPr>
              <a:t>10 states </a:t>
            </a:r>
            <a:r>
              <a:rPr lang="en-US" sz="2500" b="0" i="0" dirty="0">
                <a:effectLst/>
              </a:rPr>
              <a:t>accepted non-patient based alternative exams. </a:t>
            </a:r>
            <a:endParaRPr lang="en-US" sz="2500" dirty="0"/>
          </a:p>
          <a:p>
            <a:pPr marL="800080" lvl="1" indent="-342891">
              <a:spcBef>
                <a:spcPct val="50000"/>
              </a:spcBef>
              <a:buFont typeface="Arial" panose="020B0604020202020204" pitchFamily="34" charset="0"/>
              <a:buChar char="•"/>
            </a:pPr>
            <a:r>
              <a:rPr lang="en-US" sz="2500" dirty="0"/>
              <a:t>As of April 2023, </a:t>
            </a:r>
            <a:r>
              <a:rPr lang="en-US" sz="2500" b="1" dirty="0"/>
              <a:t>47 states </a:t>
            </a:r>
            <a:r>
              <a:rPr lang="en-US" sz="2500" dirty="0"/>
              <a:t>(plus DC) permanently allow their initial dental licensure examination to be completed on a manikin.</a:t>
            </a:r>
          </a:p>
          <a:p>
            <a:pPr marL="800080" lvl="1" indent="-342891">
              <a:spcBef>
                <a:spcPct val="50000"/>
              </a:spcBef>
              <a:buFont typeface="Arial" panose="020B0604020202020204" pitchFamily="34" charset="0"/>
              <a:buChar char="•"/>
            </a:pPr>
            <a:r>
              <a:rPr lang="en-US" sz="2500" b="1" dirty="0"/>
              <a:t>6 states </a:t>
            </a:r>
            <a:r>
              <a:rPr lang="en-US" sz="2500" dirty="0"/>
              <a:t>accept the DLOSCE, the Dental Licensure Objective Structured Clinical Examination.</a:t>
            </a:r>
          </a:p>
          <a:p>
            <a:pPr marL="800080" lvl="1" indent="-342891">
              <a:spcBef>
                <a:spcPct val="50000"/>
              </a:spcBef>
              <a:buFont typeface="Arial" panose="020B0604020202020204" pitchFamily="34" charset="0"/>
              <a:buChar char="•"/>
            </a:pPr>
            <a:endParaRPr lang="en-US" sz="2500" dirty="0"/>
          </a:p>
          <a:p>
            <a:pPr marL="800080" lvl="1" indent="-342891">
              <a:spcBef>
                <a:spcPct val="50000"/>
              </a:spcBef>
              <a:buFont typeface="Arial" panose="020B0604020202020204" pitchFamily="34" charset="0"/>
              <a:buChar char="•"/>
            </a:pPr>
            <a:endParaRPr lang="en-US" sz="2500" dirty="0"/>
          </a:p>
          <a:p>
            <a:endParaRPr lang="en-US" dirty="0"/>
          </a:p>
        </p:txBody>
      </p:sp>
      <p:sp>
        <p:nvSpPr>
          <p:cNvPr id="5" name="Google Shape;162;p21">
            <a:extLst>
              <a:ext uri="{FF2B5EF4-FFF2-40B4-BE49-F238E27FC236}">
                <a16:creationId xmlns:a16="http://schemas.microsoft.com/office/drawing/2014/main" id="{E21CECEA-E2A4-9B6A-55C0-DDF97A13FECA}"/>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482572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Licensure Reform: </a:t>
            </a:r>
            <a:r>
              <a:rPr lang="en-US" sz="3500" dirty="0">
                <a:solidFill>
                  <a:srgbClr val="C00000"/>
                </a:solidFill>
              </a:rPr>
              <a:t>ASDA’s Efforts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4250266" y="1729466"/>
            <a:ext cx="7332133" cy="4270375"/>
          </a:xfrm>
        </p:spPr>
        <p:txBody>
          <a:bodyPr/>
          <a:lstStyle/>
          <a:p>
            <a:pPr marL="800080" lvl="1" indent="-342891">
              <a:spcBef>
                <a:spcPct val="50000"/>
              </a:spcBef>
              <a:buFont typeface="Arial" panose="020B0604020202020204" pitchFamily="34" charset="0"/>
              <a:buChar char="•"/>
            </a:pPr>
            <a:r>
              <a:rPr lang="en-US" sz="2500" dirty="0"/>
              <a:t>ASDA’s 2016 licensure reform white paper addresses concerns with validity, reliability and ethics</a:t>
            </a:r>
          </a:p>
          <a:p>
            <a:pPr marL="800080" lvl="1" indent="-342891">
              <a:spcBef>
                <a:spcPct val="50000"/>
              </a:spcBef>
              <a:buFont typeface="Arial" panose="020B0604020202020204" pitchFamily="34" charset="0"/>
              <a:buChar char="•"/>
            </a:pPr>
            <a:r>
              <a:rPr lang="en-US" sz="2500" dirty="0"/>
              <a:t>Licensure Task Force</a:t>
            </a:r>
          </a:p>
          <a:p>
            <a:pPr marL="800080" lvl="1" indent="-342891">
              <a:spcBef>
                <a:spcPct val="50000"/>
              </a:spcBef>
              <a:buFont typeface="Arial" panose="020B0604020202020204" pitchFamily="34" charset="0"/>
              <a:buChar char="•"/>
            </a:pPr>
            <a:r>
              <a:rPr lang="en-US" sz="2500" dirty="0"/>
              <a:t>Developed resources like the Licensure 101 flyer and PowerPoint presentation</a:t>
            </a:r>
          </a:p>
          <a:p>
            <a:endParaRPr lang="en-US" dirty="0"/>
          </a:p>
        </p:txBody>
      </p:sp>
      <p:sp>
        <p:nvSpPr>
          <p:cNvPr id="4" name="Google Shape;162;p21">
            <a:extLst>
              <a:ext uri="{FF2B5EF4-FFF2-40B4-BE49-F238E27FC236}">
                <a16:creationId xmlns:a16="http://schemas.microsoft.com/office/drawing/2014/main" id="{982C07CB-6EC8-6A4A-C8A4-EBEC525F1127}"/>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pic>
        <p:nvPicPr>
          <p:cNvPr id="5" name="Google Shape;223;p28">
            <a:extLst>
              <a:ext uri="{FF2B5EF4-FFF2-40B4-BE49-F238E27FC236}">
                <a16:creationId xmlns:a16="http://schemas.microsoft.com/office/drawing/2014/main" id="{9211563A-8F84-78B2-CDCE-25234C0927C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8235" t="4874" r="29323" b="2359"/>
          <a:stretch>
            <a:fillRect/>
          </a:stretch>
        </p:blipFill>
        <p:spPr bwMode="auto">
          <a:xfrm>
            <a:off x="783273" y="1419226"/>
            <a:ext cx="36385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40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Midlevel providers: </a:t>
            </a:r>
            <a:r>
              <a:rPr lang="en-US" sz="3500" dirty="0">
                <a:solidFill>
                  <a:srgbClr val="C00000"/>
                </a:solidFill>
              </a:rPr>
              <a:t>What they are</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7857067" cy="4270375"/>
          </a:xfrm>
        </p:spPr>
        <p:txBody>
          <a:bodyPr/>
          <a:lstStyle/>
          <a:p>
            <a:pPr>
              <a:spcBef>
                <a:spcPct val="50000"/>
              </a:spcBef>
            </a:pPr>
            <a:r>
              <a:rPr lang="en-US" sz="2800" dirty="0">
                <a:solidFill>
                  <a:srgbClr val="0F334A"/>
                </a:solidFill>
              </a:rPr>
              <a:t>ASDA identifies a </a:t>
            </a:r>
            <a:r>
              <a:rPr lang="en-US" sz="2800" b="1" dirty="0">
                <a:solidFill>
                  <a:srgbClr val="0F334A"/>
                </a:solidFill>
              </a:rPr>
              <a:t>midlevel provider </a:t>
            </a:r>
            <a:r>
              <a:rPr lang="en-US" sz="2800" dirty="0">
                <a:solidFill>
                  <a:srgbClr val="0F334A"/>
                </a:solidFill>
              </a:rPr>
              <a:t>as an individual, who is </a:t>
            </a:r>
            <a:r>
              <a:rPr lang="en-US" sz="2800" b="1" dirty="0">
                <a:solidFill>
                  <a:srgbClr val="0F334A"/>
                </a:solidFill>
              </a:rPr>
              <a:t>not </a:t>
            </a:r>
            <a:r>
              <a:rPr lang="en-US" sz="2800" dirty="0">
                <a:solidFill>
                  <a:srgbClr val="0F334A"/>
                </a:solidFill>
              </a:rPr>
              <a:t>a dentist with four years post-collegiate education, who may perform</a:t>
            </a:r>
            <a:r>
              <a:rPr lang="en-US" sz="2800" b="1" dirty="0">
                <a:solidFill>
                  <a:srgbClr val="0F334A"/>
                </a:solidFill>
              </a:rPr>
              <a:t> irreversible </a:t>
            </a:r>
            <a:r>
              <a:rPr lang="en-US" sz="2800" dirty="0">
                <a:solidFill>
                  <a:srgbClr val="0F334A"/>
                </a:solidFill>
              </a:rPr>
              <a:t>procedures on the public.</a:t>
            </a:r>
            <a:r>
              <a:rPr lang="en-US" sz="2133" b="1" dirty="0">
                <a:solidFill>
                  <a:srgbClr val="0F334A"/>
                </a:solidFill>
              </a:rPr>
              <a:t> </a:t>
            </a:r>
          </a:p>
          <a:p>
            <a:pPr marL="800080" lvl="1" indent="-342891">
              <a:spcBef>
                <a:spcPct val="50000"/>
              </a:spcBef>
              <a:buFont typeface="Arial" panose="020B0604020202020204" pitchFamily="34" charset="0"/>
              <a:buChar char="•"/>
            </a:pPr>
            <a:r>
              <a:rPr lang="en-US" sz="2500" dirty="0"/>
              <a:t>Dental therapist</a:t>
            </a:r>
          </a:p>
          <a:p>
            <a:pPr marL="800080" lvl="1" indent="-342891">
              <a:spcBef>
                <a:spcPct val="50000"/>
              </a:spcBef>
              <a:buFont typeface="Arial" panose="020B0604020202020204" pitchFamily="34" charset="0"/>
              <a:buChar char="•"/>
            </a:pPr>
            <a:r>
              <a:rPr lang="en-US" sz="2500" dirty="0"/>
              <a:t>Dental health aide therapist</a:t>
            </a:r>
          </a:p>
          <a:p>
            <a:pPr marL="800080" lvl="1" indent="-342891">
              <a:spcBef>
                <a:spcPct val="50000"/>
              </a:spcBef>
              <a:buFont typeface="Arial" panose="020B0604020202020204" pitchFamily="34" charset="0"/>
              <a:buChar char="•"/>
            </a:pPr>
            <a:r>
              <a:rPr lang="en-US" sz="2500" dirty="0"/>
              <a:t>Advanced dental therapist</a:t>
            </a:r>
          </a:p>
          <a:p>
            <a:endParaRPr lang="en-US" dirty="0"/>
          </a:p>
        </p:txBody>
      </p:sp>
      <p:pic>
        <p:nvPicPr>
          <p:cNvPr id="4" name="Picture 3">
            <a:extLst>
              <a:ext uri="{FF2B5EF4-FFF2-40B4-BE49-F238E27FC236}">
                <a16:creationId xmlns:a16="http://schemas.microsoft.com/office/drawing/2014/main" id="{9B5E3F2F-22FE-76E8-413E-157673AD6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664" y="1290892"/>
            <a:ext cx="8736697" cy="4914392"/>
          </a:xfrm>
          <a:prstGeom prst="rect">
            <a:avLst/>
          </a:prstGeom>
        </p:spPr>
      </p:pic>
      <p:sp>
        <p:nvSpPr>
          <p:cNvPr id="5" name="Google Shape;162;p21">
            <a:extLst>
              <a:ext uri="{FF2B5EF4-FFF2-40B4-BE49-F238E27FC236}">
                <a16:creationId xmlns:a16="http://schemas.microsoft.com/office/drawing/2014/main" id="{81C3F082-767C-1DB5-C459-D923D63F7A5F}"/>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374748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Midlevel providers: </a:t>
            </a:r>
            <a:r>
              <a:rPr lang="en-US" sz="3500" dirty="0">
                <a:solidFill>
                  <a:srgbClr val="C00000"/>
                </a:solidFill>
              </a:rPr>
              <a:t>ASDA believes… </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6722533" cy="4270375"/>
          </a:xfrm>
        </p:spPr>
        <p:txBody>
          <a:bodyPr/>
          <a:lstStyle/>
          <a:p>
            <a:pPr>
              <a:spcBef>
                <a:spcPct val="50000"/>
              </a:spcBef>
            </a:pPr>
            <a:r>
              <a:rPr lang="en-US" sz="2800" b="1" dirty="0">
                <a:solidFill>
                  <a:srgbClr val="0F334A"/>
                </a:solidFill>
              </a:rPr>
              <a:t>Only </a:t>
            </a:r>
            <a:r>
              <a:rPr lang="en-US" sz="2800" dirty="0">
                <a:solidFill>
                  <a:srgbClr val="0F334A"/>
                </a:solidFill>
              </a:rPr>
              <a:t>a qualified </a:t>
            </a:r>
            <a:r>
              <a:rPr lang="en-US" sz="2800" b="1" dirty="0">
                <a:solidFill>
                  <a:srgbClr val="0F334A"/>
                </a:solidFill>
              </a:rPr>
              <a:t>dentist </a:t>
            </a:r>
            <a:r>
              <a:rPr lang="en-US" sz="2800" dirty="0">
                <a:solidFill>
                  <a:srgbClr val="0F334A"/>
                </a:solidFill>
              </a:rPr>
              <a:t>should perform the following functions, including but not limited to:</a:t>
            </a:r>
            <a:r>
              <a:rPr lang="en-US" sz="2133" dirty="0">
                <a:solidFill>
                  <a:srgbClr val="0F334A"/>
                </a:solidFill>
              </a:rPr>
              <a:t> </a:t>
            </a:r>
          </a:p>
          <a:p>
            <a:pPr marL="800080" lvl="1" indent="-342891">
              <a:spcBef>
                <a:spcPct val="50000"/>
              </a:spcBef>
              <a:buFont typeface="Arial" panose="020B0604020202020204" pitchFamily="34" charset="0"/>
              <a:buChar char="•"/>
            </a:pPr>
            <a:r>
              <a:rPr lang="en-US" sz="2500" dirty="0"/>
              <a:t>Diagnosis and treatment planning</a:t>
            </a:r>
          </a:p>
          <a:p>
            <a:pPr marL="800080" lvl="1" indent="-342891">
              <a:spcBef>
                <a:spcPct val="50000"/>
              </a:spcBef>
              <a:buFont typeface="Arial" panose="020B0604020202020204" pitchFamily="34" charset="0"/>
              <a:buChar char="•"/>
            </a:pPr>
            <a:r>
              <a:rPr lang="en-US" sz="2500" dirty="0"/>
              <a:t>Prescribing work authorizations</a:t>
            </a:r>
          </a:p>
          <a:p>
            <a:pPr marL="800080" lvl="1" indent="-342891">
              <a:spcBef>
                <a:spcPct val="50000"/>
              </a:spcBef>
              <a:buFont typeface="Arial" panose="020B0604020202020204" pitchFamily="34" charset="0"/>
              <a:buChar char="•"/>
            </a:pPr>
            <a:r>
              <a:rPr lang="en-US" sz="2500" dirty="0"/>
              <a:t>Performing surgical/irreversible dental procedures</a:t>
            </a:r>
          </a:p>
          <a:p>
            <a:pPr marL="800080" lvl="1" indent="-342891">
              <a:spcBef>
                <a:spcPct val="50000"/>
              </a:spcBef>
              <a:buFont typeface="Arial" panose="020B0604020202020204" pitchFamily="34" charset="0"/>
              <a:buChar char="•"/>
            </a:pPr>
            <a:r>
              <a:rPr lang="en-US" sz="2500" dirty="0"/>
              <a:t>Prescribing drugs and/or other medications</a:t>
            </a:r>
          </a:p>
          <a:p>
            <a:endParaRPr lang="en-US" dirty="0"/>
          </a:p>
        </p:txBody>
      </p:sp>
      <p:pic>
        <p:nvPicPr>
          <p:cNvPr id="4" name="Picture 3">
            <a:extLst>
              <a:ext uri="{FF2B5EF4-FFF2-40B4-BE49-F238E27FC236}">
                <a16:creationId xmlns:a16="http://schemas.microsoft.com/office/drawing/2014/main" id="{C4BDB202-AB89-4246-089A-549D5A333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8994"/>
            <a:ext cx="7217800" cy="4060012"/>
          </a:xfrm>
          <a:prstGeom prst="rect">
            <a:avLst/>
          </a:prstGeom>
        </p:spPr>
      </p:pic>
      <p:sp>
        <p:nvSpPr>
          <p:cNvPr id="5" name="Google Shape;162;p21">
            <a:extLst>
              <a:ext uri="{FF2B5EF4-FFF2-40B4-BE49-F238E27FC236}">
                <a16:creationId xmlns:a16="http://schemas.microsoft.com/office/drawing/2014/main" id="{19163506-A554-9131-2E6B-D947278F6402}"/>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51953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Midlevel providers: </a:t>
            </a:r>
            <a:r>
              <a:rPr lang="en-US" sz="3500" dirty="0"/>
              <a:t>ASDA’s efforts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p:txBody>
          <a:bodyPr/>
          <a:lstStyle/>
          <a:p>
            <a:pPr marL="800080" lvl="1" indent="-342891">
              <a:spcBef>
                <a:spcPct val="50000"/>
              </a:spcBef>
              <a:buFont typeface="Arial" panose="020B0604020202020204" pitchFamily="34" charset="0"/>
              <a:buChar char="•"/>
            </a:pPr>
            <a:r>
              <a:rPr lang="en-US" sz="2500" dirty="0">
                <a:solidFill>
                  <a:srgbClr val="0079B8"/>
                </a:solidFill>
                <a:hlinkClick r:id="rId3">
                  <a:extLst>
                    <a:ext uri="{A12FA001-AC4F-418D-AE19-62706E023703}">
                      <ahyp:hlinkClr xmlns:ahyp="http://schemas.microsoft.com/office/drawing/2018/hyperlinkcolor" val="tx"/>
                    </a:ext>
                  </a:extLst>
                </a:hlinkClick>
              </a:rPr>
              <a:t>Fast Facts video </a:t>
            </a:r>
            <a:r>
              <a:rPr lang="en-US" sz="2500" dirty="0"/>
              <a:t>on midlevel providers</a:t>
            </a:r>
          </a:p>
          <a:p>
            <a:pPr marL="800080" lvl="1" indent="-342891">
              <a:spcBef>
                <a:spcPct val="50000"/>
              </a:spcBef>
              <a:buFont typeface="Arial" panose="020B0604020202020204" pitchFamily="34" charset="0"/>
              <a:buChar char="•"/>
            </a:pPr>
            <a:r>
              <a:rPr lang="en-US" sz="2500" dirty="0">
                <a:solidFill>
                  <a:srgbClr val="0079B8"/>
                </a:solidFill>
                <a:hlinkClick r:id="rId4">
                  <a:extLst>
                    <a:ext uri="{A12FA001-AC4F-418D-AE19-62706E023703}">
                      <ahyp:hlinkClr xmlns:ahyp="http://schemas.microsoft.com/office/drawing/2018/hyperlinkcolor" val="tx"/>
                    </a:ext>
                  </a:extLst>
                </a:hlinkClick>
              </a:rPr>
              <a:t>2019 webinar</a:t>
            </a:r>
            <a:r>
              <a:rPr lang="en-US" sz="2500" dirty="0">
                <a:solidFill>
                  <a:srgbClr val="0079B8"/>
                </a:solidFill>
              </a:rPr>
              <a:t> </a:t>
            </a:r>
            <a:r>
              <a:rPr lang="en-US" sz="2500" dirty="0"/>
              <a:t>featuring two experts discussing midlevel legislation and the role of Community Dental Health Coordinators</a:t>
            </a:r>
          </a:p>
          <a:p>
            <a:pPr marL="800080" lvl="1" indent="-342891">
              <a:spcBef>
                <a:spcPct val="50000"/>
              </a:spcBef>
              <a:buFont typeface="Arial" panose="020B0604020202020204" pitchFamily="34" charset="0"/>
              <a:buChar char="•"/>
            </a:pPr>
            <a:r>
              <a:rPr lang="en-US" sz="2500" dirty="0"/>
              <a:t>ASDA updates members on current state legislation and midlevel provider news through ASDA’s monthly advocacy newsletter, the </a:t>
            </a:r>
            <a:r>
              <a:rPr lang="en-US" sz="2500" dirty="0">
                <a:solidFill>
                  <a:srgbClr val="0079B8"/>
                </a:solidFill>
                <a:hlinkClick r:id="rId5">
                  <a:extLst>
                    <a:ext uri="{A12FA001-AC4F-418D-AE19-62706E023703}">
                      <ahyp:hlinkClr xmlns:ahyp="http://schemas.microsoft.com/office/drawing/2018/hyperlinkcolor" val="tx"/>
                    </a:ext>
                  </a:extLst>
                </a:hlinkClick>
              </a:rPr>
              <a:t>Advocacy Brief</a:t>
            </a:r>
            <a:r>
              <a:rPr lang="en-US" sz="2500" dirty="0"/>
              <a:t>.</a:t>
            </a:r>
          </a:p>
          <a:p>
            <a:endParaRPr lang="en-US" dirty="0"/>
          </a:p>
        </p:txBody>
      </p:sp>
      <p:sp>
        <p:nvSpPr>
          <p:cNvPr id="4" name="Google Shape;162;p21">
            <a:extLst>
              <a:ext uri="{FF2B5EF4-FFF2-40B4-BE49-F238E27FC236}">
                <a16:creationId xmlns:a16="http://schemas.microsoft.com/office/drawing/2014/main" id="{26BE848C-D33F-005F-B945-6C2875B816DF}"/>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601143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Barriers to care: </a:t>
            </a:r>
            <a:r>
              <a:rPr lang="en-US" sz="3500" dirty="0">
                <a:solidFill>
                  <a:srgbClr val="C00000"/>
                </a:solidFill>
              </a:rPr>
              <a:t>what they are</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p:txBody>
          <a:bodyPr/>
          <a:lstStyle/>
          <a:p>
            <a:pPr>
              <a:spcBef>
                <a:spcPct val="50000"/>
              </a:spcBef>
            </a:pPr>
            <a:r>
              <a:rPr lang="en-US" sz="2800" b="1" dirty="0">
                <a:solidFill>
                  <a:srgbClr val="0F334A"/>
                </a:solidFill>
              </a:rPr>
              <a:t>Barriers to care </a:t>
            </a:r>
            <a:r>
              <a:rPr lang="en-US" sz="2800" dirty="0">
                <a:solidFill>
                  <a:srgbClr val="0F334A"/>
                </a:solidFill>
              </a:rPr>
              <a:t>are any sort of obstacle that limits or prevents people from receiving adequate health care, including dental care. In many cases, multiple barriers to care may be involved.</a:t>
            </a:r>
          </a:p>
          <a:p>
            <a:pPr marL="800080" lvl="1" indent="-342891">
              <a:spcBef>
                <a:spcPct val="50000"/>
              </a:spcBef>
              <a:buFont typeface="Arial" panose="020B0604020202020204" pitchFamily="34" charset="0"/>
              <a:buChar char="•"/>
            </a:pPr>
            <a:r>
              <a:rPr lang="en-US" sz="2500" dirty="0"/>
              <a:t>Financial hardship</a:t>
            </a:r>
          </a:p>
          <a:p>
            <a:pPr marL="800080" lvl="1" indent="-342891">
              <a:spcBef>
                <a:spcPct val="50000"/>
              </a:spcBef>
              <a:buFont typeface="Arial" panose="020B0604020202020204" pitchFamily="34" charset="0"/>
              <a:buChar char="•"/>
            </a:pPr>
            <a:r>
              <a:rPr lang="en-US" sz="2500" dirty="0"/>
              <a:t>Geographic location</a:t>
            </a:r>
          </a:p>
          <a:p>
            <a:pPr marL="800080" lvl="1" indent="-342891">
              <a:spcBef>
                <a:spcPct val="50000"/>
              </a:spcBef>
              <a:buFont typeface="Arial" panose="020B0604020202020204" pitchFamily="34" charset="0"/>
              <a:buChar char="•"/>
            </a:pPr>
            <a:r>
              <a:rPr lang="en-US" sz="2500" dirty="0"/>
              <a:t>Lack of insurance</a:t>
            </a:r>
          </a:p>
          <a:p>
            <a:pPr marL="800080" lvl="1" indent="-342891">
              <a:spcBef>
                <a:spcPct val="50000"/>
              </a:spcBef>
              <a:buFont typeface="Arial" panose="020B0604020202020204" pitchFamily="34" charset="0"/>
              <a:buChar char="•"/>
            </a:pPr>
            <a:r>
              <a:rPr lang="en-US" sz="2500" dirty="0"/>
              <a:t>Poor oral health literacy</a:t>
            </a:r>
          </a:p>
          <a:p>
            <a:pPr marL="800080" lvl="1" indent="-342891">
              <a:spcBef>
                <a:spcPct val="50000"/>
              </a:spcBef>
              <a:buFont typeface="Arial" panose="020B0604020202020204" pitchFamily="34" charset="0"/>
              <a:buChar char="•"/>
            </a:pPr>
            <a:r>
              <a:rPr lang="en-US" sz="2500" dirty="0"/>
              <a:t>Language, education or cultural barriers</a:t>
            </a:r>
          </a:p>
          <a:p>
            <a:endParaRPr lang="en-US" dirty="0"/>
          </a:p>
        </p:txBody>
      </p:sp>
      <p:sp>
        <p:nvSpPr>
          <p:cNvPr id="4" name="Google Shape;162;p21">
            <a:extLst>
              <a:ext uri="{FF2B5EF4-FFF2-40B4-BE49-F238E27FC236}">
                <a16:creationId xmlns:a16="http://schemas.microsoft.com/office/drawing/2014/main" id="{0F9417B3-B166-F3B2-440C-44F65659783C}"/>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rPr>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pic>
        <p:nvPicPr>
          <p:cNvPr id="5" name="Picture 4">
            <a:extLst>
              <a:ext uri="{FF2B5EF4-FFF2-40B4-BE49-F238E27FC236}">
                <a16:creationId xmlns:a16="http://schemas.microsoft.com/office/drawing/2014/main" id="{49F1382D-42DB-9262-0BBC-94401DBA8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568" y="2419156"/>
            <a:ext cx="6565275" cy="3692967"/>
          </a:xfrm>
          <a:prstGeom prst="rect">
            <a:avLst/>
          </a:prstGeom>
        </p:spPr>
      </p:pic>
    </p:spTree>
    <p:extLst>
      <p:ext uri="{BB962C8B-B14F-4D97-AF65-F5344CB8AC3E}">
        <p14:creationId xmlns:p14="http://schemas.microsoft.com/office/powerpoint/2010/main" val="65358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Barriers to care</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406399" y="3081401"/>
            <a:ext cx="4707467" cy="977899"/>
          </a:xfrm>
        </p:spPr>
        <p:txBody>
          <a:bodyPr/>
          <a:lstStyle/>
          <a:p>
            <a:pPr>
              <a:spcBef>
                <a:spcPct val="50000"/>
              </a:spcBef>
            </a:pPr>
            <a:r>
              <a:rPr lang="en-US" sz="2800" b="1" dirty="0">
                <a:solidFill>
                  <a:srgbClr val="0F334A"/>
                </a:solidFill>
              </a:rPr>
              <a:t>The impact of barriers to care</a:t>
            </a:r>
          </a:p>
          <a:p>
            <a:pPr>
              <a:spcBef>
                <a:spcPct val="50000"/>
              </a:spcBef>
            </a:pPr>
            <a:r>
              <a:rPr lang="en-US" sz="2133" b="1" dirty="0">
                <a:solidFill>
                  <a:srgbClr val="0F334A"/>
                </a:solidFill>
              </a:rPr>
              <a:t> </a:t>
            </a:r>
          </a:p>
          <a:p>
            <a:endParaRPr lang="en-US" dirty="0"/>
          </a:p>
        </p:txBody>
      </p:sp>
      <p:pic>
        <p:nvPicPr>
          <p:cNvPr id="4" name="Picture 2" descr="https://www.asdanet.org/images/page-layout-images/barriers-to-carea2f012aae7e06c5c8564ff0000a30f2b.jpg?sfvrsn=ba107edd_0">
            <a:extLst>
              <a:ext uri="{FF2B5EF4-FFF2-40B4-BE49-F238E27FC236}">
                <a16:creationId xmlns:a16="http://schemas.microsoft.com/office/drawing/2014/main" id="{9DB8B0E6-28E8-AC65-1145-F757A9D33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220" y="338520"/>
            <a:ext cx="5313769" cy="593325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2;p21">
            <a:extLst>
              <a:ext uri="{FF2B5EF4-FFF2-40B4-BE49-F238E27FC236}">
                <a16:creationId xmlns:a16="http://schemas.microsoft.com/office/drawing/2014/main" id="{845B0E8C-86C4-DF69-E4CA-7E39EBAE72C9}"/>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rPr>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305024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Barriers to Care: </a:t>
            </a:r>
            <a:r>
              <a:rPr lang="en-US" sz="3500" dirty="0">
                <a:solidFill>
                  <a:srgbClr val="C00000"/>
                </a:solidFill>
              </a:rPr>
              <a:t>What can we do?</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10972800" cy="4567766"/>
          </a:xfrm>
        </p:spPr>
        <p:txBody>
          <a:bodyPr/>
          <a:lstStyle/>
          <a:p>
            <a:pPr marL="800080" lvl="1" indent="-342891">
              <a:spcBef>
                <a:spcPct val="50000"/>
              </a:spcBef>
              <a:buFont typeface="Arial" panose="020B0604020202020204" pitchFamily="34" charset="0"/>
              <a:buChar char="•"/>
            </a:pPr>
            <a:r>
              <a:rPr lang="en-US" sz="2500" dirty="0"/>
              <a:t> Promote </a:t>
            </a:r>
            <a:r>
              <a:rPr lang="en-US" sz="2500" dirty="0">
                <a:solidFill>
                  <a:srgbClr val="0079B8"/>
                </a:solidFill>
              </a:rPr>
              <a:t>oral health education </a:t>
            </a:r>
          </a:p>
          <a:p>
            <a:pPr marL="800080" lvl="1" indent="-342891">
              <a:spcBef>
                <a:spcPct val="50000"/>
              </a:spcBef>
              <a:buFont typeface="Arial" panose="020B0604020202020204" pitchFamily="34" charset="0"/>
              <a:buChar char="•"/>
            </a:pPr>
            <a:r>
              <a:rPr lang="en-US" sz="2500" dirty="0"/>
              <a:t> Participate in efforts to impact public oral health like </a:t>
            </a:r>
            <a:r>
              <a:rPr lang="en-US" sz="2500" dirty="0">
                <a:solidFill>
                  <a:srgbClr val="0079B8"/>
                </a:solidFill>
              </a:rPr>
              <a:t>Medicaid expansion </a:t>
            </a:r>
            <a:r>
              <a:rPr lang="en-US" sz="2500" dirty="0"/>
              <a:t>or </a:t>
            </a:r>
            <a:r>
              <a:rPr lang="en-US" sz="2500" dirty="0">
                <a:solidFill>
                  <a:srgbClr val="0079B8"/>
                </a:solidFill>
              </a:rPr>
              <a:t>Children’s Health Insurance Programs</a:t>
            </a:r>
          </a:p>
          <a:p>
            <a:pPr marL="800080" lvl="1" indent="-342891">
              <a:spcBef>
                <a:spcPct val="50000"/>
              </a:spcBef>
              <a:buFont typeface="Arial" panose="020B0604020202020204" pitchFamily="34" charset="0"/>
              <a:buChar char="•"/>
            </a:pPr>
            <a:r>
              <a:rPr lang="en-US" sz="2500" dirty="0"/>
              <a:t> Evidence-based measures that are efficacious and sustainable in reducing barriers to care like </a:t>
            </a:r>
            <a:r>
              <a:rPr lang="en-US" sz="2500" dirty="0">
                <a:solidFill>
                  <a:srgbClr val="0079B8"/>
                </a:solidFill>
              </a:rPr>
              <a:t>Emergency Room referral programs</a:t>
            </a:r>
          </a:p>
          <a:p>
            <a:pPr marL="800080" lvl="1" indent="-342891">
              <a:spcBef>
                <a:spcPct val="50000"/>
              </a:spcBef>
              <a:buFont typeface="Arial" panose="020B0604020202020204" pitchFamily="34" charset="0"/>
              <a:buChar char="•"/>
            </a:pPr>
            <a:r>
              <a:rPr lang="en-US" sz="2500" dirty="0" err="1">
                <a:solidFill>
                  <a:srgbClr val="0079B8"/>
                </a:solidFill>
              </a:rPr>
              <a:t>Teledentistry</a:t>
            </a:r>
            <a:endParaRPr lang="en-US" sz="2500" dirty="0">
              <a:solidFill>
                <a:srgbClr val="0079B8"/>
              </a:solidFill>
            </a:endParaRPr>
          </a:p>
          <a:p>
            <a:pPr marL="800080" lvl="1" indent="-342891">
              <a:spcBef>
                <a:spcPct val="50000"/>
              </a:spcBef>
              <a:buFont typeface="Arial" panose="020B0604020202020204" pitchFamily="34" charset="0"/>
              <a:buChar char="•"/>
            </a:pPr>
            <a:r>
              <a:rPr lang="en-US" sz="2500" dirty="0">
                <a:solidFill>
                  <a:srgbClr val="0079B8"/>
                </a:solidFill>
              </a:rPr>
              <a:t>Student loan forgiveness programs </a:t>
            </a:r>
            <a:r>
              <a:rPr lang="en-US" sz="2500" dirty="0"/>
              <a:t>for working in rural or underserved areas</a:t>
            </a:r>
          </a:p>
          <a:p>
            <a:pPr marL="800080" lvl="1" indent="-342891">
              <a:spcBef>
                <a:spcPct val="50000"/>
              </a:spcBef>
              <a:buFont typeface="Arial" panose="020B0604020202020204" pitchFamily="34" charset="0"/>
              <a:buChar char="•"/>
            </a:pPr>
            <a:r>
              <a:rPr lang="en-US" sz="2500" dirty="0"/>
              <a:t> Initiatives and legislation that </a:t>
            </a:r>
            <a:r>
              <a:rPr lang="en-US" sz="2500" dirty="0">
                <a:solidFill>
                  <a:srgbClr val="0079B8"/>
                </a:solidFill>
              </a:rPr>
              <a:t>improve the oral health of those with special needs. </a:t>
            </a:r>
          </a:p>
          <a:p>
            <a:endParaRPr lang="en-US" dirty="0"/>
          </a:p>
        </p:txBody>
      </p:sp>
      <p:sp>
        <p:nvSpPr>
          <p:cNvPr id="4" name="Google Shape;162;p21">
            <a:extLst>
              <a:ext uri="{FF2B5EF4-FFF2-40B4-BE49-F238E27FC236}">
                <a16:creationId xmlns:a16="http://schemas.microsoft.com/office/drawing/2014/main" id="{D75E061F-4C18-431D-A6A0-A33F445D88B8}"/>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rPr>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204940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Barriers to Care: </a:t>
            </a:r>
            <a:r>
              <a:rPr lang="en-US" sz="3500" dirty="0">
                <a:solidFill>
                  <a:srgbClr val="C00000"/>
                </a:solidFill>
              </a:rPr>
              <a:t>ASDA’s efforts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p:txBody>
          <a:bodyPr/>
          <a:lstStyle/>
          <a:p>
            <a:pPr>
              <a:spcBef>
                <a:spcPct val="50000"/>
              </a:spcBef>
            </a:pPr>
            <a:r>
              <a:rPr lang="en-US" sz="2800" b="1" dirty="0">
                <a:solidFill>
                  <a:srgbClr val="0F334A"/>
                </a:solidFill>
              </a:rPr>
              <a:t>Ensuring Lasting Smiles Act (ELSA)</a:t>
            </a:r>
          </a:p>
          <a:p>
            <a:pPr marL="800080" lvl="1" indent="-342891">
              <a:spcBef>
                <a:spcPct val="50000"/>
              </a:spcBef>
              <a:buFont typeface="Arial" panose="020B0604020202020204" pitchFamily="34" charset="0"/>
              <a:buChar char="•"/>
            </a:pPr>
            <a:r>
              <a:rPr lang="en-US" sz="2500" dirty="0"/>
              <a:t>Nearly 1,000 letters were sent to Congress urging their support</a:t>
            </a:r>
          </a:p>
          <a:p>
            <a:pPr marL="800080" lvl="1" indent="-342891">
              <a:spcBef>
                <a:spcPct val="50000"/>
              </a:spcBef>
              <a:buFont typeface="Arial" panose="020B0604020202020204" pitchFamily="34" charset="0"/>
              <a:buChar char="•"/>
            </a:pPr>
            <a:r>
              <a:rPr lang="en-US" sz="2500" dirty="0"/>
              <a:t>ASDA lobbied for this at the 2019, 2021 and 2022 ADA Dentist and Student Lobby Day</a:t>
            </a:r>
          </a:p>
          <a:p>
            <a:pPr marL="457189" lvl="1" indent="0">
              <a:spcBef>
                <a:spcPct val="50000"/>
              </a:spcBef>
              <a:buNone/>
            </a:pPr>
            <a:endParaRPr lang="en-US" sz="2500" dirty="0"/>
          </a:p>
          <a:p>
            <a:r>
              <a:rPr lang="en-US" sz="2800" b="1" dirty="0">
                <a:solidFill>
                  <a:srgbClr val="0F334A"/>
                </a:solidFill>
              </a:rPr>
              <a:t>ASDA supports various other barriers to care bills in </a:t>
            </a:r>
            <a:r>
              <a:rPr lang="en-US" sz="2800" b="1" dirty="0">
                <a:solidFill>
                  <a:srgbClr val="0079B8"/>
                </a:solidFill>
                <a:hlinkClick r:id="rId3">
                  <a:extLst>
                    <a:ext uri="{A12FA001-AC4F-418D-AE19-62706E023703}">
                      <ahyp:hlinkClr xmlns:ahyp="http://schemas.microsoft.com/office/drawing/2018/hyperlinkcolor" val="tx"/>
                    </a:ext>
                  </a:extLst>
                </a:hlinkClick>
              </a:rPr>
              <a:t>ASDA Action</a:t>
            </a:r>
            <a:endParaRPr lang="en-US" sz="2800" b="1" dirty="0">
              <a:solidFill>
                <a:srgbClr val="0079B8"/>
              </a:solidFill>
            </a:endParaRPr>
          </a:p>
          <a:p>
            <a:endParaRPr lang="en-US" dirty="0"/>
          </a:p>
        </p:txBody>
      </p:sp>
      <p:sp>
        <p:nvSpPr>
          <p:cNvPr id="4" name="Google Shape;162;p21">
            <a:extLst>
              <a:ext uri="{FF2B5EF4-FFF2-40B4-BE49-F238E27FC236}">
                <a16:creationId xmlns:a16="http://schemas.microsoft.com/office/drawing/2014/main" id="{04343320-778B-5B0D-C123-45802B2C14F0}"/>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rPr>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2070463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2991004" y="1344902"/>
            <a:ext cx="9134062" cy="2179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normAutofit/>
          </a:bodyPr>
          <a:lstStyle/>
          <a:p>
            <a:r>
              <a:rPr lang="en-US" dirty="0">
                <a:latin typeface="Calibri" panose="020F0502020204030204" pitchFamily="34" charset="0"/>
                <a:ea typeface="+mj-ea"/>
              </a:rPr>
              <a:t>Advocacy 101:</a:t>
            </a:r>
            <a:endParaRPr lang="en-US" dirty="0">
              <a:solidFill>
                <a:srgbClr val="153E6A"/>
              </a:solidFill>
              <a:latin typeface="Helvetica Neue Black Condensed" charset="0"/>
              <a:cs typeface="Helvetica Neue Black Condensed" charset="0"/>
            </a:endParaRPr>
          </a:p>
        </p:txBody>
      </p:sp>
      <p:sp>
        <p:nvSpPr>
          <p:cNvPr id="7170" name="Text Placeholder 2"/>
          <p:cNvSpPr>
            <a:spLocks noGrp="1"/>
          </p:cNvSpPr>
          <p:nvPr>
            <p:ph type="body" sz="quarter" idx="10"/>
          </p:nvPr>
        </p:nvSpPr>
        <p:spPr bwMode="auto">
          <a:xfrm>
            <a:off x="2991004" y="2843157"/>
            <a:ext cx="7885042" cy="1050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sz="4000" dirty="0">
                <a:latin typeface="Calibri" panose="020F0502020204030204" pitchFamily="34" charset="0"/>
                <a:ea typeface="+mj-ea"/>
              </a:rPr>
              <a:t>Energizing advocacy</a:t>
            </a:r>
            <a:endParaRPr lang="en-US" sz="3900" i="1" dirty="0">
              <a:solidFill>
                <a:srgbClr val="0079B8"/>
              </a:solidFill>
              <a:latin typeface="Calibri" panose="020F0502020204030204" pitchFamily="34" charset="0"/>
            </a:endParaRPr>
          </a:p>
        </p:txBody>
      </p:sp>
      <p:pic>
        <p:nvPicPr>
          <p:cNvPr id="3" name="Picture 2">
            <a:extLst>
              <a:ext uri="{FF2B5EF4-FFF2-40B4-BE49-F238E27FC236}">
                <a16:creationId xmlns:a16="http://schemas.microsoft.com/office/drawing/2014/main" id="{25EC83F5-FA7F-DA15-CA53-A023D5BD9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065" y="150717"/>
            <a:ext cx="854449" cy="1392263"/>
          </a:xfrm>
          <a:prstGeom prst="rect">
            <a:avLst/>
          </a:prstGeom>
        </p:spPr>
      </p:pic>
      <p:pic>
        <p:nvPicPr>
          <p:cNvPr id="2" name="Picture 3" descr="ASDAAdvocacy_Logo.png">
            <a:extLst>
              <a:ext uri="{FF2B5EF4-FFF2-40B4-BE49-F238E27FC236}">
                <a16:creationId xmlns:a16="http://schemas.microsoft.com/office/drawing/2014/main" id="{5BDF9F1B-068F-ACB6-A1D9-A87CFC9DDD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447" y="169334"/>
            <a:ext cx="162718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lstStyle/>
          <a:p>
            <a:r>
              <a:rPr lang="en-US" dirty="0"/>
              <a:t>Student debt</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356040" y="3041650"/>
            <a:ext cx="4910667" cy="774699"/>
          </a:xfrm>
        </p:spPr>
        <p:txBody>
          <a:bodyPr/>
          <a:lstStyle/>
          <a:p>
            <a:pPr>
              <a:spcBef>
                <a:spcPct val="50000"/>
              </a:spcBef>
            </a:pPr>
            <a:r>
              <a:rPr lang="nl-NL" sz="2800" b="1" dirty="0">
                <a:solidFill>
                  <a:srgbClr val="0F334A"/>
                </a:solidFill>
              </a:rPr>
              <a:t>Dental student debt in 2022</a:t>
            </a:r>
          </a:p>
          <a:p>
            <a:pPr>
              <a:spcBef>
                <a:spcPct val="50000"/>
              </a:spcBef>
            </a:pPr>
            <a:r>
              <a:rPr lang="en-US" sz="2133" b="1" dirty="0">
                <a:solidFill>
                  <a:srgbClr val="0F334A"/>
                </a:solidFill>
              </a:rPr>
              <a:t> </a:t>
            </a:r>
          </a:p>
          <a:p>
            <a:endParaRPr lang="en-US" dirty="0"/>
          </a:p>
        </p:txBody>
      </p:sp>
      <p:pic>
        <p:nvPicPr>
          <p:cNvPr id="4" name="Picture 3" descr="Logo&#10;&#10;Description automatically generated with medium confidence">
            <a:extLst>
              <a:ext uri="{FF2B5EF4-FFF2-40B4-BE49-F238E27FC236}">
                <a16:creationId xmlns:a16="http://schemas.microsoft.com/office/drawing/2014/main" id="{5B6121FD-FF9D-A51B-AB8E-61F8CE6DF90B}"/>
              </a:ext>
            </a:extLst>
          </p:cNvPr>
          <p:cNvPicPr>
            <a:picLocks noChangeAspect="1"/>
          </p:cNvPicPr>
          <p:nvPr/>
        </p:nvPicPr>
        <p:blipFill>
          <a:blip r:embed="rId3"/>
          <a:stretch>
            <a:fillRect/>
          </a:stretch>
        </p:blipFill>
        <p:spPr>
          <a:xfrm>
            <a:off x="4877241" y="395384"/>
            <a:ext cx="5580643" cy="5539181"/>
          </a:xfrm>
          <a:prstGeom prst="rect">
            <a:avLst/>
          </a:prstGeom>
        </p:spPr>
      </p:pic>
      <p:sp>
        <p:nvSpPr>
          <p:cNvPr id="5" name="Google Shape;162;p21">
            <a:extLst>
              <a:ext uri="{FF2B5EF4-FFF2-40B4-BE49-F238E27FC236}">
                <a16:creationId xmlns:a16="http://schemas.microsoft.com/office/drawing/2014/main" id="{B0AFA810-F16D-F55F-2A80-E18082ED4045}"/>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684649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Dental student debt: </a:t>
            </a:r>
            <a:r>
              <a:rPr lang="en-US" sz="3500" dirty="0">
                <a:solidFill>
                  <a:srgbClr val="C00000"/>
                </a:solidFill>
              </a:rPr>
              <a:t>ASDA’s Position</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1" y="1612901"/>
            <a:ext cx="7112000" cy="4270375"/>
          </a:xfrm>
        </p:spPr>
        <p:txBody>
          <a:bodyPr/>
          <a:lstStyle/>
          <a:p>
            <a:pPr>
              <a:spcBef>
                <a:spcPct val="50000"/>
              </a:spcBef>
            </a:pPr>
            <a:r>
              <a:rPr lang="en-US" sz="2800" b="1" dirty="0">
                <a:solidFill>
                  <a:srgbClr val="0F334A"/>
                </a:solidFill>
              </a:rPr>
              <a:t>Encourage Congress and state legislatures to introduce and pass measures that include, but are not limited to:</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Reducing student loan interest rates</a:t>
            </a:r>
          </a:p>
          <a:p>
            <a:pPr marL="800080" lvl="1" indent="-342891">
              <a:spcBef>
                <a:spcPct val="50000"/>
              </a:spcBef>
              <a:buFont typeface="Arial" panose="020B0604020202020204" pitchFamily="34" charset="0"/>
              <a:buChar char="•"/>
            </a:pPr>
            <a:r>
              <a:rPr lang="en-US" sz="2500" dirty="0"/>
              <a:t>Providing refinancing opportunities to borrowers</a:t>
            </a:r>
          </a:p>
          <a:p>
            <a:pPr marL="800080" lvl="1" indent="-342891">
              <a:spcBef>
                <a:spcPct val="50000"/>
              </a:spcBef>
              <a:buFont typeface="Arial" panose="020B0604020202020204" pitchFamily="34" charset="0"/>
              <a:buChar char="•"/>
            </a:pPr>
            <a:r>
              <a:rPr lang="en-US" sz="2500" dirty="0"/>
              <a:t>Providing opportunities for loan forgiveness, scholarships, grants and tax deductibility</a:t>
            </a:r>
          </a:p>
          <a:p>
            <a:endParaRPr lang="en-US" dirty="0"/>
          </a:p>
        </p:txBody>
      </p:sp>
      <p:pic>
        <p:nvPicPr>
          <p:cNvPr id="4" name="Picture 3">
            <a:extLst>
              <a:ext uri="{FF2B5EF4-FFF2-40B4-BE49-F238E27FC236}">
                <a16:creationId xmlns:a16="http://schemas.microsoft.com/office/drawing/2014/main" id="{09E44FF9-38B6-4FDE-A722-66E929DA3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561" y="1497877"/>
            <a:ext cx="4500421" cy="4500421"/>
          </a:xfrm>
          <a:prstGeom prst="rect">
            <a:avLst/>
          </a:prstGeom>
        </p:spPr>
      </p:pic>
      <p:sp>
        <p:nvSpPr>
          <p:cNvPr id="5" name="Google Shape;162;p21">
            <a:extLst>
              <a:ext uri="{FF2B5EF4-FFF2-40B4-BE49-F238E27FC236}">
                <a16:creationId xmlns:a16="http://schemas.microsoft.com/office/drawing/2014/main" id="{2CC9D0BC-FD98-A404-B93C-7A0CEF30785D}"/>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2491168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Dental student debt: </a:t>
            </a:r>
            <a:r>
              <a:rPr lang="en-US" sz="3500" dirty="0">
                <a:solidFill>
                  <a:srgbClr val="C00000"/>
                </a:solidFill>
              </a:rPr>
              <a:t>ASDA’s Position</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5147732" y="1612901"/>
            <a:ext cx="6434667" cy="4270375"/>
          </a:xfrm>
        </p:spPr>
        <p:txBody>
          <a:bodyPr/>
          <a:lstStyle/>
          <a:p>
            <a:pPr>
              <a:spcBef>
                <a:spcPct val="50000"/>
              </a:spcBef>
            </a:pPr>
            <a:r>
              <a:rPr lang="en-US" sz="2800" b="1" dirty="0">
                <a:solidFill>
                  <a:srgbClr val="0F334A"/>
                </a:solidFill>
              </a:rPr>
              <a:t>Continued:</a:t>
            </a:r>
            <a:r>
              <a:rPr lang="en-US" sz="2133" b="1" dirty="0">
                <a:solidFill>
                  <a:srgbClr val="0F334A"/>
                </a:solidFill>
              </a:rPr>
              <a:t> </a:t>
            </a:r>
          </a:p>
          <a:p>
            <a:pPr marL="800080" lvl="1" indent="-342891">
              <a:spcBef>
                <a:spcPct val="50000"/>
              </a:spcBef>
              <a:buFont typeface="Arial" panose="020B0604020202020204" pitchFamily="34" charset="0"/>
              <a:buChar char="•"/>
            </a:pPr>
            <a:r>
              <a:rPr lang="en-US" sz="2500" dirty="0"/>
              <a:t>Scholarship opportunities for dental students and residents practicing in underserved areas after graduation;</a:t>
            </a:r>
          </a:p>
          <a:p>
            <a:pPr marL="800080" lvl="1" indent="-342891">
              <a:spcBef>
                <a:spcPct val="50000"/>
              </a:spcBef>
              <a:buFont typeface="Arial" panose="020B0604020202020204" pitchFamily="34" charset="0"/>
              <a:buChar char="•"/>
            </a:pPr>
            <a:r>
              <a:rPr lang="en-US" sz="2500" dirty="0"/>
              <a:t>Tax deductibility and rebates for dentists practicing in underserved areas;</a:t>
            </a:r>
          </a:p>
          <a:p>
            <a:pPr marL="800080" lvl="1" indent="-342891">
              <a:spcBef>
                <a:spcPct val="50000"/>
              </a:spcBef>
              <a:buFont typeface="Arial" panose="020B0604020202020204" pitchFamily="34" charset="0"/>
              <a:buChar char="•"/>
            </a:pPr>
            <a:r>
              <a:rPr lang="en-US" sz="2500" dirty="0"/>
              <a:t>Prohibiting the compounding of interest during loan repayment and the capping of interest rates upon graduation;</a:t>
            </a:r>
          </a:p>
          <a:p>
            <a:endParaRPr lang="en-US" dirty="0"/>
          </a:p>
        </p:txBody>
      </p:sp>
      <p:pic>
        <p:nvPicPr>
          <p:cNvPr id="4" name="Picture 3">
            <a:extLst>
              <a:ext uri="{FF2B5EF4-FFF2-40B4-BE49-F238E27FC236}">
                <a16:creationId xmlns:a16="http://schemas.microsoft.com/office/drawing/2014/main" id="{75E85378-BC18-F9BA-4CF7-D917BFF20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633"/>
            <a:ext cx="5210910" cy="5210910"/>
          </a:xfrm>
          <a:prstGeom prst="rect">
            <a:avLst/>
          </a:prstGeom>
        </p:spPr>
      </p:pic>
      <p:sp>
        <p:nvSpPr>
          <p:cNvPr id="5" name="Google Shape;162;p21">
            <a:extLst>
              <a:ext uri="{FF2B5EF4-FFF2-40B4-BE49-F238E27FC236}">
                <a16:creationId xmlns:a16="http://schemas.microsoft.com/office/drawing/2014/main" id="{4FC667A0-84A5-68FB-603E-80CD37E01D6F}"/>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524316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Dental student debt: </a:t>
            </a:r>
            <a:r>
              <a:rPr lang="en-US" sz="3500" dirty="0">
                <a:solidFill>
                  <a:srgbClr val="C00000"/>
                </a:solidFill>
              </a:rPr>
              <a:t>ASDA’s efforts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599" y="2220384"/>
            <a:ext cx="7135091" cy="2417232"/>
          </a:xfrm>
        </p:spPr>
        <p:txBody>
          <a:bodyPr/>
          <a:lstStyle/>
          <a:p>
            <a:pPr marL="800080" lvl="1" indent="-342891">
              <a:spcBef>
                <a:spcPct val="50000"/>
              </a:spcBef>
              <a:buFont typeface="Arial" panose="020B0604020202020204" pitchFamily="34" charset="0"/>
              <a:buChar char="•"/>
            </a:pPr>
            <a:r>
              <a:rPr lang="en-US" sz="2500" dirty="0"/>
              <a:t>The Resident Education Deferred Interest (REDI) Act</a:t>
            </a:r>
          </a:p>
          <a:p>
            <a:pPr marL="800080" lvl="1" indent="-342891">
              <a:spcBef>
                <a:spcPct val="50000"/>
              </a:spcBef>
              <a:buFont typeface="Arial" panose="020B0604020202020204" pitchFamily="34" charset="0"/>
              <a:buChar char="•"/>
            </a:pPr>
            <a:r>
              <a:rPr lang="en-US" sz="2500" dirty="0"/>
              <a:t>Student Loan Refinancing Act</a:t>
            </a:r>
          </a:p>
          <a:p>
            <a:pPr marL="800080" lvl="1" indent="-342891">
              <a:spcBef>
                <a:spcPct val="50000"/>
              </a:spcBef>
              <a:buFont typeface="Arial" panose="020B0604020202020204" pitchFamily="34" charset="0"/>
              <a:buChar char="•"/>
            </a:pPr>
            <a:r>
              <a:rPr lang="en-US" sz="2500" dirty="0"/>
              <a:t>Student Loan Refinancing and Recalculation Act</a:t>
            </a:r>
          </a:p>
          <a:p>
            <a:endParaRPr lang="en-US" dirty="0"/>
          </a:p>
        </p:txBody>
      </p:sp>
      <p:pic>
        <p:nvPicPr>
          <p:cNvPr id="4" name="Picture 3">
            <a:extLst>
              <a:ext uri="{FF2B5EF4-FFF2-40B4-BE49-F238E27FC236}">
                <a16:creationId xmlns:a16="http://schemas.microsoft.com/office/drawing/2014/main" id="{99882E34-88F8-B205-1490-A179F4E8F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194" y="1729466"/>
            <a:ext cx="4103739" cy="2907792"/>
          </a:xfrm>
          <a:prstGeom prst="rect">
            <a:avLst/>
          </a:prstGeom>
        </p:spPr>
      </p:pic>
      <p:sp>
        <p:nvSpPr>
          <p:cNvPr id="5" name="Google Shape;162;p21">
            <a:extLst>
              <a:ext uri="{FF2B5EF4-FFF2-40B4-BE49-F238E27FC236}">
                <a16:creationId xmlns:a16="http://schemas.microsoft.com/office/drawing/2014/main" id="{F62E14AE-D48A-6D16-D7B8-4D61F4908F50}"/>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323839506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Opioids: </a:t>
            </a:r>
            <a:r>
              <a:rPr lang="en-US" sz="3500" dirty="0">
                <a:solidFill>
                  <a:srgbClr val="C00000"/>
                </a:solidFill>
              </a:rPr>
              <a:t>ASDA’s policy</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457200" y="1481519"/>
            <a:ext cx="7349067" cy="4584699"/>
          </a:xfrm>
        </p:spPr>
        <p:txBody>
          <a:bodyPr/>
          <a:lstStyle/>
          <a:p>
            <a:pPr>
              <a:spcBef>
                <a:spcPct val="50000"/>
              </a:spcBef>
            </a:pPr>
            <a:r>
              <a:rPr lang="en-US" sz="2800" b="1" dirty="0">
                <a:solidFill>
                  <a:srgbClr val="0F334A"/>
                </a:solidFill>
              </a:rPr>
              <a:t>ASDA’s </a:t>
            </a:r>
            <a:r>
              <a:rPr lang="en-US" sz="2800" b="1" dirty="0">
                <a:solidFill>
                  <a:srgbClr val="0079B8"/>
                </a:solidFill>
                <a:hlinkClick r:id="rId3">
                  <a:extLst>
                    <a:ext uri="{A12FA001-AC4F-418D-AE19-62706E023703}">
                      <ahyp:hlinkClr xmlns:ahyp="http://schemas.microsoft.com/office/drawing/2018/hyperlinkcolor" val="tx"/>
                    </a:ext>
                  </a:extLst>
                </a:hlinkClick>
              </a:rPr>
              <a:t>B-13 policy </a:t>
            </a:r>
            <a:r>
              <a:rPr lang="en-US" sz="2800" b="1" dirty="0">
                <a:solidFill>
                  <a:srgbClr val="0F334A"/>
                </a:solidFill>
              </a:rPr>
              <a:t>on evidence-based prescribing encourages:</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All dental schools to provide education on evidence-based prescribing </a:t>
            </a:r>
          </a:p>
          <a:p>
            <a:pPr marL="800080" lvl="1" indent="-342891">
              <a:spcBef>
                <a:spcPct val="50000"/>
              </a:spcBef>
              <a:buFont typeface="Arial" panose="020B0604020202020204" pitchFamily="34" charset="0"/>
              <a:buChar char="•"/>
            </a:pPr>
            <a:r>
              <a:rPr lang="en-US" sz="2500" dirty="0"/>
              <a:t>Dental schools to provide resources for dentals students to appropriately and effectively address opioids with their patients</a:t>
            </a:r>
          </a:p>
          <a:p>
            <a:pPr marL="800080" lvl="1" indent="-342891">
              <a:spcBef>
                <a:spcPct val="50000"/>
              </a:spcBef>
              <a:buFont typeface="Arial" panose="020B0604020202020204" pitchFamily="34" charset="0"/>
              <a:buChar char="•"/>
            </a:pPr>
            <a:r>
              <a:rPr lang="en-US" sz="2500" dirty="0"/>
              <a:t>ADEA to create resources that establish evidence-based prescribing practices for dental school clinics</a:t>
            </a:r>
          </a:p>
          <a:p>
            <a:endParaRPr lang="en-US" dirty="0"/>
          </a:p>
        </p:txBody>
      </p:sp>
      <p:pic>
        <p:nvPicPr>
          <p:cNvPr id="6" name="Picture 5">
            <a:extLst>
              <a:ext uri="{FF2B5EF4-FFF2-40B4-BE49-F238E27FC236}">
                <a16:creationId xmlns:a16="http://schemas.microsoft.com/office/drawing/2014/main" id="{933E61C2-97F6-E4E8-8A30-196AC1ADDA07}"/>
              </a:ext>
            </a:extLst>
          </p:cNvPr>
          <p:cNvPicPr>
            <a:picLocks noChangeAspect="1"/>
          </p:cNvPicPr>
          <p:nvPr/>
        </p:nvPicPr>
        <p:blipFill rotWithShape="1">
          <a:blip r:embed="rId4"/>
          <a:srcRect l="7829"/>
          <a:stretch/>
        </p:blipFill>
        <p:spPr>
          <a:xfrm>
            <a:off x="7687733" y="2113384"/>
            <a:ext cx="4385734" cy="2828934"/>
          </a:xfrm>
          <a:prstGeom prst="rect">
            <a:avLst/>
          </a:prstGeom>
        </p:spPr>
      </p:pic>
      <p:sp>
        <p:nvSpPr>
          <p:cNvPr id="7" name="Google Shape;162;p21">
            <a:extLst>
              <a:ext uri="{FF2B5EF4-FFF2-40B4-BE49-F238E27FC236}">
                <a16:creationId xmlns:a16="http://schemas.microsoft.com/office/drawing/2014/main" id="{49012272-7086-CEE8-CD33-9936AB29CFAE}"/>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3572478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Opioids: </a:t>
            </a:r>
            <a:r>
              <a:rPr lang="en-US" sz="3500" dirty="0">
                <a:solidFill>
                  <a:srgbClr val="C00000"/>
                </a:solidFill>
              </a:rPr>
              <a:t>ASDA’s efforts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4741332" y="1612901"/>
            <a:ext cx="7247468" cy="3500965"/>
          </a:xfrm>
        </p:spPr>
        <p:txBody>
          <a:bodyPr/>
          <a:lstStyle/>
          <a:p>
            <a:pPr>
              <a:spcBef>
                <a:spcPct val="50000"/>
              </a:spcBef>
            </a:pPr>
            <a:r>
              <a:rPr lang="en-US" sz="2500" b="1" dirty="0">
                <a:solidFill>
                  <a:srgbClr val="0F334A"/>
                </a:solidFill>
              </a:rPr>
              <a:t>ASDA has lobbied with the ADA to create opioid legislation that: </a:t>
            </a:r>
          </a:p>
          <a:p>
            <a:pPr marL="800080" lvl="1" indent="-342891">
              <a:spcBef>
                <a:spcPct val="50000"/>
              </a:spcBef>
              <a:buFont typeface="Arial" panose="020B0604020202020204" pitchFamily="34" charset="0"/>
              <a:buChar char="•"/>
            </a:pPr>
            <a:r>
              <a:rPr lang="en-US" sz="2000" dirty="0"/>
              <a:t>Requires continuing education  for opioid prescribers</a:t>
            </a:r>
          </a:p>
          <a:p>
            <a:pPr marL="800080" lvl="1" indent="-342891">
              <a:spcBef>
                <a:spcPct val="50000"/>
              </a:spcBef>
              <a:buFont typeface="Arial" panose="020B0604020202020204" pitchFamily="34" charset="0"/>
              <a:buChar char="•"/>
            </a:pPr>
            <a:r>
              <a:rPr lang="en-US" sz="2000" dirty="0"/>
              <a:t>Imposes prescribing limits of no more than 7 days for initial treatment of acute pain</a:t>
            </a:r>
          </a:p>
          <a:p>
            <a:pPr marL="800080" lvl="1" indent="-342891">
              <a:spcBef>
                <a:spcPct val="50000"/>
              </a:spcBef>
              <a:buFont typeface="Arial" panose="020B0604020202020204" pitchFamily="34" charset="0"/>
              <a:buChar char="•"/>
            </a:pPr>
            <a:r>
              <a:rPr lang="en-US" sz="2000" dirty="0"/>
              <a:t>Supports use of PDMPs (prescription drug monitoring programs)</a:t>
            </a:r>
          </a:p>
          <a:p>
            <a:pPr marL="800080" lvl="1" indent="-342891">
              <a:spcBef>
                <a:spcPct val="50000"/>
              </a:spcBef>
              <a:buFont typeface="Arial" panose="020B0604020202020204" pitchFamily="34" charset="0"/>
              <a:buChar char="•"/>
            </a:pPr>
            <a:r>
              <a:rPr lang="en-US" sz="2000" dirty="0"/>
              <a:t>Improves quality, integrity and interoperability of state PDMPs</a:t>
            </a:r>
          </a:p>
          <a:p>
            <a:endParaRPr lang="en-US" dirty="0"/>
          </a:p>
        </p:txBody>
      </p:sp>
      <p:sp>
        <p:nvSpPr>
          <p:cNvPr id="4" name="Content Placeholder 2">
            <a:extLst>
              <a:ext uri="{FF2B5EF4-FFF2-40B4-BE49-F238E27FC236}">
                <a16:creationId xmlns:a16="http://schemas.microsoft.com/office/drawing/2014/main" id="{3B40ECDA-E07E-EA42-F07E-64DDED8FD91D}"/>
              </a:ext>
            </a:extLst>
          </p:cNvPr>
          <p:cNvSpPr txBox="1">
            <a:spLocks/>
          </p:cNvSpPr>
          <p:nvPr/>
        </p:nvSpPr>
        <p:spPr>
          <a:xfrm>
            <a:off x="609600" y="5257950"/>
            <a:ext cx="10972800" cy="884615"/>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2500" b="1" dirty="0">
                <a:solidFill>
                  <a:srgbClr val="0F334A"/>
                </a:solidFill>
              </a:rPr>
              <a:t>ASDA supports several pieces of legislation in </a:t>
            </a:r>
            <a:r>
              <a:rPr lang="en-US" sz="2500" b="1" dirty="0">
                <a:solidFill>
                  <a:srgbClr val="0079B8"/>
                </a:solidFill>
                <a:hlinkClick r:id="rId3">
                  <a:extLst>
                    <a:ext uri="{A12FA001-AC4F-418D-AE19-62706E023703}">
                      <ahyp:hlinkClr xmlns:ahyp="http://schemas.microsoft.com/office/drawing/2018/hyperlinkcolor" val="tx"/>
                    </a:ext>
                  </a:extLst>
                </a:hlinkClick>
              </a:rPr>
              <a:t>ASDA Action </a:t>
            </a:r>
            <a:r>
              <a:rPr lang="en-US" sz="2500" b="1" dirty="0">
                <a:solidFill>
                  <a:srgbClr val="0F334A"/>
                </a:solidFill>
              </a:rPr>
              <a:t>preserving patients’ right to know and understand opioids’ risks</a:t>
            </a:r>
          </a:p>
          <a:p>
            <a:endParaRPr lang="en-US" dirty="0"/>
          </a:p>
        </p:txBody>
      </p:sp>
      <p:pic>
        <p:nvPicPr>
          <p:cNvPr id="5" name="Google Shape;241;p30">
            <a:extLst>
              <a:ext uri="{FF2B5EF4-FFF2-40B4-BE49-F238E27FC236}">
                <a16:creationId xmlns:a16="http://schemas.microsoft.com/office/drawing/2014/main" id="{E034C60F-D9C4-ADFA-B8A6-22C3C97BF4C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17" y="2062162"/>
            <a:ext cx="35083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62;p21">
            <a:extLst>
              <a:ext uri="{FF2B5EF4-FFF2-40B4-BE49-F238E27FC236}">
                <a16:creationId xmlns:a16="http://schemas.microsoft.com/office/drawing/2014/main" id="{4AD03332-2ADF-EA39-88B7-2819D0D683A5}"/>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2802864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Vaccinations: </a:t>
            </a:r>
            <a:r>
              <a:rPr lang="en-US" sz="3500" dirty="0">
                <a:solidFill>
                  <a:srgbClr val="C00000"/>
                </a:solidFill>
              </a:rPr>
              <a:t>ASDA’s stance</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6637867" cy="4270375"/>
          </a:xfrm>
        </p:spPr>
        <p:txBody>
          <a:bodyPr/>
          <a:lstStyle/>
          <a:p>
            <a:pPr marL="800080" lvl="1" indent="-342891">
              <a:spcBef>
                <a:spcPct val="50000"/>
              </a:spcBef>
              <a:buFont typeface="Arial" panose="020B0604020202020204" pitchFamily="34" charset="0"/>
              <a:buChar char="•"/>
            </a:pPr>
            <a:r>
              <a:rPr lang="en-US" sz="2500" dirty="0"/>
              <a:t>Oral health = systemic health</a:t>
            </a:r>
          </a:p>
          <a:p>
            <a:pPr marL="800080" lvl="1" indent="-342891">
              <a:spcBef>
                <a:spcPct val="50000"/>
              </a:spcBef>
              <a:buFont typeface="Arial" panose="020B0604020202020204" pitchFamily="34" charset="0"/>
              <a:buChar char="•"/>
            </a:pPr>
            <a:r>
              <a:rPr lang="en-US" sz="2500" dirty="0"/>
              <a:t>Dental students and dentists play a vital role in explaining evidence-based medicine and vaccinations</a:t>
            </a:r>
          </a:p>
          <a:p>
            <a:pPr marL="800080" lvl="1" indent="-342891">
              <a:spcBef>
                <a:spcPct val="50000"/>
              </a:spcBef>
              <a:buFont typeface="Arial" panose="020B0604020202020204" pitchFamily="34" charset="0"/>
              <a:buChar char="•"/>
            </a:pPr>
            <a:r>
              <a:rPr lang="en-US" sz="2500" dirty="0"/>
              <a:t>ASDA’s House of Delegates has adopted 3 policies that discuss vaccines: </a:t>
            </a:r>
          </a:p>
          <a:p>
            <a:pPr marL="1200130" lvl="2" indent="-342891">
              <a:spcBef>
                <a:spcPct val="50000"/>
              </a:spcBef>
              <a:buFont typeface="Arial" panose="020B0604020202020204" pitchFamily="34" charset="0"/>
              <a:buChar char="•"/>
            </a:pPr>
            <a:r>
              <a:rPr lang="en-US" sz="2100" dirty="0"/>
              <a:t>ASDA H-11 policy</a:t>
            </a:r>
          </a:p>
          <a:p>
            <a:pPr marL="1200130" lvl="2" indent="-342891">
              <a:spcBef>
                <a:spcPct val="50000"/>
              </a:spcBef>
              <a:buFont typeface="Arial" panose="020B0604020202020204" pitchFamily="34" charset="0"/>
              <a:buChar char="•"/>
            </a:pPr>
            <a:r>
              <a:rPr lang="en-US" sz="2100" dirty="0"/>
              <a:t>ASDA I-2 policy</a:t>
            </a:r>
          </a:p>
          <a:p>
            <a:pPr marL="1200130" lvl="2" indent="-342891">
              <a:spcBef>
                <a:spcPct val="50000"/>
              </a:spcBef>
              <a:buFont typeface="Arial" panose="020B0604020202020204" pitchFamily="34" charset="0"/>
              <a:buChar char="•"/>
            </a:pPr>
            <a:r>
              <a:rPr lang="en-US" sz="2100" dirty="0"/>
              <a:t>ASDA I-3 policy</a:t>
            </a:r>
          </a:p>
          <a:p>
            <a:endParaRPr lang="en-US" dirty="0"/>
          </a:p>
        </p:txBody>
      </p:sp>
      <p:pic>
        <p:nvPicPr>
          <p:cNvPr id="4" name="Picture 2" descr="Vaccinations">
            <a:extLst>
              <a:ext uri="{FF2B5EF4-FFF2-40B4-BE49-F238E27FC236}">
                <a16:creationId xmlns:a16="http://schemas.microsoft.com/office/drawing/2014/main" id="{92B84728-9682-AA89-A979-B6C13DAAE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467" y="1837266"/>
            <a:ext cx="4775200" cy="318346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2;p21">
            <a:extLst>
              <a:ext uri="{FF2B5EF4-FFF2-40B4-BE49-F238E27FC236}">
                <a16:creationId xmlns:a16="http://schemas.microsoft.com/office/drawing/2014/main" id="{40BA1C96-9D1D-DEAC-EE23-87666C8954F0}"/>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2690765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Vaccinations: </a:t>
            </a:r>
            <a:r>
              <a:rPr lang="en-US" sz="3500" dirty="0">
                <a:solidFill>
                  <a:srgbClr val="C00000"/>
                </a:solidFill>
              </a:rPr>
              <a:t>ASDA’s efforts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4420342" y="1405214"/>
            <a:ext cx="7162058" cy="4570829"/>
          </a:xfrm>
        </p:spPr>
        <p:txBody>
          <a:bodyPr/>
          <a:lstStyle/>
          <a:p>
            <a:pPr marL="800080" lvl="1" indent="-342891">
              <a:spcBef>
                <a:spcPct val="50000"/>
              </a:spcBef>
              <a:buFont typeface="Arial" panose="020B0604020202020204" pitchFamily="34" charset="0"/>
              <a:buChar char="•"/>
            </a:pPr>
            <a:r>
              <a:rPr lang="en-US" sz="2300" dirty="0"/>
              <a:t>On Dec. 16, 2020, ASDA and 24 other dental and healthcare organizations sent a letter to the Centers for Disease Control and Prevention (CDC) requesting clarification to include dental, autopsy, and laboratory personal for priority access to receiving the COVID-19 vaccine.</a:t>
            </a:r>
          </a:p>
          <a:p>
            <a:pPr marL="800080" lvl="1" indent="-342891">
              <a:spcBef>
                <a:spcPct val="50000"/>
              </a:spcBef>
              <a:buFont typeface="Arial" panose="020B0604020202020204" pitchFamily="34" charset="0"/>
              <a:buChar char="•"/>
            </a:pPr>
            <a:r>
              <a:rPr lang="en-US" sz="2300" dirty="0"/>
              <a:t>Launched Student Spotlight social media series highlighting dental students administering the vaccine</a:t>
            </a:r>
          </a:p>
          <a:p>
            <a:pPr marL="800080" lvl="1" indent="-342891">
              <a:spcBef>
                <a:spcPct val="50000"/>
              </a:spcBef>
              <a:buFont typeface="Arial" panose="020B0604020202020204" pitchFamily="34" charset="0"/>
              <a:buChar char="•"/>
            </a:pPr>
            <a:r>
              <a:rPr lang="en-US" sz="2300" dirty="0"/>
              <a:t>Developed evidence-based talking points to use when discussing vaccinations, and the COVID-19 vaccine, in particular. </a:t>
            </a:r>
          </a:p>
          <a:p>
            <a:endParaRPr lang="en-US" dirty="0"/>
          </a:p>
        </p:txBody>
      </p:sp>
      <p:pic>
        <p:nvPicPr>
          <p:cNvPr id="4" name="Picture 2" descr="Vaccinations2">
            <a:extLst>
              <a:ext uri="{FF2B5EF4-FFF2-40B4-BE49-F238E27FC236}">
                <a16:creationId xmlns:a16="http://schemas.microsoft.com/office/drawing/2014/main" id="{0877FC64-59A9-B92B-DE26-9F8B74949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47" y="1405214"/>
            <a:ext cx="3276048" cy="436806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2;p21">
            <a:extLst>
              <a:ext uri="{FF2B5EF4-FFF2-40B4-BE49-F238E27FC236}">
                <a16:creationId xmlns:a16="http://schemas.microsoft.com/office/drawing/2014/main" id="{19C78887-6438-BBC0-3DCC-F4D8D8B2918E}"/>
              </a:ext>
            </a:extLst>
          </p:cNvPr>
          <p:cNvSpPr txBox="1">
            <a:spLocks/>
          </p:cNvSpPr>
          <p:nvPr/>
        </p:nvSpPr>
        <p:spPr bwMode="auto">
          <a:xfrm>
            <a:off x="10203441" y="9057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081586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ASDA advocacy: </a:t>
            </a:r>
            <a:r>
              <a:rPr lang="en-US" sz="3500" dirty="0">
                <a:solidFill>
                  <a:srgbClr val="C00000"/>
                </a:solidFill>
              </a:rPr>
              <a:t>next steps</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8839200" cy="4270375"/>
          </a:xfrm>
        </p:spPr>
        <p:txBody>
          <a:bodyPr/>
          <a:lstStyle/>
          <a:p>
            <a:pPr marL="800080" lvl="1" indent="-342891">
              <a:spcBef>
                <a:spcPct val="50000"/>
              </a:spcBef>
              <a:buFont typeface="Arial" panose="020B0604020202020204" pitchFamily="34" charset="0"/>
              <a:buChar char="•"/>
            </a:pPr>
            <a:r>
              <a:rPr lang="en-US" sz="2500" dirty="0"/>
              <a:t>Participate in Advocacy Month</a:t>
            </a:r>
          </a:p>
          <a:p>
            <a:pPr marL="800080" lvl="1" indent="-342891">
              <a:spcBef>
                <a:spcPct val="50000"/>
              </a:spcBef>
              <a:buFont typeface="Arial" panose="020B0604020202020204" pitchFamily="34" charset="0"/>
              <a:buChar char="•"/>
            </a:pPr>
            <a:r>
              <a:rPr lang="en-US" sz="2500" dirty="0"/>
              <a:t>Read ASDA’s Advocacy Brief</a:t>
            </a:r>
          </a:p>
          <a:p>
            <a:pPr marL="800080" lvl="1" indent="-342891">
              <a:spcBef>
                <a:spcPct val="50000"/>
              </a:spcBef>
              <a:buFont typeface="Arial" panose="020B0604020202020204" pitchFamily="34" charset="0"/>
              <a:buChar char="•"/>
            </a:pPr>
            <a:r>
              <a:rPr lang="en-US" sz="2500" dirty="0"/>
              <a:t>Send letters to Congress via ASDA Action </a:t>
            </a:r>
          </a:p>
          <a:p>
            <a:pPr marL="800080" lvl="1" indent="-342891">
              <a:spcBef>
                <a:spcPct val="50000"/>
              </a:spcBef>
              <a:buFont typeface="Arial" panose="020B0604020202020204" pitchFamily="34" charset="0"/>
              <a:buChar char="•"/>
            </a:pPr>
            <a:r>
              <a:rPr lang="en-US" sz="2500" dirty="0"/>
              <a:t>Attend local advocacy events</a:t>
            </a:r>
          </a:p>
          <a:p>
            <a:pPr marL="800080" lvl="1" indent="-342891">
              <a:spcBef>
                <a:spcPct val="50000"/>
              </a:spcBef>
              <a:buFont typeface="Arial" panose="020B0604020202020204" pitchFamily="34" charset="0"/>
              <a:buChar char="•"/>
            </a:pPr>
            <a:r>
              <a:rPr lang="en-US" sz="2500" dirty="0"/>
              <a:t>Participate in the Advocacy Certificate Program</a:t>
            </a:r>
          </a:p>
          <a:p>
            <a:endParaRPr lang="en-US" dirty="0"/>
          </a:p>
        </p:txBody>
      </p:sp>
      <p:pic>
        <p:nvPicPr>
          <p:cNvPr id="4" name="Picture 3">
            <a:extLst>
              <a:ext uri="{FF2B5EF4-FFF2-40B4-BE49-F238E27FC236}">
                <a16:creationId xmlns:a16="http://schemas.microsoft.com/office/drawing/2014/main" id="{3979761B-5020-D4EC-28D3-7FE044A1A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293" y="-246585"/>
            <a:ext cx="5213573" cy="2932635"/>
          </a:xfrm>
          <a:prstGeom prst="rect">
            <a:avLst/>
          </a:prstGeom>
        </p:spPr>
      </p:pic>
      <p:pic>
        <p:nvPicPr>
          <p:cNvPr id="5" name="Picture 4">
            <a:extLst>
              <a:ext uri="{FF2B5EF4-FFF2-40B4-BE49-F238E27FC236}">
                <a16:creationId xmlns:a16="http://schemas.microsoft.com/office/drawing/2014/main" id="{4A586637-EDF9-8513-C010-6321E0830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6458" y="76769"/>
            <a:ext cx="2190750" cy="2190750"/>
          </a:xfrm>
          <a:prstGeom prst="rect">
            <a:avLst/>
          </a:prstGeom>
        </p:spPr>
      </p:pic>
    </p:spTree>
    <p:extLst>
      <p:ext uri="{BB962C8B-B14F-4D97-AF65-F5344CB8AC3E}">
        <p14:creationId xmlns:p14="http://schemas.microsoft.com/office/powerpoint/2010/main" val="170185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3057938" y="1649702"/>
            <a:ext cx="9134062" cy="2179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Ctr="0" compatLnSpc="1">
            <a:prstTxWarp prst="textNoShape">
              <a:avLst/>
            </a:prstTxWarp>
            <a:normAutofit/>
          </a:bodyPr>
          <a:lstStyle/>
          <a:p>
            <a:r>
              <a:rPr lang="en-US" sz="7200" dirty="0">
                <a:latin typeface="Calibri" panose="020F0502020204030204" pitchFamily="34" charset="0"/>
                <a:ea typeface="+mj-ea"/>
              </a:rPr>
              <a:t>Thank you!</a:t>
            </a:r>
            <a:endParaRPr lang="en-US" sz="7200" dirty="0">
              <a:solidFill>
                <a:srgbClr val="153E6A"/>
              </a:solidFill>
              <a:latin typeface="Helvetica Neue Black Condensed" charset="0"/>
              <a:cs typeface="Helvetica Neue Black Condensed" charset="0"/>
            </a:endParaRPr>
          </a:p>
        </p:txBody>
      </p:sp>
      <p:pic>
        <p:nvPicPr>
          <p:cNvPr id="2" name="Picture 3" descr="ASDAAdvocacy_Logo.png">
            <a:extLst>
              <a:ext uri="{FF2B5EF4-FFF2-40B4-BE49-F238E27FC236}">
                <a16:creationId xmlns:a16="http://schemas.microsoft.com/office/drawing/2014/main" id="{9BDB5C59-7F8E-E91D-D88F-662CD3955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447" y="169334"/>
            <a:ext cx="162718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8FA4E46-EC7F-7B03-FC80-273B4BCDAF36}"/>
              </a:ext>
            </a:extLst>
          </p:cNvPr>
          <p:cNvSpPr txBox="1">
            <a:spLocks/>
          </p:cNvSpPr>
          <p:nvPr/>
        </p:nvSpPr>
        <p:spPr>
          <a:xfrm>
            <a:off x="28840" y="5824919"/>
            <a:ext cx="10972800"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5400" b="1" i="0" kern="1200" baseline="0">
                <a:solidFill>
                  <a:srgbClr val="153E6A"/>
                </a:solidFill>
                <a:latin typeface="Calibri" panose="020F0502020204030204" pitchFamily="34" charset="0"/>
                <a:ea typeface="ＭＳ Ｐゴシック" charset="0"/>
                <a:cs typeface="Calibri" panose="020F0502020204030204" pitchFamily="34" charset="0"/>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a:lstStyle>
          <a:p>
            <a:r>
              <a:rPr lang="en-US" sz="2700" dirty="0">
                <a:solidFill>
                  <a:srgbClr val="0079B8"/>
                </a:solidFill>
              </a:rPr>
              <a:t>#ASDAadvocacy</a:t>
            </a:r>
          </a:p>
        </p:txBody>
      </p:sp>
      <p:pic>
        <p:nvPicPr>
          <p:cNvPr id="6" name="Picture 5">
            <a:extLst>
              <a:ext uri="{FF2B5EF4-FFF2-40B4-BE49-F238E27FC236}">
                <a16:creationId xmlns:a16="http://schemas.microsoft.com/office/drawing/2014/main" id="{E7D7D2AE-02EE-9BCC-108E-0C92F1594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416" y="5638800"/>
            <a:ext cx="748238" cy="1219200"/>
          </a:xfrm>
          <a:prstGeom prst="rect">
            <a:avLst/>
          </a:prstGeom>
        </p:spPr>
      </p:pic>
    </p:spTree>
    <p:extLst>
      <p:ext uri="{BB962C8B-B14F-4D97-AF65-F5344CB8AC3E}">
        <p14:creationId xmlns:p14="http://schemas.microsoft.com/office/powerpoint/2010/main" val="340672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advocacy?</a:t>
            </a:r>
          </a:p>
        </p:txBody>
      </p:sp>
      <p:sp>
        <p:nvSpPr>
          <p:cNvPr id="3" name="Content Placeholder 2"/>
          <p:cNvSpPr>
            <a:spLocks noGrp="1"/>
          </p:cNvSpPr>
          <p:nvPr>
            <p:ph sz="quarter" idx="10"/>
          </p:nvPr>
        </p:nvSpPr>
        <p:spPr>
          <a:xfrm>
            <a:off x="609600" y="1481519"/>
            <a:ext cx="10972800" cy="1816099"/>
          </a:xfrm>
        </p:spPr>
        <p:txBody>
          <a:bodyPr/>
          <a:lstStyle/>
          <a:p>
            <a:pPr>
              <a:spcBef>
                <a:spcPct val="50000"/>
              </a:spcBef>
            </a:pPr>
            <a:r>
              <a:rPr lang="en-US" sz="2500" b="1" dirty="0">
                <a:solidFill>
                  <a:srgbClr val="0F334A"/>
                </a:solidFill>
              </a:rPr>
              <a:t>Advocacy: </a:t>
            </a:r>
            <a:r>
              <a:rPr lang="en-US" sz="2500" dirty="0">
                <a:solidFill>
                  <a:srgbClr val="0F334A"/>
                </a:solidFill>
              </a:rPr>
              <a:t>the act or process of supporting a cause </a:t>
            </a:r>
          </a:p>
          <a:p>
            <a:pPr marL="800080" lvl="1" indent="-342891">
              <a:spcBef>
                <a:spcPct val="50000"/>
              </a:spcBef>
              <a:buFont typeface="Arial" panose="020B0604020202020204" pitchFamily="34" charset="0"/>
              <a:buChar char="•"/>
            </a:pPr>
            <a:r>
              <a:rPr lang="en-US" sz="2100" dirty="0"/>
              <a:t>Using social media to educate people about a cause</a:t>
            </a:r>
          </a:p>
          <a:p>
            <a:pPr marL="800080" lvl="1" indent="-342891">
              <a:spcBef>
                <a:spcPct val="50000"/>
              </a:spcBef>
              <a:buFont typeface="Arial" panose="020B0604020202020204" pitchFamily="34" charset="0"/>
              <a:buChar char="•"/>
            </a:pPr>
            <a:r>
              <a:rPr lang="en-US" sz="2100" dirty="0"/>
              <a:t>Educating the community on issues</a:t>
            </a:r>
          </a:p>
          <a:p>
            <a:pPr indent="-285761">
              <a:spcBef>
                <a:spcPct val="50000"/>
              </a:spcBef>
            </a:pPr>
            <a:endParaRPr lang="en-US" sz="2900" dirty="0"/>
          </a:p>
          <a:p>
            <a:endParaRPr lang="en-US" dirty="0"/>
          </a:p>
        </p:txBody>
      </p:sp>
      <p:pic>
        <p:nvPicPr>
          <p:cNvPr id="4" name="Picture 3">
            <a:extLst>
              <a:ext uri="{FF2B5EF4-FFF2-40B4-BE49-F238E27FC236}">
                <a16:creationId xmlns:a16="http://schemas.microsoft.com/office/drawing/2014/main" id="{16C32475-65AD-9512-ED65-B772B3DC9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689" y="1025513"/>
            <a:ext cx="4806973" cy="4806973"/>
          </a:xfrm>
          <a:prstGeom prst="rect">
            <a:avLst/>
          </a:prstGeom>
        </p:spPr>
      </p:pic>
      <p:sp>
        <p:nvSpPr>
          <p:cNvPr id="5" name="Content Placeholder 2">
            <a:extLst>
              <a:ext uri="{FF2B5EF4-FFF2-40B4-BE49-F238E27FC236}">
                <a16:creationId xmlns:a16="http://schemas.microsoft.com/office/drawing/2014/main" id="{6B806ED4-1F77-721B-FD77-7B58FDDA33A8}"/>
              </a:ext>
            </a:extLst>
          </p:cNvPr>
          <p:cNvSpPr txBox="1">
            <a:spLocks/>
          </p:cNvSpPr>
          <p:nvPr/>
        </p:nvSpPr>
        <p:spPr>
          <a:xfrm>
            <a:off x="609600" y="3084553"/>
            <a:ext cx="7637755" cy="3218593"/>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2500" b="1" dirty="0">
                <a:solidFill>
                  <a:srgbClr val="0F334A"/>
                </a:solidFill>
              </a:rPr>
              <a:t>Lobbying:</a:t>
            </a:r>
            <a:r>
              <a:rPr lang="en-US" sz="2500" dirty="0">
                <a:solidFill>
                  <a:srgbClr val="0F334A"/>
                </a:solidFill>
              </a:rPr>
              <a:t> to conduct activities aimed at influencing public officials to support or oppose a specific piece of legislation</a:t>
            </a:r>
          </a:p>
          <a:p>
            <a:pPr marL="800080" lvl="1" indent="-342891">
              <a:spcBef>
                <a:spcPct val="50000"/>
              </a:spcBef>
              <a:buFont typeface="Arial" panose="020B0604020202020204" pitchFamily="34" charset="0"/>
              <a:buChar char="•"/>
            </a:pPr>
            <a:r>
              <a:rPr lang="en-US" sz="2100" dirty="0"/>
              <a:t>Visiting members of Congress</a:t>
            </a:r>
          </a:p>
          <a:p>
            <a:pPr marL="800080" lvl="1" indent="-342891">
              <a:spcBef>
                <a:spcPct val="50000"/>
              </a:spcBef>
              <a:buFont typeface="Arial" panose="020B0604020202020204" pitchFamily="34" charset="0"/>
              <a:buChar char="•"/>
            </a:pPr>
            <a:r>
              <a:rPr lang="en-US" sz="2100" dirty="0"/>
              <a:t>Writing letters to your members of Congress</a:t>
            </a:r>
          </a:p>
          <a:p>
            <a:pPr marL="800080" lvl="1" indent="-342891">
              <a:spcBef>
                <a:spcPct val="50000"/>
              </a:spcBef>
              <a:buFont typeface="Arial" panose="020B0604020202020204" pitchFamily="34" charset="0"/>
              <a:buChar char="•"/>
            </a:pPr>
            <a:r>
              <a:rPr lang="en-US" sz="2100" dirty="0"/>
              <a:t>Organizing a town hall meeting</a:t>
            </a:r>
          </a:p>
          <a:p>
            <a:pPr marL="800080" lvl="1" indent="-342891">
              <a:spcBef>
                <a:spcPct val="50000"/>
              </a:spcBef>
              <a:buFont typeface="Arial" panose="020B0604020202020204" pitchFamily="34" charset="0"/>
              <a:buChar char="•"/>
            </a:pPr>
            <a:endParaRPr lang="en-US" sz="1500" dirty="0"/>
          </a:p>
          <a:p>
            <a:pPr indent="-285761">
              <a:spcBef>
                <a:spcPct val="50000"/>
              </a:spcBef>
            </a:pPr>
            <a:endParaRPr lang="en-US" sz="2900" dirty="0"/>
          </a:p>
          <a:p>
            <a:endParaRPr lang="en-US" dirty="0"/>
          </a:p>
        </p:txBody>
      </p:sp>
    </p:spTree>
    <p:extLst>
      <p:ext uri="{BB962C8B-B14F-4D97-AF65-F5344CB8AC3E}">
        <p14:creationId xmlns:p14="http://schemas.microsoft.com/office/powerpoint/2010/main" val="258403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misconceptions</a:t>
            </a:r>
          </a:p>
        </p:txBody>
      </p:sp>
      <p:sp>
        <p:nvSpPr>
          <p:cNvPr id="4" name="Content Placeholder 2"/>
          <p:cNvSpPr>
            <a:spLocks noGrp="1"/>
          </p:cNvSpPr>
          <p:nvPr>
            <p:ph sz="quarter" idx="10"/>
          </p:nvPr>
        </p:nvSpPr>
        <p:spPr>
          <a:xfrm>
            <a:off x="609600" y="1612901"/>
            <a:ext cx="7044267" cy="4270375"/>
          </a:xfrm>
        </p:spPr>
        <p:txBody>
          <a:bodyPr/>
          <a:lstStyle/>
          <a:p>
            <a:pPr marL="514350" indent="-514350">
              <a:spcBef>
                <a:spcPct val="50000"/>
              </a:spcBef>
              <a:buFont typeface="+mj-lt"/>
              <a:buAutoNum type="arabicPeriod"/>
            </a:pPr>
            <a:r>
              <a:rPr lang="en-US" sz="2800" dirty="0">
                <a:solidFill>
                  <a:srgbClr val="0F334A"/>
                </a:solidFill>
              </a:rPr>
              <a:t>“</a:t>
            </a:r>
            <a:r>
              <a:rPr lang="en-US" sz="2800" b="1" dirty="0">
                <a:solidFill>
                  <a:srgbClr val="0F334A"/>
                </a:solidFill>
              </a:rPr>
              <a:t>I’m not a politician. </a:t>
            </a:r>
            <a:r>
              <a:rPr lang="en-US" sz="2800" dirty="0">
                <a:solidFill>
                  <a:srgbClr val="0F334A"/>
                </a:solidFill>
              </a:rPr>
              <a:t>I don’t have a strong political background or extensive knowledge of the issues.”</a:t>
            </a:r>
            <a:endParaRPr lang="en-US" sz="2133" b="1" dirty="0">
              <a:solidFill>
                <a:srgbClr val="0F334A"/>
              </a:solidFill>
            </a:endParaRPr>
          </a:p>
          <a:p>
            <a:pPr marL="514350" indent="-514350">
              <a:spcBef>
                <a:spcPct val="50000"/>
              </a:spcBef>
              <a:buFont typeface="+mj-lt"/>
              <a:buAutoNum type="arabicPeriod"/>
            </a:pPr>
            <a:r>
              <a:rPr lang="en-US" sz="2800" dirty="0">
                <a:solidFill>
                  <a:srgbClr val="0F334A"/>
                </a:solidFill>
              </a:rPr>
              <a:t>“</a:t>
            </a:r>
            <a:r>
              <a:rPr lang="en-US" sz="2800" b="1" dirty="0">
                <a:solidFill>
                  <a:srgbClr val="0F334A"/>
                </a:solidFill>
              </a:rPr>
              <a:t>It doesn’t make a difference.</a:t>
            </a:r>
            <a:r>
              <a:rPr lang="en-US" sz="2800" dirty="0">
                <a:solidFill>
                  <a:srgbClr val="0F334A"/>
                </a:solidFill>
              </a:rPr>
              <a:t> Legislators don’t listen to students or young voters.”</a:t>
            </a:r>
          </a:p>
          <a:p>
            <a:pPr marL="514350" indent="-514350">
              <a:spcBef>
                <a:spcPct val="50000"/>
              </a:spcBef>
              <a:buFont typeface="+mj-lt"/>
              <a:buAutoNum type="arabicPeriod"/>
            </a:pPr>
            <a:r>
              <a:rPr lang="en-US" sz="2800" dirty="0">
                <a:solidFill>
                  <a:srgbClr val="0F334A"/>
                </a:solidFill>
              </a:rPr>
              <a:t>“</a:t>
            </a:r>
            <a:r>
              <a:rPr lang="en-US" sz="2800" b="1" dirty="0">
                <a:solidFill>
                  <a:srgbClr val="0F334A"/>
                </a:solidFill>
              </a:rPr>
              <a:t>Advocacy and partisan politics </a:t>
            </a:r>
            <a:r>
              <a:rPr lang="en-US" sz="2800" dirty="0">
                <a:solidFill>
                  <a:srgbClr val="0F334A"/>
                </a:solidFill>
              </a:rPr>
              <a:t>are two sides of the same coin.”</a:t>
            </a:r>
          </a:p>
          <a:p>
            <a:pPr marL="514350" indent="-514350">
              <a:spcBef>
                <a:spcPct val="50000"/>
              </a:spcBef>
              <a:buFont typeface="+mj-lt"/>
              <a:buAutoNum type="arabicPeriod"/>
            </a:pPr>
            <a:r>
              <a:rPr lang="en-US" sz="2800" dirty="0">
                <a:solidFill>
                  <a:srgbClr val="0F334A"/>
                </a:solidFill>
              </a:rPr>
              <a:t>“Advocacy takes </a:t>
            </a:r>
            <a:r>
              <a:rPr lang="en-US" sz="2800" b="1" dirty="0">
                <a:solidFill>
                  <a:srgbClr val="0F334A"/>
                </a:solidFill>
              </a:rPr>
              <a:t>too much time</a:t>
            </a:r>
            <a:r>
              <a:rPr lang="en-US" sz="2800" dirty="0">
                <a:solidFill>
                  <a:srgbClr val="0F334A"/>
                </a:solidFill>
              </a:rPr>
              <a:t>.”</a:t>
            </a:r>
          </a:p>
          <a:p>
            <a:pPr>
              <a:spcBef>
                <a:spcPct val="50000"/>
              </a:spcBef>
            </a:pPr>
            <a:endParaRPr lang="en-US" sz="2800" dirty="0">
              <a:solidFill>
                <a:srgbClr val="0F334A"/>
              </a:solidFill>
            </a:endParaRPr>
          </a:p>
          <a:p>
            <a:pPr marL="514350" indent="-514350">
              <a:spcBef>
                <a:spcPct val="50000"/>
              </a:spcBef>
              <a:buFont typeface="+mj-lt"/>
              <a:buAutoNum type="arabicPeriod"/>
            </a:pPr>
            <a:endParaRPr lang="en-US" sz="2800" dirty="0">
              <a:solidFill>
                <a:srgbClr val="0F334A"/>
              </a:solidFill>
            </a:endParaRPr>
          </a:p>
          <a:p>
            <a:pPr marL="514350" indent="-514350">
              <a:spcBef>
                <a:spcPct val="50000"/>
              </a:spcBef>
              <a:buFont typeface="+mj-lt"/>
              <a:buAutoNum type="arabicPeriod"/>
            </a:pPr>
            <a:endParaRPr lang="en-US" sz="2800" dirty="0">
              <a:solidFill>
                <a:srgbClr val="0F334A"/>
              </a:solidFill>
            </a:endParaRPr>
          </a:p>
        </p:txBody>
      </p:sp>
      <p:pic>
        <p:nvPicPr>
          <p:cNvPr id="3" name="Picture 2">
            <a:extLst>
              <a:ext uri="{FF2B5EF4-FFF2-40B4-BE49-F238E27FC236}">
                <a16:creationId xmlns:a16="http://schemas.microsoft.com/office/drawing/2014/main" id="{0115BB27-AB7D-1CB4-611B-EA6094AA1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534" y="1844294"/>
            <a:ext cx="6045876" cy="3400805"/>
          </a:xfrm>
          <a:prstGeom prst="rect">
            <a:avLst/>
          </a:prstGeom>
        </p:spPr>
      </p:pic>
    </p:spTree>
    <p:extLst>
      <p:ext uri="{BB962C8B-B14F-4D97-AF65-F5344CB8AC3E}">
        <p14:creationId xmlns:p14="http://schemas.microsoft.com/office/powerpoint/2010/main" val="119879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lstStyle/>
          <a:p>
            <a:r>
              <a:rPr lang="en-US" dirty="0"/>
              <a:t>ASDA Advocacy </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156228"/>
            <a:ext cx="6790267" cy="4545543"/>
          </a:xfrm>
        </p:spPr>
        <p:txBody>
          <a:bodyPr/>
          <a:lstStyle/>
          <a:p>
            <a:pPr>
              <a:spcBef>
                <a:spcPct val="50000"/>
              </a:spcBef>
            </a:pP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Keeps students informed on issues impacting the dental profession.</a:t>
            </a:r>
          </a:p>
          <a:p>
            <a:pPr marL="800080" lvl="1" indent="-342891">
              <a:spcBef>
                <a:spcPct val="50000"/>
              </a:spcBef>
              <a:buFont typeface="Arial" panose="020B0604020202020204" pitchFamily="34" charset="0"/>
              <a:buChar char="•"/>
            </a:pPr>
            <a:r>
              <a:rPr lang="en-US" sz="2500" dirty="0"/>
              <a:t>Represents dental student interests and provides opportunities to champion our rights as future dentists.</a:t>
            </a:r>
          </a:p>
          <a:p>
            <a:pPr marL="800080" lvl="1" indent="-342891">
              <a:spcBef>
                <a:spcPct val="50000"/>
              </a:spcBef>
              <a:buFont typeface="Arial" panose="020B0604020202020204" pitchFamily="34" charset="0"/>
              <a:buChar char="•"/>
            </a:pPr>
            <a:r>
              <a:rPr lang="en-US" sz="2500" dirty="0"/>
              <a:t>Supports our patients by advocating for the protection and advancement of their welfare within our profession.</a:t>
            </a:r>
          </a:p>
          <a:p>
            <a:pPr marL="457189" lvl="1" indent="0">
              <a:spcBef>
                <a:spcPct val="50000"/>
              </a:spcBef>
              <a:buNone/>
            </a:pPr>
            <a:endParaRPr lang="en-US" sz="2500" dirty="0"/>
          </a:p>
          <a:p>
            <a:pPr marL="800080" lvl="1" indent="-342891">
              <a:spcBef>
                <a:spcPct val="50000"/>
              </a:spcBef>
              <a:buFont typeface="Arial" panose="020B0604020202020204" pitchFamily="34" charset="0"/>
              <a:buChar char="•"/>
            </a:pPr>
            <a:endParaRPr lang="en-US" sz="2500" dirty="0"/>
          </a:p>
          <a:p>
            <a:endParaRPr lang="en-US" dirty="0"/>
          </a:p>
        </p:txBody>
      </p:sp>
      <p:pic>
        <p:nvPicPr>
          <p:cNvPr id="6" name="Picture 5">
            <a:extLst>
              <a:ext uri="{FF2B5EF4-FFF2-40B4-BE49-F238E27FC236}">
                <a16:creationId xmlns:a16="http://schemas.microsoft.com/office/drawing/2014/main" id="{4A8FA3CE-CAB1-0F22-160D-97527AC88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903" y="1826453"/>
            <a:ext cx="3993783" cy="3205094"/>
          </a:xfrm>
          <a:prstGeom prst="rect">
            <a:avLst/>
          </a:prstGeom>
        </p:spPr>
      </p:pic>
    </p:spTree>
    <p:extLst>
      <p:ext uri="{BB962C8B-B14F-4D97-AF65-F5344CB8AC3E}">
        <p14:creationId xmlns:p14="http://schemas.microsoft.com/office/powerpoint/2010/main" val="379217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3057938" y="1649702"/>
            <a:ext cx="9134062" cy="2179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Ctr="0" compatLnSpc="1">
            <a:prstTxWarp prst="textNoShape">
              <a:avLst/>
            </a:prstTxWarp>
            <a:normAutofit/>
          </a:bodyPr>
          <a:lstStyle/>
          <a:p>
            <a:r>
              <a:rPr lang="en-US" sz="7200" dirty="0">
                <a:latin typeface="Calibri" panose="020F0502020204030204" pitchFamily="34" charset="0"/>
                <a:ea typeface="+mj-ea"/>
              </a:rPr>
              <a:t>The Issues </a:t>
            </a:r>
            <a:endParaRPr lang="en-US" sz="7200" dirty="0">
              <a:solidFill>
                <a:srgbClr val="153E6A"/>
              </a:solidFill>
              <a:latin typeface="Helvetica Neue Black Condensed" charset="0"/>
              <a:cs typeface="Helvetica Neue Black Condensed" charset="0"/>
            </a:endParaRPr>
          </a:p>
        </p:txBody>
      </p:sp>
      <p:pic>
        <p:nvPicPr>
          <p:cNvPr id="2" name="Picture 3" descr="ASDAAdvocacy_Logo.png">
            <a:extLst>
              <a:ext uri="{FF2B5EF4-FFF2-40B4-BE49-F238E27FC236}">
                <a16:creationId xmlns:a16="http://schemas.microsoft.com/office/drawing/2014/main" id="{9BDB5C59-7F8E-E91D-D88F-662CD39558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447" y="169334"/>
            <a:ext cx="162718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303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lstStyle/>
          <a:p>
            <a:r>
              <a:rPr lang="en-US" dirty="0"/>
              <a:t>The Issues </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7467600" y="1567813"/>
            <a:ext cx="4114800" cy="4270375"/>
          </a:xfrm>
        </p:spPr>
        <p:txBody>
          <a:bodyPr/>
          <a:lstStyle/>
          <a:p>
            <a:pPr marL="457200" indent="-457200">
              <a:spcBef>
                <a:spcPct val="50000"/>
              </a:spcBef>
              <a:buFont typeface="Arial" panose="020B0604020202020204" pitchFamily="34" charset="0"/>
              <a:buChar char="•"/>
            </a:pPr>
            <a:r>
              <a:rPr lang="en-US" sz="2800" b="1" dirty="0">
                <a:solidFill>
                  <a:srgbClr val="0F334A"/>
                </a:solidFill>
              </a:rPr>
              <a:t>Licensure reform</a:t>
            </a:r>
          </a:p>
          <a:p>
            <a:pPr marL="457200" indent="-457200">
              <a:spcBef>
                <a:spcPct val="50000"/>
              </a:spcBef>
              <a:buFont typeface="Arial" panose="020B0604020202020204" pitchFamily="34" charset="0"/>
              <a:buChar char="•"/>
            </a:pPr>
            <a:r>
              <a:rPr lang="en-US" sz="2800" b="1" dirty="0">
                <a:solidFill>
                  <a:srgbClr val="0F334A"/>
                </a:solidFill>
              </a:rPr>
              <a:t>Midlevel providers</a:t>
            </a:r>
          </a:p>
          <a:p>
            <a:pPr marL="457200" indent="-457200">
              <a:spcBef>
                <a:spcPct val="50000"/>
              </a:spcBef>
              <a:buFont typeface="Arial" panose="020B0604020202020204" pitchFamily="34" charset="0"/>
              <a:buChar char="•"/>
            </a:pPr>
            <a:r>
              <a:rPr lang="en-US" sz="2800" b="1" dirty="0">
                <a:solidFill>
                  <a:srgbClr val="0F334A"/>
                </a:solidFill>
              </a:rPr>
              <a:t>Barriers to care</a:t>
            </a:r>
          </a:p>
          <a:p>
            <a:pPr marL="457200" indent="-457200">
              <a:spcBef>
                <a:spcPct val="50000"/>
              </a:spcBef>
              <a:buFont typeface="Arial" panose="020B0604020202020204" pitchFamily="34" charset="0"/>
              <a:buChar char="•"/>
            </a:pPr>
            <a:r>
              <a:rPr lang="en-US" sz="2800" b="1" dirty="0">
                <a:solidFill>
                  <a:srgbClr val="0F334A"/>
                </a:solidFill>
              </a:rPr>
              <a:t>Dental student debt</a:t>
            </a:r>
          </a:p>
          <a:p>
            <a:pPr marL="457200" indent="-457200">
              <a:spcBef>
                <a:spcPct val="50000"/>
              </a:spcBef>
              <a:buFont typeface="Arial" panose="020B0604020202020204" pitchFamily="34" charset="0"/>
              <a:buChar char="•"/>
            </a:pPr>
            <a:r>
              <a:rPr lang="en-US" sz="2800" b="1" dirty="0">
                <a:solidFill>
                  <a:srgbClr val="0F334A"/>
                </a:solidFill>
              </a:rPr>
              <a:t>Opioids</a:t>
            </a:r>
          </a:p>
          <a:p>
            <a:pPr marL="457200" indent="-457200">
              <a:spcBef>
                <a:spcPct val="50000"/>
              </a:spcBef>
              <a:buFont typeface="Arial" panose="020B0604020202020204" pitchFamily="34" charset="0"/>
              <a:buChar char="•"/>
            </a:pPr>
            <a:r>
              <a:rPr lang="en-US" sz="2800" b="1" dirty="0">
                <a:solidFill>
                  <a:srgbClr val="0F334A"/>
                </a:solidFill>
              </a:rPr>
              <a:t>Vaccinations</a:t>
            </a:r>
          </a:p>
        </p:txBody>
      </p:sp>
      <p:pic>
        <p:nvPicPr>
          <p:cNvPr id="4" name="Picture 2" descr="Image result for political issues">
            <a:extLst>
              <a:ext uri="{FF2B5EF4-FFF2-40B4-BE49-F238E27FC236}">
                <a16:creationId xmlns:a16="http://schemas.microsoft.com/office/drawing/2014/main" id="{1385EFB4-1116-D635-F0AD-B53C954F4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567813"/>
            <a:ext cx="6707379" cy="37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825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lstStyle/>
          <a:p>
            <a:r>
              <a:rPr lang="en-US" sz="4000" dirty="0"/>
              <a:t>Licensure Reform: </a:t>
            </a:r>
            <a:r>
              <a:rPr lang="en-US" sz="3500" dirty="0">
                <a:solidFill>
                  <a:srgbClr val="C00000"/>
                </a:solidFill>
              </a:rPr>
              <a:t>ASDA’s Ideal Exam</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609600" y="1612901"/>
            <a:ext cx="6028267" cy="4270375"/>
          </a:xfrm>
        </p:spPr>
        <p:txBody>
          <a:bodyPr/>
          <a:lstStyle/>
          <a:p>
            <a:pPr>
              <a:spcBef>
                <a:spcPct val="50000"/>
              </a:spcBef>
            </a:pPr>
            <a:r>
              <a:rPr lang="en-US" sz="2800" b="1" dirty="0">
                <a:solidFill>
                  <a:srgbClr val="0F334A"/>
                </a:solidFill>
              </a:rPr>
              <a:t>ASDA believes an ideal licensure exam: </a:t>
            </a:r>
          </a:p>
          <a:p>
            <a:pPr marL="800080" lvl="1" indent="-342891">
              <a:spcBef>
                <a:spcPct val="50000"/>
              </a:spcBef>
              <a:buFont typeface="Arial" panose="020B0604020202020204" pitchFamily="34" charset="0"/>
              <a:buChar char="•"/>
            </a:pPr>
            <a:r>
              <a:rPr lang="en-US" sz="2500" dirty="0"/>
              <a:t>Does not use human subjects in a live clinical testing scenario </a:t>
            </a:r>
          </a:p>
          <a:p>
            <a:pPr marL="800080" lvl="1" indent="-342891">
              <a:spcBef>
                <a:spcPct val="50000"/>
              </a:spcBef>
              <a:buFont typeface="Arial" panose="020B0604020202020204" pitchFamily="34" charset="0"/>
              <a:buChar char="•"/>
            </a:pPr>
            <a:r>
              <a:rPr lang="en-US" sz="2500" dirty="0"/>
              <a:t>Is psychometrically valid and reliable in its assessment </a:t>
            </a:r>
          </a:p>
          <a:p>
            <a:pPr marL="800080" lvl="1" indent="-342891">
              <a:spcBef>
                <a:spcPct val="50000"/>
              </a:spcBef>
              <a:buFont typeface="Arial" panose="020B0604020202020204" pitchFamily="34" charset="0"/>
              <a:buChar char="•"/>
            </a:pPr>
            <a:r>
              <a:rPr lang="en-US" sz="2500" dirty="0"/>
              <a:t>Is reflective of the scope of current dental practice </a:t>
            </a:r>
          </a:p>
          <a:p>
            <a:pPr marL="800080" lvl="1" indent="-342891">
              <a:spcBef>
                <a:spcPct val="50000"/>
              </a:spcBef>
              <a:buFont typeface="Arial" panose="020B0604020202020204" pitchFamily="34" charset="0"/>
              <a:buChar char="•"/>
            </a:pPr>
            <a:r>
              <a:rPr lang="en-US" sz="2500" dirty="0"/>
              <a:t>Is universally accepted </a:t>
            </a:r>
          </a:p>
          <a:p>
            <a:pPr marL="457189" lvl="1" indent="0">
              <a:spcBef>
                <a:spcPct val="50000"/>
              </a:spcBef>
              <a:buNone/>
            </a:pPr>
            <a:endParaRPr lang="en-US" sz="2500" dirty="0"/>
          </a:p>
        </p:txBody>
      </p:sp>
      <p:pic>
        <p:nvPicPr>
          <p:cNvPr id="4" name="Content Placeholder 7">
            <a:extLst>
              <a:ext uri="{FF2B5EF4-FFF2-40B4-BE49-F238E27FC236}">
                <a16:creationId xmlns:a16="http://schemas.microsoft.com/office/drawing/2014/main" id="{6D8C297F-E9FE-F5E9-70EB-AA302722A0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37867" y="1836162"/>
            <a:ext cx="5249172" cy="3710404"/>
          </a:xfrm>
          <a:prstGeom prst="rect">
            <a:avLst/>
          </a:prstGeom>
        </p:spPr>
      </p:pic>
      <p:sp>
        <p:nvSpPr>
          <p:cNvPr id="5" name="Google Shape;162;p21">
            <a:extLst>
              <a:ext uri="{FF2B5EF4-FFF2-40B4-BE49-F238E27FC236}">
                <a16:creationId xmlns:a16="http://schemas.microsoft.com/office/drawing/2014/main" id="{CE99FB9F-1019-DD61-290E-B6739CE48B43}"/>
              </a:ext>
            </a:extLst>
          </p:cNvPr>
          <p:cNvSpPr txBox="1">
            <a:spLocks/>
          </p:cNvSpPr>
          <p:nvPr/>
        </p:nvSpPr>
        <p:spPr bwMode="auto">
          <a:xfrm>
            <a:off x="10114428" y="152512"/>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spTree>
    <p:extLst>
      <p:ext uri="{BB962C8B-B14F-4D97-AF65-F5344CB8AC3E}">
        <p14:creationId xmlns:p14="http://schemas.microsoft.com/office/powerpoint/2010/main" val="181268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F1D-E412-A9AC-66E5-FA1B25D5B38E}"/>
              </a:ext>
            </a:extLst>
          </p:cNvPr>
          <p:cNvSpPr>
            <a:spLocks noGrp="1"/>
          </p:cNvSpPr>
          <p:nvPr>
            <p:ph type="title"/>
          </p:nvPr>
        </p:nvSpPr>
        <p:spPr/>
        <p:txBody>
          <a:bodyPr>
            <a:normAutofit/>
          </a:bodyPr>
          <a:lstStyle/>
          <a:p>
            <a:r>
              <a:rPr lang="en-US" sz="4000" dirty="0"/>
              <a:t>Licensure Reform: </a:t>
            </a:r>
            <a:r>
              <a:rPr lang="en-US" sz="3500" dirty="0">
                <a:solidFill>
                  <a:srgbClr val="C00000"/>
                </a:solidFill>
              </a:rPr>
              <a:t>ASDA’s Recommendation</a:t>
            </a:r>
          </a:p>
        </p:txBody>
      </p:sp>
      <p:sp>
        <p:nvSpPr>
          <p:cNvPr id="3" name="Content Placeholder 2">
            <a:extLst>
              <a:ext uri="{FF2B5EF4-FFF2-40B4-BE49-F238E27FC236}">
                <a16:creationId xmlns:a16="http://schemas.microsoft.com/office/drawing/2014/main" id="{8C43438D-7F00-1040-731E-0365B28871F4}"/>
              </a:ext>
            </a:extLst>
          </p:cNvPr>
          <p:cNvSpPr>
            <a:spLocks noGrp="1"/>
          </p:cNvSpPr>
          <p:nvPr>
            <p:ph sz="quarter" idx="10"/>
          </p:nvPr>
        </p:nvSpPr>
        <p:spPr>
          <a:xfrm>
            <a:off x="324643" y="1675994"/>
            <a:ext cx="11522341" cy="1143000"/>
          </a:xfrm>
        </p:spPr>
        <p:txBody>
          <a:bodyPr/>
          <a:lstStyle/>
          <a:p>
            <a:pPr>
              <a:spcBef>
                <a:spcPct val="50000"/>
              </a:spcBef>
            </a:pPr>
            <a:r>
              <a:rPr lang="en-US" sz="2500" b="1" dirty="0">
                <a:solidFill>
                  <a:srgbClr val="0F334A"/>
                </a:solidFill>
              </a:rPr>
              <a:t>ASDA believes demonstration of both kinesthetic and clinical decision-making competence is necessary to obtain initial dental licensure. ASDA believes this should be demonstrated through:</a:t>
            </a:r>
          </a:p>
          <a:p>
            <a:endParaRPr lang="en-US" dirty="0"/>
          </a:p>
        </p:txBody>
      </p:sp>
      <p:sp>
        <p:nvSpPr>
          <p:cNvPr id="4" name="Google Shape;162;p21">
            <a:extLst>
              <a:ext uri="{FF2B5EF4-FFF2-40B4-BE49-F238E27FC236}">
                <a16:creationId xmlns:a16="http://schemas.microsoft.com/office/drawing/2014/main" id="{F7948ECC-5B4F-2ECC-8CD9-C0D3DC0C5405}"/>
              </a:ext>
            </a:extLst>
          </p:cNvPr>
          <p:cNvSpPr txBox="1">
            <a:spLocks/>
          </p:cNvSpPr>
          <p:nvPr/>
        </p:nvSpPr>
        <p:spPr bwMode="auto">
          <a:xfrm>
            <a:off x="10176502" y="177006"/>
            <a:ext cx="1772611"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31800">
              <a:lnSpc>
                <a:spcPct val="90000"/>
              </a:lnSpc>
              <a:spcBef>
                <a:spcPts val="1200"/>
              </a:spcBef>
              <a:spcAft>
                <a:spcPts val="200"/>
              </a:spcAft>
              <a:buClr>
                <a:schemeClr val="tx1"/>
              </a:buClr>
              <a:buFont typeface="Wingdings" panose="05000000000000000000" pitchFamily="2" charset="2"/>
              <a:buChar char=""/>
              <a:defRPr sz="2200">
                <a:solidFill>
                  <a:schemeClr val="tx1"/>
                </a:solidFill>
                <a:latin typeface="Corbel" panose="020B0503020204020204" pitchFamily="34" charset="0"/>
                <a:ea typeface="ＭＳ Ｐゴシック" panose="020B0600070205080204" pitchFamily="34" charset="-128"/>
              </a:defRPr>
            </a:lvl1pPr>
            <a:lvl2pPr marL="411163" indent="-182563">
              <a:lnSpc>
                <a:spcPct val="90000"/>
              </a:lnSpc>
              <a:spcBef>
                <a:spcPts val="200"/>
              </a:spcBef>
              <a:spcAft>
                <a:spcPts val="400"/>
              </a:spcAft>
              <a:buClr>
                <a:schemeClr val="tx1"/>
              </a:buClr>
              <a:buFont typeface="Wingdings" panose="05000000000000000000" pitchFamily="2" charset="2"/>
              <a:buChar char=""/>
              <a:defRPr sz="2000">
                <a:solidFill>
                  <a:schemeClr val="tx1"/>
                </a:solidFill>
                <a:latin typeface="Corbel" panose="020B0503020204020204" pitchFamily="34" charset="0"/>
                <a:ea typeface="ＭＳ Ｐゴシック" panose="020B0600070205080204" pitchFamily="34" charset="-128"/>
              </a:defRPr>
            </a:lvl2pPr>
            <a:lvl3pPr marL="639763" indent="-182563">
              <a:lnSpc>
                <a:spcPct val="90000"/>
              </a:lnSpc>
              <a:spcBef>
                <a:spcPts val="200"/>
              </a:spcBef>
              <a:spcAft>
                <a:spcPts val="400"/>
              </a:spcAft>
              <a:buClr>
                <a:schemeClr val="tx1"/>
              </a:buClr>
              <a:buFont typeface="Wingdings" panose="05000000000000000000" pitchFamily="2" charset="2"/>
              <a:buChar char=""/>
              <a:defRPr>
                <a:solidFill>
                  <a:schemeClr val="tx1"/>
                </a:solidFill>
                <a:latin typeface="Corbel" panose="020B0503020204020204" pitchFamily="34" charset="0"/>
                <a:ea typeface="ＭＳ Ｐゴシック" panose="020B0600070205080204" pitchFamily="34" charset="-128"/>
              </a:defRPr>
            </a:lvl3pPr>
            <a:lvl4pPr marL="8683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4pPr>
            <a:lvl5pPr marL="1096963" indent="-182563">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5pPr>
            <a:lvl6pPr marL="15541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6pPr>
            <a:lvl7pPr marL="20113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7pPr>
            <a:lvl8pPr marL="24685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8pPr>
            <a:lvl9pPr marL="2925763" indent="-182563" eaLnBrk="0" fontAlgn="base" hangingPunct="0">
              <a:lnSpc>
                <a:spcPct val="90000"/>
              </a:lnSpc>
              <a:spcBef>
                <a:spcPts val="200"/>
              </a:spcBef>
              <a:spcAft>
                <a:spcPts val="400"/>
              </a:spcAft>
              <a:buClr>
                <a:schemeClr val="tx1"/>
              </a:buClr>
              <a:buFont typeface="Wingdings" panose="05000000000000000000" pitchFamily="2" charset="2"/>
              <a:buChar char=""/>
              <a:defRPr sz="1600">
                <a:solidFill>
                  <a:schemeClr val="tx1"/>
                </a:solidFill>
                <a:latin typeface="Corbel" panose="020B0503020204020204" pitchFamily="34" charset="0"/>
                <a:ea typeface="ＭＳ Ｐゴシック" panose="020B0600070205080204" pitchFamily="34" charset="-128"/>
              </a:defRPr>
            </a:lvl9pPr>
          </a:lstStyle>
          <a:p>
            <a:pPr marL="25400" indent="0" algn="r" defTabSz="914400" eaLnBrk="1" hangingPunct="1">
              <a:lnSpc>
                <a:spcPct val="95000"/>
              </a:lnSpc>
              <a:spcBef>
                <a:spcPct val="0"/>
              </a:spcBef>
              <a:spcAft>
                <a:spcPct val="0"/>
              </a:spcAft>
              <a:buClr>
                <a:srgbClr val="FFFFFF"/>
              </a:buClr>
              <a:buSzPts val="3200"/>
              <a:buNone/>
            </a:pPr>
            <a:r>
              <a:rPr lang="en-US" altLang="en-US" sz="1200" dirty="0">
                <a:solidFill>
                  <a:srgbClr val="C00000"/>
                </a:solidFill>
                <a:sym typeface="Corbel" panose="020B0503020204020204" pitchFamily="34" charset="0"/>
              </a:rPr>
              <a:t>Licensure reform</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Midlevel providers</a:t>
            </a:r>
          </a:p>
          <a:p>
            <a:pPr marL="25400" indent="0" algn="r" defTabSz="914400" eaLnBrk="1" hangingPunct="1">
              <a:lnSpc>
                <a:spcPct val="95000"/>
              </a:lnSpc>
              <a:spcBef>
                <a:spcPct val="0"/>
              </a:spcBef>
              <a:spcAft>
                <a:spcPct val="0"/>
              </a:spcAft>
              <a:buClr>
                <a:srgbClr val="FFFFFF"/>
              </a:buClr>
              <a:buSzPts val="3200"/>
              <a:buNone/>
            </a:pPr>
            <a:r>
              <a:rPr lang="en-US" altLang="en-US" sz="1200" dirty="0"/>
              <a:t>Barriers to care</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Dental student debt</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Opioids</a:t>
            </a:r>
          </a:p>
          <a:p>
            <a:pPr marL="25400" indent="0" algn="r" defTabSz="914400" eaLnBrk="1" hangingPunct="1">
              <a:lnSpc>
                <a:spcPct val="95000"/>
              </a:lnSpc>
              <a:spcBef>
                <a:spcPct val="0"/>
              </a:spcBef>
              <a:spcAft>
                <a:spcPct val="0"/>
              </a:spcAft>
              <a:buClr>
                <a:srgbClr val="FFFFFF"/>
              </a:buClr>
              <a:buSzPts val="3200"/>
              <a:buNone/>
            </a:pPr>
            <a:r>
              <a:rPr lang="en-US" altLang="en-US" sz="1200" dirty="0">
                <a:sym typeface="Corbel" panose="020B0503020204020204" pitchFamily="34" charset="0"/>
              </a:rPr>
              <a:t>Vaccinations</a:t>
            </a:r>
          </a:p>
          <a:p>
            <a:pPr marL="25400" indent="0" algn="r" defTabSz="914400" eaLnBrk="1" hangingPunct="1">
              <a:lnSpc>
                <a:spcPct val="95000"/>
              </a:lnSpc>
              <a:spcBef>
                <a:spcPct val="0"/>
              </a:spcBef>
              <a:spcAft>
                <a:spcPct val="0"/>
              </a:spcAft>
              <a:buClr>
                <a:srgbClr val="FFFFFF"/>
              </a:buClr>
              <a:buSzPts val="3200"/>
              <a:buNone/>
            </a:pPr>
            <a:endParaRPr lang="en-US" altLang="en-US" sz="1200" dirty="0">
              <a:solidFill>
                <a:schemeClr val="bg1"/>
              </a:solidFill>
              <a:sym typeface="Corbel" panose="020B0503020204020204" pitchFamily="34" charset="0"/>
            </a:endParaRPr>
          </a:p>
        </p:txBody>
      </p:sp>
      <p:pic>
        <p:nvPicPr>
          <p:cNvPr id="5" name="Content Placeholder 5">
            <a:extLst>
              <a:ext uri="{FF2B5EF4-FFF2-40B4-BE49-F238E27FC236}">
                <a16:creationId xmlns:a16="http://schemas.microsoft.com/office/drawing/2014/main" id="{2515A853-AF5C-16C6-83D1-C83A2C8E9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52910" y="2522426"/>
            <a:ext cx="5164138" cy="3454400"/>
          </a:xfrm>
          <a:prstGeom prst="rect">
            <a:avLst/>
          </a:prstGeom>
        </p:spPr>
      </p:pic>
      <p:sp>
        <p:nvSpPr>
          <p:cNvPr id="7" name="Content Placeholder 2">
            <a:extLst>
              <a:ext uri="{FF2B5EF4-FFF2-40B4-BE49-F238E27FC236}">
                <a16:creationId xmlns:a16="http://schemas.microsoft.com/office/drawing/2014/main" id="{E6F7361E-C1B4-76F4-4A6E-69412EAFE773}"/>
              </a:ext>
            </a:extLst>
          </p:cNvPr>
          <p:cNvSpPr txBox="1">
            <a:spLocks/>
          </p:cNvSpPr>
          <p:nvPr/>
        </p:nvSpPr>
        <p:spPr>
          <a:xfrm>
            <a:off x="324643" y="3199483"/>
            <a:ext cx="6028267" cy="2540407"/>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ct val="50000"/>
              </a:spcBef>
              <a:buFont typeface="Arial" panose="020B0604020202020204" pitchFamily="34" charset="0"/>
              <a:buChar char="•"/>
            </a:pPr>
            <a:r>
              <a:rPr lang="en-US" sz="2300" dirty="0"/>
              <a:t>Manikin-based kinesthetic assessment and</a:t>
            </a:r>
          </a:p>
          <a:p>
            <a:pPr marL="342900" indent="-342900">
              <a:spcBef>
                <a:spcPct val="50000"/>
              </a:spcBef>
              <a:buFont typeface="Arial" panose="020B0604020202020204" pitchFamily="34" charset="0"/>
              <a:buChar char="•"/>
            </a:pPr>
            <a:r>
              <a:rPr lang="en-US" sz="2300" dirty="0"/>
              <a:t>A non-patient based Objective Structured Clinical Examination (OSCE).</a:t>
            </a:r>
          </a:p>
        </p:txBody>
      </p:sp>
    </p:spTree>
    <p:extLst>
      <p:ext uri="{BB962C8B-B14F-4D97-AF65-F5344CB8AC3E}">
        <p14:creationId xmlns:p14="http://schemas.microsoft.com/office/powerpoint/2010/main" val="1755004783"/>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343</TotalTime>
  <Words>3462</Words>
  <Application>Microsoft Office PowerPoint</Application>
  <PresentationFormat>Widescreen</PresentationFormat>
  <Paragraphs>391</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Chalkduster</vt:lpstr>
      <vt:lpstr>Corbel</vt:lpstr>
      <vt:lpstr>Helvetica Neue</vt:lpstr>
      <vt:lpstr>Helvetica Neue Black Condensed</vt:lpstr>
      <vt:lpstr>Open Sans</vt:lpstr>
      <vt:lpstr>Wingdings</vt:lpstr>
      <vt:lpstr>American Student Dental Association</vt:lpstr>
      <vt:lpstr>PowerPoint Presentation</vt:lpstr>
      <vt:lpstr>Advocacy 101:</vt:lpstr>
      <vt:lpstr>What is advocacy?</vt:lpstr>
      <vt:lpstr>Advocacy misconceptions</vt:lpstr>
      <vt:lpstr>ASDA Advocacy </vt:lpstr>
      <vt:lpstr>The Issues </vt:lpstr>
      <vt:lpstr>The Issues </vt:lpstr>
      <vt:lpstr>Licensure Reform: ASDA’s Ideal Exam</vt:lpstr>
      <vt:lpstr>Licensure Reform: ASDA’s Recommendation</vt:lpstr>
      <vt:lpstr>Licensure Reform: Available alternatives</vt:lpstr>
      <vt:lpstr>Licensure Reform: 2023 Update</vt:lpstr>
      <vt:lpstr>Licensure Reform: ASDA’s Efforts</vt:lpstr>
      <vt:lpstr>Midlevel providers: What they are</vt:lpstr>
      <vt:lpstr>Midlevel providers: ASDA believes… </vt:lpstr>
      <vt:lpstr>Midlevel providers: ASDA’s efforts</vt:lpstr>
      <vt:lpstr>Barriers to care: what they are</vt:lpstr>
      <vt:lpstr>Barriers to care</vt:lpstr>
      <vt:lpstr>Barriers to Care: What can we do?</vt:lpstr>
      <vt:lpstr>Barriers to Care: ASDA’s efforts</vt:lpstr>
      <vt:lpstr>Student debt</vt:lpstr>
      <vt:lpstr>Dental student debt: ASDA’s Position</vt:lpstr>
      <vt:lpstr>Dental student debt: ASDA’s Position</vt:lpstr>
      <vt:lpstr>Dental student debt: ASDA’s efforts</vt:lpstr>
      <vt:lpstr>Opioids: ASDA’s policy</vt:lpstr>
      <vt:lpstr>Opioids: ASDA’s efforts</vt:lpstr>
      <vt:lpstr>Vaccinations: ASDA’s stance</vt:lpstr>
      <vt:lpstr>Vaccinations: ASDA’s efforts</vt:lpstr>
      <vt:lpstr>ASDA advocacy: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Kate Buckley</cp:lastModifiedBy>
  <cp:revision>33</cp:revision>
  <dcterms:created xsi:type="dcterms:W3CDTF">2015-11-30T15:50:51Z</dcterms:created>
  <dcterms:modified xsi:type="dcterms:W3CDTF">2023-03-30T21:42:23Z</dcterms:modified>
</cp:coreProperties>
</file>