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3" r:id="rId3"/>
    <p:sldId id="262" r:id="rId4"/>
    <p:sldId id="274" r:id="rId5"/>
    <p:sldId id="277" r:id="rId6"/>
    <p:sldId id="267" r:id="rId7"/>
    <p:sldId id="265" r:id="rId8"/>
    <p:sldId id="266" r:id="rId9"/>
    <p:sldId id="275" r:id="rId10"/>
    <p:sldId id="273" r:id="rId11"/>
    <p:sldId id="268" r:id="rId12"/>
    <p:sldId id="269" r:id="rId13"/>
    <p:sldId id="264" r:id="rId14"/>
    <p:sldId id="272" r:id="rId15"/>
    <p:sldId id="271" r:id="rId1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9F3E5E-F5C4-E79A-397D-7283CA4D6139}" name="Kate Buckley" initials="KB" userId="S::kate@asdanet.org::93d80368-d8a4-4002-b380-b294045e8ddc" providerId="AD"/>
  <p188:author id="{0CEA8084-4CE6-FE9D-9B67-11509F7DB447}" name="Robin Lieberman" initials="RL" userId="S::robin@asdanet.org::bdf91e91-0252-47db-8aab-08fea11268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B8"/>
    <a:srgbClr val="0F334A"/>
    <a:srgbClr val="153E6A"/>
    <a:srgbClr val="E6ECEB"/>
    <a:srgbClr val="ACC850"/>
    <a:srgbClr val="BACAC7"/>
    <a:srgbClr val="174D79"/>
    <a:srgbClr val="047EC8"/>
    <a:srgbClr val="FFB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76796" autoAdjust="0"/>
  </p:normalViewPr>
  <p:slideViewPr>
    <p:cSldViewPr snapToGrid="0" snapToObjects="1">
      <p:cViewPr varScale="1">
        <p:scale>
          <a:sx n="82" d="100"/>
          <a:sy n="82" d="100"/>
        </p:scale>
        <p:origin x="120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08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932F4-90CB-44D8-A914-ACC01156B61F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8343B-7716-47AD-9E6F-49DB48B8D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07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855D1-BCE0-4A4F-B2F4-5862AF8B1C5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C324D-1C08-4BA1-87E8-2C19D8367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4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C324D-1C08-4BA1-87E8-2C19D8367B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84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C324D-1C08-4BA1-87E8-2C19D8367B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11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C324D-1C08-4BA1-87E8-2C19D8367B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3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1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1200" dirty="0"/>
              <a:t>Source: https://www.asdanet.org/index/get-involved/National-Leadership-Positions/Council-on-Advocacy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C324D-1C08-4BA1-87E8-2C19D8367B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4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C324D-1C08-4BA1-87E8-2C19D8367B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1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C324D-1C08-4BA1-87E8-2C19D8367B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7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C324D-1C08-4BA1-87E8-2C19D8367B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00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https://www.ada.org/-/media/project/ada-organization/ada/ada-org/files/advocacy/ada_2022_lobby_accomplishments.pdf?rev=da0b8ddcb7794f348c1ae9c4a79439d3&amp;hash=5E469403E3FCC4DBD3E716AB0FAE2227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C324D-1C08-4BA1-87E8-2C19D8367B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77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C324D-1C08-4BA1-87E8-2C19D8367B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54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C324D-1C08-4BA1-87E8-2C19D8367B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74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Tooth Party is a movement promoting the idea that together, we are neither democrat nor republican but rather, we come together to represent the issues that affect the dental profession.</a:t>
            </a:r>
            <a:endParaRPr lang="en-US" b="1" dirty="0">
              <a:solidFill>
                <a:srgbClr val="0F334A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C324D-1C08-4BA1-87E8-2C19D8367B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86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https://www.ada.org/publications/ada-news/2023/march/lobby-day-kicks-off-in-Washington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C324D-1C08-4BA1-87E8-2C19D8367B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3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0" y="0"/>
            <a:ext cx="2504661" cy="6858000"/>
          </a:xfrm>
          <a:prstGeom prst="rect">
            <a:avLst/>
          </a:prstGeom>
          <a:pattFill prst="pct5">
            <a:fgClr>
              <a:srgbClr val="153E6A"/>
            </a:fgClr>
            <a:bgClr>
              <a:srgbClr val="153E6A"/>
            </a:bgClr>
          </a:pattFill>
          <a:ln>
            <a:solidFill>
              <a:srgbClr val="153E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3E6A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782955" y="1778613"/>
            <a:ext cx="87994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5400" b="1" i="0" baseline="0">
                <a:solidFill>
                  <a:srgbClr val="153E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82955" y="3335468"/>
            <a:ext cx="8004313" cy="1050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400" b="1" i="0" baseline="0">
                <a:solidFill>
                  <a:srgbClr val="0079B8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00" y="5078254"/>
            <a:ext cx="2974531" cy="130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99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33851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="1" i="0">
                <a:solidFill>
                  <a:srgbClr val="0079B8"/>
                </a:solidFill>
                <a:latin typeface="+mj-lt"/>
                <a:cs typeface="Helvetica Neue Black Condense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609600" y="1612901"/>
            <a:ext cx="10972800" cy="427037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b="0" i="0">
                <a:latin typeface="+mn-lt"/>
                <a:cs typeface="Helvetica Neue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276513"/>
            <a:ext cx="12192000" cy="581487"/>
          </a:xfrm>
          <a:prstGeom prst="rect">
            <a:avLst/>
          </a:prstGeom>
          <a:solidFill>
            <a:srgbClr val="153E6A"/>
          </a:solidFill>
          <a:ln>
            <a:solidFill>
              <a:srgbClr val="153E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3E6A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57454" y="6446572"/>
            <a:ext cx="473179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AMERICAN</a:t>
            </a:r>
            <a:r>
              <a:rPr lang="en-US" sz="1500" b="1" baseline="0" dirty="0">
                <a:solidFill>
                  <a:schemeClr val="bg1"/>
                </a:solidFill>
              </a:rPr>
              <a:t> STUDENT DENTAL ASSOCIATION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0D07D5-F1FC-7243-A980-EA820B217B52}"/>
              </a:ext>
            </a:extLst>
          </p:cNvPr>
          <p:cNvSpPr txBox="1"/>
          <p:nvPr userDrawn="1"/>
        </p:nvSpPr>
        <p:spPr>
          <a:xfrm>
            <a:off x="11299715" y="6405776"/>
            <a:ext cx="574456" cy="4047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00" b="0" i="0" dirty="0">
                <a:solidFill>
                  <a:srgbClr val="ACC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b="1" i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fld id="{099A2A1F-9EB0-0A45-9834-0B0D41622D35}" type="slidenum">
              <a:rPr lang="en-US" sz="1800" b="1" i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sz="18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9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latin typeface="Chalkduster"/>
          <a:ea typeface="ＭＳ Ｐゴシック" charset="0"/>
          <a:cs typeface="Chalkduste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halkduster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halkduster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halkduster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halkduster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halkduster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halkduster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halkduster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halkduster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ada.org/advocacy/advocacy-about-adpa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 bwMode="auto">
          <a:xfrm>
            <a:off x="2902226" y="1041400"/>
            <a:ext cx="9134062" cy="2179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5400" dirty="0">
                <a:ea typeface="+mj-ea"/>
              </a:rPr>
              <a:t>Legislative Lunch and Learn</a:t>
            </a:r>
            <a:endParaRPr lang="en-US" dirty="0">
              <a:solidFill>
                <a:srgbClr val="153E6A"/>
              </a:solidFill>
              <a:latin typeface="Helvetica Neue Black Condensed" charset="0"/>
              <a:cs typeface="Helvetica Neue Black Condensed" charset="0"/>
            </a:endParaRPr>
          </a:p>
        </p:txBody>
      </p:sp>
      <p:sp>
        <p:nvSpPr>
          <p:cNvPr id="7170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2902227" y="3335468"/>
            <a:ext cx="7885042" cy="1050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900" dirty="0">
                <a:solidFill>
                  <a:srgbClr val="0079B8"/>
                </a:solidFill>
                <a:latin typeface="Calibri" panose="020F0502020204030204" pitchFamily="34" charset="0"/>
              </a:rPr>
              <a:t>(Your name, chapter and year)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30D3243-98C2-A1CC-DDE9-13AF13ABC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27" y="5003800"/>
            <a:ext cx="493553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+mj-ea"/>
              </a:rPr>
              <a:t>ADPAC Accomplishments in 2023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385973"/>
            <a:ext cx="6860875" cy="3399366"/>
          </a:xfrm>
        </p:spPr>
        <p:txBody>
          <a:bodyPr/>
          <a:lstStyle/>
          <a:p>
            <a:pPr marL="457189" lvl="1" indent="0">
              <a:spcBef>
                <a:spcPct val="50000"/>
              </a:spcBef>
              <a:buNone/>
            </a:pPr>
            <a:endParaRPr lang="en-US" sz="2500" b="1" dirty="0">
              <a:solidFill>
                <a:srgbClr val="0079B8"/>
              </a:solidFill>
            </a:endParaRP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79B8"/>
                </a:solidFill>
              </a:rPr>
              <a:t>Educated 700 dentists and students </a:t>
            </a:r>
            <a:r>
              <a:rPr lang="en-US" sz="2500" dirty="0"/>
              <a:t>on advocacy and legislative issues during the 2023 ADA Dentist and Student Lobby Day.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Held over </a:t>
            </a:r>
            <a:r>
              <a:rPr lang="en-US" sz="2500" b="1" dirty="0">
                <a:solidFill>
                  <a:srgbClr val="0079B8"/>
                </a:solidFill>
              </a:rPr>
              <a:t>325 meetings with Members of Congress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dirty="0"/>
              <a:t>during the 2023 ADA Dentist and Student Lobby Day.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353914-D4BF-651E-5B2B-3039BC005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245" y="1882783"/>
            <a:ext cx="4146509" cy="290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ea"/>
              </a:rPr>
              <a:t>Why should I join ADPAC?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12900"/>
            <a:ext cx="10972800" cy="4265385"/>
          </a:xfrm>
        </p:spPr>
        <p:txBody>
          <a:bodyPr/>
          <a:lstStyle/>
          <a:p>
            <a:pPr indent="-285761">
              <a:spcBef>
                <a:spcPct val="50000"/>
              </a:spcBef>
            </a:pPr>
            <a:r>
              <a:rPr lang="en-US" sz="2800" b="1" dirty="0">
                <a:solidFill>
                  <a:srgbClr val="0F334A"/>
                </a:solidFill>
              </a:rPr>
              <a:t>What is happening on Capitol Hill most certainly affects you as a future dentist: 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700" dirty="0"/>
              <a:t>Where you practice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700" dirty="0"/>
              <a:t>Who compensates you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700" dirty="0"/>
              <a:t>The materials you will use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700" dirty="0"/>
              <a:t>How you practice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700" dirty="0"/>
              <a:t>What your staff can and can’t do</a:t>
            </a:r>
            <a:endParaRPr lang="en-US" sz="2500" dirty="0"/>
          </a:p>
          <a:p>
            <a:pPr algn="r"/>
            <a:r>
              <a:rPr lang="en-US" sz="2400" b="1" dirty="0">
                <a:solidFill>
                  <a:srgbClr val="0F334A"/>
                </a:solidFill>
              </a:rPr>
              <a:t>			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1A112E-9D53-DA84-DDD6-5247199D7C6C}"/>
              </a:ext>
            </a:extLst>
          </p:cNvPr>
          <p:cNvSpPr txBox="1"/>
          <p:nvPr/>
        </p:nvSpPr>
        <p:spPr>
          <a:xfrm>
            <a:off x="6740434" y="2878157"/>
            <a:ext cx="507709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F334A"/>
                </a:solidFill>
              </a:rPr>
              <a:t>“Our political involvement is as critical as any continuing 	education we might take.” 	</a:t>
            </a:r>
          </a:p>
          <a:p>
            <a:endParaRPr lang="en-US" sz="1500" b="1" dirty="0">
              <a:solidFill>
                <a:srgbClr val="0F334A"/>
              </a:solidFill>
            </a:endParaRPr>
          </a:p>
          <a:p>
            <a:pPr algn="r"/>
            <a:r>
              <a:rPr lang="en-US" sz="2700" b="1" dirty="0">
                <a:solidFill>
                  <a:srgbClr val="0F334A"/>
                </a:solidFill>
              </a:rPr>
              <a:t> – Dr. Jeff Parrish, </a:t>
            </a:r>
          </a:p>
          <a:p>
            <a:pPr algn="r"/>
            <a:r>
              <a:rPr lang="en-US" sz="2700" b="1" dirty="0">
                <a:solidFill>
                  <a:srgbClr val="0F334A"/>
                </a:solidFill>
              </a:rPr>
              <a:t>former ADPAC Chairman</a:t>
            </a:r>
          </a:p>
          <a:p>
            <a:pPr algn="ctr"/>
            <a:r>
              <a:rPr lang="en-US" sz="1800" b="1" dirty="0">
                <a:solidFill>
                  <a:srgbClr val="0F334A"/>
                </a:solidFill>
              </a:rPr>
              <a:t>												 										</a:t>
            </a:r>
          </a:p>
          <a:p>
            <a:r>
              <a:rPr lang="en-US" sz="2000" b="1" dirty="0">
                <a:solidFill>
                  <a:srgbClr val="0F334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450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ea"/>
              </a:rPr>
              <a:t>Why should I join ADPAC?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indent="-285761">
              <a:spcBef>
                <a:spcPct val="50000"/>
              </a:spcBef>
            </a:pPr>
            <a:r>
              <a:rPr lang="en-US" b="1" dirty="0">
                <a:solidFill>
                  <a:srgbClr val="0F334A"/>
                </a:solidFill>
              </a:rPr>
              <a:t>Joining ADPAC as an ADA student member is an investment for yourself and your future!</a:t>
            </a:r>
          </a:p>
          <a:p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16B91AF-B2ED-EFBC-B7D1-D98F680A1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196" y="334334"/>
            <a:ext cx="3483005" cy="114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B5DE604-AA57-E075-0A4A-49CC925174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176" r="4460"/>
          <a:stretch/>
        </p:blipFill>
        <p:spPr>
          <a:xfrm>
            <a:off x="910321" y="2757132"/>
            <a:ext cx="2668258" cy="322578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1EF381-6FD3-5353-BB1E-F237B60EC030}"/>
              </a:ext>
            </a:extLst>
          </p:cNvPr>
          <p:cNvSpPr txBox="1">
            <a:spLocks/>
          </p:cNvSpPr>
          <p:nvPr/>
        </p:nvSpPr>
        <p:spPr>
          <a:xfrm>
            <a:off x="4011977" y="3031990"/>
            <a:ext cx="10972800" cy="268551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0" kern="1200">
                <a:solidFill>
                  <a:schemeClr val="tx1"/>
                </a:solidFill>
                <a:latin typeface="+mn-lt"/>
                <a:ea typeface="ＭＳ Ｐゴシック" charset="0"/>
                <a:cs typeface="Helvetica Neue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ADA student membership = only $5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Student Capitol Club membership = $50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Membership goes for the </a:t>
            </a:r>
            <a:r>
              <a:rPr lang="en-US" sz="2500" u="sng" dirty="0"/>
              <a:t>academic</a:t>
            </a:r>
            <a:r>
              <a:rPr lang="en-US" sz="2500" dirty="0"/>
              <a:t> year.</a:t>
            </a:r>
          </a:p>
          <a:p>
            <a:pPr marL="457189" lvl="1" indent="0">
              <a:spcBef>
                <a:spcPct val="50000"/>
              </a:spcBef>
              <a:buFont typeface="Arial" charset="0"/>
              <a:buNone/>
            </a:pPr>
            <a:endParaRPr lang="en-US" sz="2500" dirty="0"/>
          </a:p>
          <a:p>
            <a:endParaRPr lang="en-US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DDD820E-D1D9-E118-1536-043BD647EB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5798" y1="55628" x2="25798" y2="55628"/>
                        <a14:foregroundMark x1="44396" y1="48716" x2="44396" y2="48716"/>
                        <a14:foregroundMark x1="41925" y1="41637" x2="55772" y2="41325"/>
                        <a14:foregroundMark x1="55772" y1="41325" x2="55772" y2="41325"/>
                        <a14:foregroundMark x1="53132" y1="41493" x2="41781" y2="58267"/>
                        <a14:foregroundMark x1="59875" y1="36549" x2="40125" y2="29998"/>
                        <a14:foregroundMark x1="40125" y1="29998" x2="51740" y2="39117"/>
                        <a14:foregroundMark x1="51740" y1="39117" x2="41253" y2="39309"/>
                        <a14:foregroundMark x1="41253" y1="39309" x2="34965" y2="59059"/>
                        <a14:foregroundMark x1="34965" y1="59059" x2="52460" y2="49940"/>
                        <a14:foregroundMark x1="52460" y1="49940" x2="54116" y2="65251"/>
                        <a14:foregroundMark x1="54116" y1="65251" x2="61267" y2="69762"/>
                        <a14:foregroundMark x1="61267" y1="69762" x2="47756" y2="60499"/>
                        <a14:foregroundMark x1="47756" y1="60499" x2="49844" y2="70314"/>
                        <a14:foregroundMark x1="49844" y1="70314" x2="36477" y2="76602"/>
                        <a14:foregroundMark x1="36477" y1="76602" x2="51164" y2="63547"/>
                        <a14:foregroundMark x1="51164" y1="63547" x2="73050" y2="53492"/>
                        <a14:foregroundMark x1="73050" y1="53492" x2="65611" y2="57427"/>
                        <a14:foregroundMark x1="65611" y1="57427" x2="61723" y2="43725"/>
                        <a14:foregroundMark x1="61723" y1="43725" x2="44804" y2="53900"/>
                        <a14:foregroundMark x1="44804" y1="53900" x2="45068" y2="51860"/>
                        <a14:foregroundMark x1="42933" y1="75402" x2="36405" y2="39189"/>
                        <a14:foregroundMark x1="36405" y1="39189" x2="24430" y2="43725"/>
                        <a14:foregroundMark x1="24430" y1="43725" x2="40149" y2="42933"/>
                        <a14:foregroundMark x1="40149" y1="42933" x2="54404" y2="45692"/>
                        <a14:foregroundMark x1="54404" y1="45692" x2="63427" y2="39213"/>
                        <a14:foregroundMark x1="63427" y1="39213" x2="67555" y2="49196"/>
                        <a14:foregroundMark x1="67555" y1="49196" x2="60427" y2="43317"/>
                        <a14:foregroundMark x1="60427" y1="43317" x2="53828" y2="31797"/>
                        <a14:foregroundMark x1="53828" y1="31797" x2="64411" y2="33621"/>
                        <a14:foregroundMark x1="64411" y1="33621" x2="67459" y2="43940"/>
                        <a14:foregroundMark x1="67459" y1="43940" x2="73242" y2="38133"/>
                        <a14:foregroundMark x1="73242" y1="38133" x2="60931" y2="34293"/>
                        <a14:foregroundMark x1="60931" y1="34293" x2="67555" y2="42141"/>
                        <a14:foregroundMark x1="67555" y1="42141" x2="56611" y2="30262"/>
                        <a14:foregroundMark x1="56611" y1="30262" x2="35157" y2="41229"/>
                        <a14:foregroundMark x1="35157" y1="41229" x2="30766" y2="35565"/>
                        <a14:foregroundMark x1="30766" y1="35565" x2="38901" y2="29734"/>
                        <a14:foregroundMark x1="38901" y1="29734" x2="33165" y2="54164"/>
                        <a14:foregroundMark x1="33165" y1="54164" x2="37821" y2="63043"/>
                        <a14:foregroundMark x1="37821" y1="63043" x2="44204" y2="68419"/>
                        <a14:foregroundMark x1="44204" y1="68419" x2="52148" y2="66139"/>
                        <a14:foregroundMark x1="52148" y1="66139" x2="58003" y2="72930"/>
                        <a14:foregroundMark x1="58003" y1="72930" x2="54500" y2="54020"/>
                        <a14:foregroundMark x1="54500" y1="54020" x2="37629" y2="41637"/>
                        <a14:foregroundMark x1="37629" y1="41637" x2="34485" y2="30550"/>
                        <a14:foregroundMark x1="34485" y1="30550" x2="35013" y2="291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8422" y="4160223"/>
            <a:ext cx="1253067" cy="12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41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ea"/>
              </a:rPr>
              <a:t>What does my $5 do?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765301"/>
            <a:ext cx="10972800" cy="4270375"/>
          </a:xfrm>
        </p:spPr>
        <p:txBody>
          <a:bodyPr/>
          <a:lstStyle/>
          <a:p>
            <a:pPr marL="57130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Legislators don’t want to make laws for all dentists if they think ADPAC’s opinions only represent a minority of the profession.</a:t>
            </a:r>
          </a:p>
          <a:p>
            <a:pPr marL="57130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A greater percentage of member representation gives dentistry political leverage.</a:t>
            </a:r>
          </a:p>
          <a:p>
            <a:pPr marL="457189" lvl="1" indent="0">
              <a:spcBef>
                <a:spcPct val="50000"/>
              </a:spcBef>
              <a:buNone/>
            </a:pPr>
            <a:endParaRPr lang="en-US" sz="2500" dirty="0"/>
          </a:p>
          <a:p>
            <a:pPr algn="ctr"/>
            <a:r>
              <a:rPr lang="en-US" sz="2800" b="1" dirty="0">
                <a:solidFill>
                  <a:srgbClr val="0F334A"/>
                </a:solidFill>
              </a:rPr>
              <a:t>ADPAC does not “buy votes” – these monies go to candidates’ campaigns who support oral health initiatives</a:t>
            </a:r>
          </a:p>
          <a:p>
            <a:r>
              <a:rPr lang="en-US" sz="2800" b="1" dirty="0">
                <a:solidFill>
                  <a:srgbClr val="0F334A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52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8519"/>
            <a:ext cx="10972800" cy="1143000"/>
          </a:xfrm>
        </p:spPr>
        <p:txBody>
          <a:bodyPr/>
          <a:lstStyle/>
          <a:p>
            <a:r>
              <a:rPr lang="en-US" dirty="0">
                <a:ea typeface="+mj-ea"/>
              </a:rPr>
              <a:t>ADPAC and ASDA 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12901"/>
            <a:ext cx="10972800" cy="440175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F334A"/>
                </a:solidFill>
              </a:rPr>
              <a:t>ASDA’s Advocacy Mission Statement: </a:t>
            </a:r>
          </a:p>
          <a:p>
            <a:pPr>
              <a:spcBef>
                <a:spcPct val="50000"/>
              </a:spcBef>
            </a:pPr>
            <a:r>
              <a:rPr lang="en-US" sz="2700" dirty="0"/>
              <a:t>ASDA represents the interests of dental students on legislative and regulatory issues that impact the dental profession. ASDA launches grassroots initiatives to promote action-oriented advocacy in support of dental students and the patients they serve.</a:t>
            </a:r>
            <a:r>
              <a:rPr lang="en-US" sz="2533" b="1" dirty="0">
                <a:solidFill>
                  <a:srgbClr val="0F334A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US" sz="1000" b="1" dirty="0">
              <a:solidFill>
                <a:srgbClr val="0F334A"/>
              </a:solidFill>
            </a:endParaRPr>
          </a:p>
          <a:p>
            <a:pPr>
              <a:spcBef>
                <a:spcPct val="50000"/>
              </a:spcBef>
            </a:pPr>
            <a:endParaRPr lang="en-US" sz="1000" b="1" dirty="0">
              <a:solidFill>
                <a:srgbClr val="0F334A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0F334A"/>
                </a:solidFill>
              </a:rPr>
              <a:t>ASDA encourages members to advocate for their interests as future dentists- </a:t>
            </a:r>
            <a:r>
              <a:rPr lang="en-US" sz="2600" b="1" dirty="0">
                <a:solidFill>
                  <a:srgbClr val="0079B8"/>
                </a:solidFill>
              </a:rPr>
              <a:t>ADPAC affords dental students the opportunity to make their voice heard </a:t>
            </a:r>
            <a:r>
              <a:rPr lang="en-US" sz="2600" b="1" dirty="0">
                <a:solidFill>
                  <a:srgbClr val="0F334A"/>
                </a:solidFill>
              </a:rPr>
              <a:t>in Washington, D.C. </a:t>
            </a:r>
          </a:p>
          <a:p>
            <a:pPr indent="-285761">
              <a:spcBef>
                <a:spcPct val="50000"/>
              </a:spcBef>
            </a:pPr>
            <a:endParaRPr lang="en-US" sz="2800" b="1" dirty="0">
              <a:solidFill>
                <a:srgbClr val="0F334A"/>
              </a:solidFill>
            </a:endParaRPr>
          </a:p>
          <a:p>
            <a:pPr indent="-285761">
              <a:spcBef>
                <a:spcPct val="50000"/>
              </a:spcBef>
            </a:pPr>
            <a:endParaRPr lang="en-US" sz="2800" b="1" dirty="0">
              <a:solidFill>
                <a:srgbClr val="0F334A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0223396-906D-8FE4-2B9A-DF31DB5BE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627" y="96132"/>
            <a:ext cx="1627773" cy="16277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281A30-C39B-6067-198C-6C5D1D3E88AA}"/>
              </a:ext>
            </a:extLst>
          </p:cNvPr>
          <p:cNvSpPr/>
          <p:nvPr/>
        </p:nvSpPr>
        <p:spPr>
          <a:xfrm>
            <a:off x="457200" y="4442066"/>
            <a:ext cx="11125200" cy="1572592"/>
          </a:xfrm>
          <a:prstGeom prst="rect">
            <a:avLst/>
          </a:prstGeom>
          <a:noFill/>
          <a:ln w="19050">
            <a:solidFill>
              <a:srgbClr val="153E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17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ea"/>
              </a:rPr>
              <a:t>Get involved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/>
              <a:t>Visit the </a:t>
            </a:r>
            <a:r>
              <a:rPr lang="en-US" b="1" dirty="0">
                <a:solidFill>
                  <a:srgbClr val="0079B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ADPAC website</a:t>
            </a:r>
            <a:r>
              <a:rPr lang="en-US" dirty="0"/>
              <a:t>.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Contact your chapter’s Legislative Liaison for ADA information.</a:t>
            </a:r>
          </a:p>
          <a:p>
            <a:pPr marL="457189" lvl="1" indent="0">
              <a:spcBef>
                <a:spcPct val="50000"/>
              </a:spcBef>
              <a:buNone/>
            </a:pPr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8D74DC7-C580-D4C8-1A29-2D2C39ECE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196" y="334334"/>
            <a:ext cx="3483005" cy="114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84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ADPAC is the</a:t>
            </a:r>
            <a:b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merican </a:t>
            </a:r>
            <a:r>
              <a:rPr lang="en-US" altLang="en-US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ental </a:t>
            </a:r>
            <a:r>
              <a:rPr lang="en-US" altLang="en-US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olitical </a:t>
            </a:r>
            <a:r>
              <a:rPr lang="en-US" altLang="en-US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ction </a:t>
            </a:r>
            <a:r>
              <a:rPr lang="en-US" altLang="en-US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ommittee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F334A"/>
                </a:solidFill>
              </a:rPr>
              <a:t>ADPAC is the bipartisan legislative arm of the American Dental Association that:</a:t>
            </a:r>
            <a:r>
              <a:rPr lang="en-US" sz="2133" b="1" dirty="0">
                <a:solidFill>
                  <a:srgbClr val="0F334A"/>
                </a:solidFill>
              </a:rPr>
              <a:t> 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79B8"/>
                </a:solidFill>
              </a:rPr>
              <a:t>Provides a political voice for thousands of dentists and dental students </a:t>
            </a:r>
            <a:r>
              <a:rPr lang="en-US" sz="2500" dirty="0"/>
              <a:t>who care about their patients and the profession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79B8"/>
                </a:solidFill>
              </a:rPr>
              <a:t>Works to elect congressional candidates </a:t>
            </a:r>
            <a:r>
              <a:rPr lang="en-US" sz="2500" dirty="0"/>
              <a:t>who support dentistry 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79B8"/>
                </a:solidFill>
              </a:rPr>
              <a:t>Works with dentists </a:t>
            </a:r>
            <a:r>
              <a:rPr lang="en-US" sz="2500" dirty="0"/>
              <a:t>who seek public office at local, state and national levels.</a:t>
            </a: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3CA8B37-3FC1-D163-0DAF-C23AE5E31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066" y="4750372"/>
            <a:ext cx="4214032" cy="138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95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04DAC657-9132-377F-2FBB-C096912B1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448" y="1900410"/>
            <a:ext cx="3821475" cy="3057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ea"/>
              </a:rPr>
              <a:t>What is a ‘PAC’?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12901"/>
            <a:ext cx="7994573" cy="4270375"/>
          </a:xfrm>
        </p:spPr>
        <p:txBody>
          <a:bodyPr/>
          <a:lstStyle/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b="1" u="sng" dirty="0">
                <a:solidFill>
                  <a:srgbClr val="C00000"/>
                </a:solidFill>
              </a:rPr>
              <a:t>P</a:t>
            </a:r>
            <a:r>
              <a:rPr lang="en-US" sz="2500" b="1" dirty="0">
                <a:solidFill>
                  <a:srgbClr val="C00000"/>
                </a:solidFill>
              </a:rPr>
              <a:t>olitical </a:t>
            </a:r>
            <a:r>
              <a:rPr lang="en-US" sz="2500" b="1" u="sng" dirty="0">
                <a:solidFill>
                  <a:srgbClr val="C00000"/>
                </a:solidFill>
              </a:rPr>
              <a:t>A</a:t>
            </a:r>
            <a:r>
              <a:rPr lang="en-US" sz="2500" b="1" dirty="0">
                <a:solidFill>
                  <a:srgbClr val="C00000"/>
                </a:solidFill>
              </a:rPr>
              <a:t>ction </a:t>
            </a:r>
            <a:r>
              <a:rPr lang="en-US" sz="2500" b="1" u="sng" dirty="0">
                <a:solidFill>
                  <a:srgbClr val="C00000"/>
                </a:solidFill>
              </a:rPr>
              <a:t>C</a:t>
            </a:r>
            <a:r>
              <a:rPr lang="en-US" sz="2500" b="1" dirty="0">
                <a:solidFill>
                  <a:srgbClr val="C00000"/>
                </a:solidFill>
              </a:rPr>
              <a:t>ommittees </a:t>
            </a:r>
            <a:r>
              <a:rPr lang="en-US" sz="2500" dirty="0"/>
              <a:t>allow for like-minded citizens to pool small amounts of money into a common fund.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Money is contributed to candidates who support their cause.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Every politically involved organization has a PAC.</a:t>
            </a:r>
          </a:p>
          <a:p>
            <a:pPr marL="457189" lvl="1" indent="0">
              <a:spcBef>
                <a:spcPct val="50000"/>
              </a:spcBef>
              <a:buNone/>
            </a:pPr>
            <a:endParaRPr lang="en-US" sz="2500" dirty="0"/>
          </a:p>
          <a:p>
            <a:r>
              <a:rPr lang="en-US" sz="2800" b="1" dirty="0">
                <a:solidFill>
                  <a:srgbClr val="0F334A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5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Why do we have a PAC?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Congress introduces more than 3,000 bills each year that can affect patients, practices, the dental profession and the public. 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ADPAC combines the resources of dentists across the country to make a substantial impact on public policy.</a:t>
            </a:r>
          </a:p>
          <a:p>
            <a:pPr marL="457189" lvl="1" indent="0">
              <a:spcBef>
                <a:spcPct val="50000"/>
              </a:spcBef>
              <a:buNone/>
            </a:pPr>
            <a:endParaRPr lang="en-US" sz="300" dirty="0"/>
          </a:p>
          <a:p>
            <a:pPr marL="457189" lvl="1" indent="0" algn="ctr">
              <a:spcBef>
                <a:spcPct val="50000"/>
              </a:spcBef>
              <a:buNone/>
            </a:pPr>
            <a:r>
              <a:rPr lang="en-US" b="1" dirty="0">
                <a:solidFill>
                  <a:srgbClr val="0F334A"/>
                </a:solidFill>
              </a:rPr>
              <a:t>By pooling resources, dentists and dental students have a broader, more sustained impact on the political process.</a:t>
            </a:r>
          </a:p>
          <a:p>
            <a:pPr marL="457189" lvl="1" indent="0">
              <a:spcBef>
                <a:spcPct val="50000"/>
              </a:spcBef>
              <a:buNone/>
            </a:pPr>
            <a:endParaRPr lang="en-US" sz="2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9C9F20-0418-C005-B5BF-C27F6E1860C6}"/>
              </a:ext>
            </a:extLst>
          </p:cNvPr>
          <p:cNvSpPr/>
          <p:nvPr/>
        </p:nvSpPr>
        <p:spPr>
          <a:xfrm>
            <a:off x="1355075" y="3536414"/>
            <a:ext cx="10113483" cy="1152204"/>
          </a:xfrm>
          <a:prstGeom prst="rect">
            <a:avLst/>
          </a:prstGeom>
          <a:noFill/>
          <a:ln w="19050">
            <a:solidFill>
              <a:srgbClr val="0079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8224C917-1665-1424-76E9-624C7580B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175"/>
          <a:stretch/>
        </p:blipFill>
        <p:spPr>
          <a:xfrm>
            <a:off x="1883883" y="4820000"/>
            <a:ext cx="9055865" cy="14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7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Who can participate in ADPAC?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Members of the ADA and its affiliates who are U.S. citizens or permanent Green Card holders residing in the U.S. 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U.S. dental students</a:t>
            </a:r>
          </a:p>
          <a:p>
            <a:pPr marL="457189" lvl="1" indent="0">
              <a:spcBef>
                <a:spcPct val="50000"/>
              </a:spcBef>
              <a:buNone/>
            </a:pPr>
            <a:endParaRPr lang="en-US" sz="2500" dirty="0"/>
          </a:p>
          <a:p>
            <a:pPr marL="457189" lvl="1" indent="0">
              <a:spcBef>
                <a:spcPct val="50000"/>
              </a:spcBef>
              <a:buNone/>
            </a:pPr>
            <a:endParaRPr lang="en-US" sz="2500" dirty="0"/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The committee’s support is non-partisan. 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Support is based on the positions and voting records of candidates, with an eye to issues that matter to dentists, patients and the public.</a:t>
            </a:r>
          </a:p>
          <a:p>
            <a:pPr marL="457189" lvl="1" indent="0">
              <a:spcBef>
                <a:spcPct val="50000"/>
              </a:spcBef>
              <a:buNone/>
            </a:pPr>
            <a:endParaRPr lang="en-US" sz="25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1CE31FA-9C74-66AD-F030-33736DEBAA31}"/>
              </a:ext>
            </a:extLst>
          </p:cNvPr>
          <p:cNvSpPr txBox="1">
            <a:spLocks/>
          </p:cNvSpPr>
          <p:nvPr/>
        </p:nvSpPr>
        <p:spPr>
          <a:xfrm>
            <a:off x="609600" y="317658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i="0" kern="1200">
                <a:solidFill>
                  <a:srgbClr val="0079B8"/>
                </a:solidFill>
                <a:latin typeface="+mj-lt"/>
                <a:ea typeface="ＭＳ Ｐゴシック" charset="0"/>
                <a:cs typeface="Helvetica Neue Black Condense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halkduster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halkduster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halkduster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halkduster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halkduster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halkduster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halkduster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halkduster" charset="0"/>
                <a:ea typeface="ＭＳ Ｐゴシック" charset="0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What candidates does ADPAC support?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7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+mj-ea"/>
              </a:rPr>
              <a:t>Why do candidates value ADPAC contributions?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The top priority for an elected official is re-election.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In the 2022 Election Cycle, ADPAC spent $1,750,000 and helped 283 candidates, including 42 first-time candidates.</a:t>
            </a:r>
          </a:p>
          <a:p>
            <a:pPr marL="457189" lvl="1" indent="0">
              <a:spcBef>
                <a:spcPct val="50000"/>
              </a:spcBef>
              <a:buNone/>
            </a:pPr>
            <a:endParaRPr lang="en-US" sz="2500" dirty="0"/>
          </a:p>
          <a:p>
            <a:pPr marL="457189" lvl="1" indent="0">
              <a:spcBef>
                <a:spcPct val="50000"/>
              </a:spcBef>
              <a:buNone/>
            </a:pPr>
            <a:endParaRPr lang="en-US" sz="2500" dirty="0"/>
          </a:p>
          <a:p>
            <a:pPr algn="ctr"/>
            <a:r>
              <a:rPr lang="en-US" sz="2800" b="1" dirty="0">
                <a:solidFill>
                  <a:srgbClr val="0F334A"/>
                </a:solidFill>
              </a:rPr>
              <a:t>Lawmakers provide an attentive ear to organizations </a:t>
            </a:r>
          </a:p>
          <a:p>
            <a:pPr algn="ctr"/>
            <a:r>
              <a:rPr lang="en-US" sz="2800" b="1" dirty="0">
                <a:solidFill>
                  <a:srgbClr val="0F334A"/>
                </a:solidFill>
              </a:rPr>
              <a:t>who help them get re-elected.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98C29C-209A-2CB4-0361-6410A653D728}"/>
              </a:ext>
            </a:extLst>
          </p:cNvPr>
          <p:cNvSpPr/>
          <p:nvPr/>
        </p:nvSpPr>
        <p:spPr>
          <a:xfrm>
            <a:off x="1927952" y="3946307"/>
            <a:ext cx="8438920" cy="1572592"/>
          </a:xfrm>
          <a:prstGeom prst="rect">
            <a:avLst/>
          </a:prstGeom>
          <a:noFill/>
          <a:ln w="19050">
            <a:solidFill>
              <a:srgbClr val="0079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1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ea"/>
              </a:rPr>
              <a:t>How ADPAC benefits you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955801"/>
            <a:ext cx="10972800" cy="4563680"/>
          </a:xfrm>
        </p:spPr>
        <p:txBody>
          <a:bodyPr/>
          <a:lstStyle/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ASDA and ADA lobbyists are able to communicate concerns of the profession to lawmakers who are involved in drafting and voting on health care legislation.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ADPAC gives dentists and dental students “One Voice United” in Washington, D.C. </a:t>
            </a:r>
          </a:p>
          <a:p>
            <a:pPr marL="457189" lvl="1" indent="0">
              <a:spcBef>
                <a:spcPct val="50000"/>
              </a:spcBef>
              <a:buNone/>
            </a:pPr>
            <a:endParaRPr lang="en-US" sz="1100" dirty="0"/>
          </a:p>
          <a:p>
            <a:pPr marL="457189" lvl="1" indent="0">
              <a:spcBef>
                <a:spcPct val="50000"/>
              </a:spcBef>
              <a:buNone/>
            </a:pPr>
            <a:endParaRPr lang="en-US" sz="1100" dirty="0"/>
          </a:p>
          <a:p>
            <a:pPr marL="457189" lvl="1" indent="0">
              <a:spcBef>
                <a:spcPct val="50000"/>
              </a:spcBef>
              <a:buNone/>
            </a:pPr>
            <a:endParaRPr lang="en-US" sz="1100" dirty="0"/>
          </a:p>
          <a:p>
            <a:pPr marL="457189" lvl="1" indent="0">
              <a:spcBef>
                <a:spcPct val="50000"/>
              </a:spcBef>
              <a:buNone/>
            </a:pPr>
            <a:endParaRPr lang="en-US" sz="1100" dirty="0"/>
          </a:p>
          <a:p>
            <a:pPr algn="ctr"/>
            <a:r>
              <a:rPr lang="en-US" sz="2800" b="1" dirty="0">
                <a:solidFill>
                  <a:srgbClr val="0F334A"/>
                </a:solidFill>
              </a:rPr>
              <a:t>ADPAC ensures that</a:t>
            </a:r>
          </a:p>
          <a:p>
            <a:pPr algn="ctr"/>
            <a:r>
              <a:rPr lang="en-US" sz="2800" b="1" dirty="0">
                <a:solidFill>
                  <a:srgbClr val="0F334A"/>
                </a:solidFill>
              </a:rPr>
              <a:t>dentistry has a voice on Capitol Hill</a:t>
            </a:r>
          </a:p>
          <a:p>
            <a:r>
              <a:rPr lang="en-US" sz="2800" b="1" dirty="0">
                <a:solidFill>
                  <a:srgbClr val="0F334A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5" descr="A picture containing government building&#10;&#10;Description automatically generated">
            <a:extLst>
              <a:ext uri="{FF2B5EF4-FFF2-40B4-BE49-F238E27FC236}">
                <a16:creationId xmlns:a16="http://schemas.microsoft.com/office/drawing/2014/main" id="{FC60DF52-8832-4C65-A015-FF4D65E466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3" t="20739" r="26939" b="22832"/>
          <a:stretch/>
        </p:blipFill>
        <p:spPr>
          <a:xfrm>
            <a:off x="5399486" y="3638154"/>
            <a:ext cx="1393028" cy="14644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257968-B651-D29D-63BF-8A724C43962C}"/>
              </a:ext>
            </a:extLst>
          </p:cNvPr>
          <p:cNvSpPr/>
          <p:nvPr/>
        </p:nvSpPr>
        <p:spPr>
          <a:xfrm>
            <a:off x="3119886" y="5102466"/>
            <a:ext cx="6297283" cy="1077216"/>
          </a:xfrm>
          <a:prstGeom prst="rect">
            <a:avLst/>
          </a:prstGeom>
          <a:noFill/>
          <a:ln w="19050">
            <a:solidFill>
              <a:srgbClr val="153E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4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ea"/>
              </a:rPr>
              <a:t>How ADPAC benefits you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12901"/>
            <a:ext cx="10972800" cy="4270375"/>
          </a:xfrm>
        </p:spPr>
        <p:txBody>
          <a:bodyPr/>
          <a:lstStyle/>
          <a:p>
            <a:pPr indent="-285761">
              <a:spcBef>
                <a:spcPct val="50000"/>
              </a:spcBef>
            </a:pPr>
            <a:r>
              <a:rPr lang="en-US" sz="2800" b="1" dirty="0">
                <a:solidFill>
                  <a:srgbClr val="0F334A"/>
                </a:solidFill>
              </a:rPr>
              <a:t>ADPAC advocates for health care legislation that affects:</a:t>
            </a:r>
          </a:p>
          <a:p>
            <a:pPr marL="1200130" lvl="2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300" dirty="0"/>
              <a:t>Student loan scholarships and loan repayment programs</a:t>
            </a:r>
          </a:p>
          <a:p>
            <a:pPr marL="1200130" lvl="2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300" dirty="0"/>
              <a:t>Expanding community dental health programs</a:t>
            </a:r>
          </a:p>
          <a:p>
            <a:pPr marL="1200130" lvl="2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300" dirty="0"/>
              <a:t>Dental faculty recruitment and retention</a:t>
            </a:r>
          </a:p>
          <a:p>
            <a:pPr marL="1200130" lvl="2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300" dirty="0"/>
              <a:t>Reimbursement rates for dentists</a:t>
            </a:r>
          </a:p>
          <a:p>
            <a:pPr marL="1200130" lvl="2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300" dirty="0"/>
              <a:t>Workforce diversity</a:t>
            </a:r>
          </a:p>
          <a:p>
            <a:pPr marL="1200130" lvl="2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300" dirty="0"/>
              <a:t>Small Business Laws</a:t>
            </a:r>
          </a:p>
          <a:p>
            <a:pPr marL="1200130" lvl="2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300" dirty="0"/>
              <a:t>Scope of Practice</a:t>
            </a:r>
          </a:p>
          <a:p>
            <a:endParaRPr lang="en-US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89A2705-E19A-21BD-C8C2-8FBCD042E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650" y="2973903"/>
            <a:ext cx="2909373" cy="29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ADPAC and 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#ToothParty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3071141" y="5652838"/>
            <a:ext cx="8685430" cy="718457"/>
          </a:xfrm>
        </p:spPr>
        <p:txBody>
          <a:bodyPr/>
          <a:lstStyle/>
          <a:p>
            <a:pPr marL="457189" lvl="1" indent="0">
              <a:spcBef>
                <a:spcPct val="50000"/>
              </a:spcBef>
              <a:buNone/>
            </a:pPr>
            <a:r>
              <a:rPr lang="en-US" sz="1900" b="1" dirty="0">
                <a:solidFill>
                  <a:srgbClr val="0F334A"/>
                </a:solidFill>
              </a:rPr>
              <a:t>#ToothParty is the official hashtag of the ADA’s Dentist and Student Lobby Day</a:t>
            </a:r>
          </a:p>
          <a:p>
            <a:pPr marL="457189" lvl="1" indent="0">
              <a:spcBef>
                <a:spcPct val="50000"/>
              </a:spcBef>
              <a:buNone/>
            </a:pPr>
            <a:endParaRPr lang="en-US" sz="2500" dirty="0"/>
          </a:p>
        </p:txBody>
      </p:sp>
      <p:pic>
        <p:nvPicPr>
          <p:cNvPr id="5" name="Picture 4" descr="A picture containing person, hand&#10;&#10;Description automatically generated">
            <a:extLst>
              <a:ext uri="{FF2B5EF4-FFF2-40B4-BE49-F238E27FC236}">
                <a16:creationId xmlns:a16="http://schemas.microsoft.com/office/drawing/2014/main" id="{090A0F5F-1D5F-E451-9C2C-AC3621E7B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864" y="1455196"/>
            <a:ext cx="3845038" cy="3085723"/>
          </a:xfrm>
          <a:prstGeom prst="rect">
            <a:avLst/>
          </a:prstGeom>
        </p:spPr>
      </p:pic>
      <p:pic>
        <p:nvPicPr>
          <p:cNvPr id="7" name="Picture 6" descr="A group of people holding a sign&#10;&#10;Description automatically generated with medium confidence">
            <a:extLst>
              <a:ext uri="{FF2B5EF4-FFF2-40B4-BE49-F238E27FC236}">
                <a16:creationId xmlns:a16="http://schemas.microsoft.com/office/drawing/2014/main" id="{A792A6F0-B939-CE9D-7063-340F79676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88" y="3746712"/>
            <a:ext cx="2775857" cy="226535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D2A180-6A41-CA4E-3A3F-55E6AD2C2406}"/>
              </a:ext>
            </a:extLst>
          </p:cNvPr>
          <p:cNvSpPr txBox="1">
            <a:spLocks/>
          </p:cNvSpPr>
          <p:nvPr/>
        </p:nvSpPr>
        <p:spPr>
          <a:xfrm>
            <a:off x="144645" y="1776181"/>
            <a:ext cx="8030526" cy="165282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0" kern="1200">
                <a:solidFill>
                  <a:schemeClr val="tx1"/>
                </a:solidFill>
                <a:latin typeface="+mn-lt"/>
                <a:ea typeface="ＭＳ Ｐゴシック" charset="0"/>
                <a:cs typeface="Helvetica Neue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>
              <a:spcBef>
                <a:spcPct val="50000"/>
              </a:spcBef>
              <a:buFont typeface="Arial" charset="0"/>
              <a:buNone/>
            </a:pP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74030-833A-D595-4F6E-1362F7E2F111}"/>
              </a:ext>
            </a:extLst>
          </p:cNvPr>
          <p:cNvSpPr txBox="1">
            <a:spLocks/>
          </p:cNvSpPr>
          <p:nvPr/>
        </p:nvSpPr>
        <p:spPr>
          <a:xfrm>
            <a:off x="701188" y="1569357"/>
            <a:ext cx="6860875" cy="226535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0" kern="1200">
                <a:solidFill>
                  <a:schemeClr val="tx1"/>
                </a:solidFill>
                <a:latin typeface="+mn-lt"/>
                <a:ea typeface="ＭＳ Ｐゴシック" charset="0"/>
                <a:cs typeface="Helvetica Neue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79B8"/>
                </a:solidFill>
              </a:rPr>
              <a:t>ADPAC ≠ Democratic Party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C00000"/>
                </a:solidFill>
              </a:rPr>
              <a:t>ADPAC ≠ Republican Party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b="1" dirty="0"/>
              <a:t>ADPAC = The Tooth Party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596118537"/>
      </p:ext>
    </p:extLst>
  </p:cSld>
  <p:clrMapOvr>
    <a:masterClrMapping/>
  </p:clrMapOvr>
</p:sld>
</file>

<file path=ppt/theme/theme1.xml><?xml version="1.0" encoding="utf-8"?>
<a:theme xmlns:a="http://schemas.openxmlformats.org/drawingml/2006/main" name="American Student Dental Associ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ASDA Annual Session 2015 template</Template>
  <TotalTime>988</TotalTime>
  <Words>901</Words>
  <Application>Microsoft Office PowerPoint</Application>
  <PresentationFormat>Widescreen</PresentationFormat>
  <Paragraphs>111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Chalkduster</vt:lpstr>
      <vt:lpstr>Helvetica Neue Black Condensed</vt:lpstr>
      <vt:lpstr>American Student Dental Association</vt:lpstr>
      <vt:lpstr>Legislative Lunch and Learn</vt:lpstr>
      <vt:lpstr>ADPAC is the American Dental Political Action Committee</vt:lpstr>
      <vt:lpstr>What is a ‘PAC’?</vt:lpstr>
      <vt:lpstr>Why do we have a PAC?</vt:lpstr>
      <vt:lpstr>Who can participate in ADPAC?</vt:lpstr>
      <vt:lpstr>Why do candidates value ADPAC contributions?</vt:lpstr>
      <vt:lpstr>How ADPAC benefits you</vt:lpstr>
      <vt:lpstr>How ADPAC benefits you</vt:lpstr>
      <vt:lpstr>ADPAC and #ToothParty</vt:lpstr>
      <vt:lpstr>ADPAC Accomplishments in 2023</vt:lpstr>
      <vt:lpstr>Why should I join ADPAC?</vt:lpstr>
      <vt:lpstr>Why should I join ADPAC?</vt:lpstr>
      <vt:lpstr>What does my $5 do?</vt:lpstr>
      <vt:lpstr>ADPAC and ASDA Advocacy</vt:lpstr>
      <vt:lpstr>Get involved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</dc:title>
  <dc:creator>Kerri Richardson</dc:creator>
  <cp:lastModifiedBy>Robin Lieberman</cp:lastModifiedBy>
  <cp:revision>41</cp:revision>
  <dcterms:created xsi:type="dcterms:W3CDTF">2015-11-30T15:50:51Z</dcterms:created>
  <dcterms:modified xsi:type="dcterms:W3CDTF">2023-05-02T22:18:44Z</dcterms:modified>
</cp:coreProperties>
</file>