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61" r:id="rId2"/>
    <p:sldId id="317" r:id="rId3"/>
    <p:sldId id="324" r:id="rId4"/>
    <p:sldId id="307" r:id="rId5"/>
    <p:sldId id="322" r:id="rId6"/>
    <p:sldId id="325" r:id="rId7"/>
    <p:sldId id="316" r:id="rId8"/>
    <p:sldId id="315" r:id="rId9"/>
    <p:sldId id="298" r:id="rId10"/>
    <p:sldId id="297" r:id="rId11"/>
    <p:sldId id="302" r:id="rId12"/>
    <p:sldId id="326" r:id="rId13"/>
    <p:sldId id="320" r:id="rId14"/>
    <p:sldId id="308" r:id="rId15"/>
    <p:sldId id="305" r:id="rId16"/>
    <p:sldId id="314" r:id="rId17"/>
    <p:sldId id="304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ly O'Sullivan" initials="KO" lastIdx="5" clrIdx="0">
    <p:extLst>
      <p:ext uri="{19B8F6BF-5375-455C-9EA6-DF929625EA0E}">
        <p15:presenceInfo xmlns:p15="http://schemas.microsoft.com/office/powerpoint/2012/main" userId="S-1-5-21-4209273119-450889796-4074742963-1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72079" autoAdjust="0"/>
  </p:normalViewPr>
  <p:slideViewPr>
    <p:cSldViewPr snapToGrid="0">
      <p:cViewPr varScale="1">
        <p:scale>
          <a:sx n="49" d="100"/>
          <a:sy n="49" d="100"/>
        </p:scale>
        <p:origin x="36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78400A-1CF0-44F0-A755-7F5D0597DFE7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CA3E3-C1B5-401B-8948-8FF5E5792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8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a.gov/shortag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22236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40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71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Source: Wall, Thomas, </a:t>
            </a:r>
            <a:r>
              <a:rPr lang="en-US" sz="1200" dirty="0" err="1" smtClean="0"/>
              <a:t>Kamyar</a:t>
            </a:r>
            <a:r>
              <a:rPr lang="en-US" sz="1200" dirty="0" smtClean="0"/>
              <a:t> </a:t>
            </a:r>
            <a:r>
              <a:rPr lang="en-US" sz="1200" dirty="0" err="1" smtClean="0"/>
              <a:t>Nasseh</a:t>
            </a:r>
            <a:r>
              <a:rPr lang="en-US" sz="1200" dirty="0" smtClean="0"/>
              <a:t>, and Marko </a:t>
            </a:r>
            <a:r>
              <a:rPr lang="en-US" sz="1200" dirty="0" err="1" smtClean="0"/>
              <a:t>Vujicic</a:t>
            </a:r>
            <a:r>
              <a:rPr lang="en-US" sz="1200" dirty="0" smtClean="0"/>
              <a:t>. Most Important Barriers to Dental Care Are Financial, Not Supply Related. Issue brief. American Dental Association, Oct. 2014. Web.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solution isn’t saturating the market with more dental providers. It is important to ensure all patients receive the same quality of care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2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Sources: </a:t>
            </a:r>
          </a:p>
          <a:p>
            <a:pPr lvl="0">
              <a:defRPr sz="1800"/>
            </a:pPr>
            <a:r>
              <a:rPr sz="2200" dirty="0"/>
              <a:t>Wall, </a:t>
            </a:r>
            <a:r>
              <a:rPr sz="2200" dirty="0" smtClean="0"/>
              <a:t>Thomas</a:t>
            </a:r>
            <a:r>
              <a:rPr sz="2200" dirty="0"/>
              <a:t>, </a:t>
            </a:r>
            <a:r>
              <a:rPr sz="2200" dirty="0" err="1"/>
              <a:t>Kamyar</a:t>
            </a:r>
            <a:r>
              <a:rPr sz="2200" dirty="0"/>
              <a:t> </a:t>
            </a:r>
            <a:r>
              <a:rPr sz="2200" dirty="0" err="1"/>
              <a:t>Nasseh</a:t>
            </a:r>
            <a:r>
              <a:rPr sz="2200" dirty="0"/>
              <a:t>, and Marko </a:t>
            </a:r>
            <a:r>
              <a:rPr sz="2200" dirty="0" err="1"/>
              <a:t>Vujicic</a:t>
            </a:r>
            <a:r>
              <a:rPr sz="2200" dirty="0"/>
              <a:t>. Most Important Barriers to Dental Care Are Financial, Not Supply Related. Issue brief. American Dental Association, Oct. 2014. Web</a:t>
            </a:r>
            <a:r>
              <a:rPr sz="2200" dirty="0" smtClean="0"/>
              <a:t>.</a:t>
            </a:r>
            <a:endParaRPr lang="en-US" sz="2200" dirty="0" smtClean="0"/>
          </a:p>
          <a:p>
            <a:pPr lvl="0">
              <a:defRPr sz="1800"/>
            </a:pPr>
            <a:endParaRPr lang="en-US" sz="2200" dirty="0" smtClean="0"/>
          </a:p>
          <a:p>
            <a:pPr lvl="0">
              <a:defRPr sz="1800"/>
            </a:pPr>
            <a:r>
              <a:rPr lang="en-US" sz="2200" dirty="0" smtClean="0"/>
              <a:t>Action</a:t>
            </a:r>
            <a:r>
              <a:rPr lang="en-US" sz="2200" baseline="0" dirty="0" smtClean="0"/>
              <a:t> for Dental Health Care Act: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dirty="0" smtClean="0"/>
              <a:t>Expands </a:t>
            </a:r>
            <a:r>
              <a:rPr lang="en-US" dirty="0" smtClean="0"/>
              <a:t>care to underserved areas through grants provided by CDC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US" dirty="0" smtClean="0"/>
              <a:t>Last year more than 375 ASDA students advocated for this legislation during Lobby Day!</a:t>
            </a:r>
          </a:p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87378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Sources: </a:t>
            </a:r>
          </a:p>
          <a:p>
            <a:pPr lvl="0">
              <a:defRPr sz="1800"/>
            </a:pPr>
            <a:r>
              <a:rPr sz="2200" dirty="0"/>
              <a:t>Wall, </a:t>
            </a:r>
            <a:r>
              <a:rPr sz="2200" dirty="0" smtClean="0"/>
              <a:t>Thomas</a:t>
            </a:r>
            <a:r>
              <a:rPr sz="2200" dirty="0"/>
              <a:t>, </a:t>
            </a:r>
            <a:r>
              <a:rPr sz="2200" dirty="0" err="1"/>
              <a:t>Kamyar</a:t>
            </a:r>
            <a:r>
              <a:rPr sz="2200" dirty="0"/>
              <a:t> </a:t>
            </a:r>
            <a:r>
              <a:rPr sz="2200" dirty="0" err="1"/>
              <a:t>Nasseh</a:t>
            </a:r>
            <a:r>
              <a:rPr sz="2200" dirty="0"/>
              <a:t>, and Marko </a:t>
            </a:r>
            <a:r>
              <a:rPr sz="2200" dirty="0" err="1"/>
              <a:t>Vujicic</a:t>
            </a:r>
            <a:r>
              <a:rPr sz="2200" dirty="0"/>
              <a:t>. Most Important Barriers to Dental Care Are Financial, Not Supply Related. Issue brief. American Dental Association, Oct. 2014. Web</a:t>
            </a:r>
            <a:r>
              <a:rPr sz="2200" dirty="0" smtClean="0"/>
              <a:t>.</a:t>
            </a:r>
            <a:endParaRPr lang="en-US" sz="2200" dirty="0" smtClean="0"/>
          </a:p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340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On the state level: ASDA monitors legislation that introduces midlevel providers.</a:t>
            </a:r>
            <a:r>
              <a:rPr lang="en-US" sz="1200" baseline="0" dirty="0" smtClean="0"/>
              <a:t> </a:t>
            </a:r>
            <a:r>
              <a:rPr lang="en-US" sz="1200" dirty="0" smtClean="0"/>
              <a:t>ASDA also supports legislation that supports our recommended solutions. Stay up-to-date</a:t>
            </a:r>
            <a:r>
              <a:rPr lang="en-US" sz="1200" baseline="0" dirty="0" smtClean="0"/>
              <a:t> by reading ASDA’s Advocacy Brief.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 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altLang="en-US" dirty="0" smtClean="0"/>
              <a:t>We encourage you to get involved and have a voice in this issue. Here are a few ways:</a:t>
            </a:r>
          </a:p>
          <a:p>
            <a:pPr marL="629593" lvl="1" indent="-171707">
              <a:buFont typeface="Arial" panose="020B0604020202020204" pitchFamily="34" charset="0"/>
              <a:buChar char="•"/>
            </a:pPr>
            <a:r>
              <a:rPr lang="en-US" altLang="en-US" dirty="0" smtClean="0"/>
              <a:t>Sign up for Engage to receive alerts on important bills, send letters to your representatives with a few simple clicks and read up on issues affecting your state and the profession.</a:t>
            </a:r>
          </a:p>
          <a:p>
            <a:pPr marL="629593" lvl="1" indent="-171707">
              <a:buFont typeface="Arial" panose="020B0604020202020204" pitchFamily="34" charset="0"/>
              <a:buChar char="•"/>
            </a:pPr>
            <a:r>
              <a:rPr lang="en-US" altLang="en-US" dirty="0" smtClean="0"/>
              <a:t>Stay</a:t>
            </a:r>
            <a:r>
              <a:rPr lang="en-US" altLang="en-US" baseline="0" dirty="0" smtClean="0"/>
              <a:t> up to date on student debt developments by reading Advocacy Brief, an electronic publication sent once a month. </a:t>
            </a:r>
          </a:p>
          <a:p>
            <a:pPr marL="629593" lvl="1" indent="-171707">
              <a:buFont typeface="Arial" panose="020B0604020202020204" pitchFamily="34" charset="0"/>
              <a:buChar char="•"/>
            </a:pPr>
            <a:r>
              <a:rPr lang="en-US" altLang="en-US" dirty="0" smtClean="0"/>
              <a:t>Attend </a:t>
            </a:r>
            <a:r>
              <a:rPr lang="en-US" altLang="en-US" dirty="0" smtClean="0"/>
              <a:t>the AD</a:t>
            </a:r>
            <a:r>
              <a:rPr lang="en-US" altLang="en-US" baseline="0" dirty="0" smtClean="0"/>
              <a:t>A Dentist and Student Lobby </a:t>
            </a:r>
            <a:r>
              <a:rPr lang="en-US" altLang="en-US" dirty="0" smtClean="0"/>
              <a:t>Day </a:t>
            </a:r>
            <a:r>
              <a:rPr lang="en-US" altLang="en-US" dirty="0" smtClean="0"/>
              <a:t>held annually in DC in the spring. </a:t>
            </a:r>
            <a:r>
              <a:rPr lang="en-US" altLang="en-US" dirty="0" smtClean="0"/>
              <a:t>Training on </a:t>
            </a:r>
            <a:r>
              <a:rPr lang="en-US" altLang="en-US" dirty="0" smtClean="0"/>
              <a:t>the issues and how to lobby </a:t>
            </a:r>
            <a:r>
              <a:rPr lang="en-US" altLang="en-US" dirty="0" smtClean="0"/>
              <a:t>is provided on </a:t>
            </a:r>
            <a:r>
              <a:rPr lang="en-US" altLang="en-US" dirty="0" smtClean="0"/>
              <a:t>the first day. The second day is spent meeting with legislators.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A947-EBE0-481A-9652-868523FDC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7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89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understand midlevel providers, we need to first discuss barriers to care.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Language, education, cultural and ethnic barriers may compound barriers to care. In many cases, multiple issues are involved. To access the necessary care for their dental needs, patients may require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oral health education and/or financial assistance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taken from the ADA’s Action for Dental Health Year Two: A Progress Report (2015).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would take 7,300 additional practitioners to meet every HPSA community's need for dental providers (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population to practitioner ratio of 5,000:1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47 million Americans are affected by barriers to </a:t>
            </a:r>
            <a:r>
              <a:rPr lang="en-US" dirty="0" smtClean="0"/>
              <a:t>care.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29 states </a:t>
            </a:r>
            <a:r>
              <a:rPr lang="en-US" dirty="0" smtClean="0"/>
              <a:t>and 53 other countries permit expanded function to dental assistants.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taken from the ADA’s Action for Dental Health Year Two: A Progress Report (2015).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4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Due to</a:t>
            </a:r>
            <a:r>
              <a:rPr lang="en-US" sz="1200" baseline="0" dirty="0" smtClean="0"/>
              <a:t> these concerns, one of the proposed solutions was adding this position to the dental team to conduct irreversible procedures in underserved communities.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54 countries worldwide have the dental therapists model- </a:t>
            </a:r>
            <a:r>
              <a:rPr lang="en-US" sz="1200" dirty="0" err="1" smtClean="0"/>
              <a:t>ie</a:t>
            </a:r>
            <a:r>
              <a:rPr lang="en-US" sz="1200" dirty="0" smtClean="0"/>
              <a:t>. New Zealand, Australia, England, Canada, Netherlands </a:t>
            </a:r>
            <a:r>
              <a:rPr lang="en-US" sz="1200" dirty="0" smtClean="0"/>
              <a:t>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</a:t>
            </a:r>
            <a:r>
              <a:rPr lang="en-US" sz="1200" dirty="0" smtClean="0"/>
              <a:t>2000, the U.S. surgeon general called a lack of access to oral health care “a silent epidemic.”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1st used in the U.S. by the Alaska Native Tribal Health Consortium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2005- Alaskan students became dental heath aide therapists under tribal authority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 smtClean="0"/>
              <a:t>2009 - Minnesota became the 1st state to adopt dental therapist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/>
              <a:t>Minnesota created 2 levels of midlevel providers: Dental Therapists and Advanced Dental Therapists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/>
              <a:t>Provide basic preventative and limited restorative services- also can prescribe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/>
              <a:t>“Limited to primarily practicing in settings that serve low-income, uninsured, and underserved patients or in dental health professional shortage areas”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/>
              <a:t>Dentist does not need to be present at time of procedures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 smtClean="0"/>
              <a:t>February 2014- There are 32 licensed dental therapists- 6 are ADT,</a:t>
            </a:r>
            <a:r>
              <a:rPr lang="en-US" sz="2800" baseline="0" dirty="0" smtClean="0"/>
              <a:t> </a:t>
            </a:r>
            <a:r>
              <a:rPr lang="en-US" dirty="0" smtClean="0"/>
              <a:t>4,027 Dentists in-state, 5,542 hygienists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 smtClean="0"/>
              <a:t>2014- Maine passes law for direct supervision of dental therapists by dentists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 smtClean="0"/>
              <a:t>Alaska, Minnesota, Maine and Vermont all have authorized some version of a dental therapist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2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2200" dirty="0"/>
              <a:t>Source: </a:t>
            </a:r>
            <a:r>
              <a:rPr sz="2200" dirty="0">
                <a:hlinkClick r:id="rId3"/>
              </a:rPr>
              <a:t>https://</a:t>
            </a:r>
            <a:r>
              <a:rPr sz="2200" dirty="0" smtClean="0">
                <a:hlinkClick r:id="rId3"/>
              </a:rPr>
              <a:t>www.ncbi.nlm.nih.gov/pmc/articles/PMC3222362</a:t>
            </a:r>
            <a:r>
              <a:rPr sz="2200" dirty="0">
                <a:hlinkClick r:id="rId3"/>
              </a:rPr>
              <a:t>/</a:t>
            </a:r>
            <a:r>
              <a:rPr sz="2200" dirty="0"/>
              <a:t> </a:t>
            </a:r>
            <a:endParaRPr lang="en-US" sz="2200" dirty="0" smtClean="0"/>
          </a:p>
          <a:p>
            <a:pPr lvl="0">
              <a:lnSpc>
                <a:spcPct val="117999"/>
              </a:lnSpc>
              <a:defRPr sz="1800"/>
            </a:pPr>
            <a:endParaRPr lang="en-US" sz="2200" dirty="0" smtClean="0"/>
          </a:p>
          <a:p>
            <a:pPr lvl="0">
              <a:lnSpc>
                <a:spcPct val="117999"/>
              </a:lnSpc>
              <a:defRPr sz="1800"/>
            </a:pPr>
            <a:r>
              <a:rPr lang="en-US" sz="2200" dirty="0" smtClean="0"/>
              <a:t>ADA:</a:t>
            </a:r>
            <a:r>
              <a:rPr lang="en-US" sz="2200" baseline="0" dirty="0" smtClean="0"/>
              <a:t> Against</a:t>
            </a:r>
          </a:p>
          <a:p>
            <a:pPr lvl="0">
              <a:lnSpc>
                <a:spcPct val="117999"/>
              </a:lnSpc>
              <a:defRPr sz="1800"/>
            </a:pPr>
            <a:endParaRPr lang="en-US" sz="2200" dirty="0" smtClean="0"/>
          </a:p>
          <a:p>
            <a:pPr lvl="0">
              <a:lnSpc>
                <a:spcPct val="117999"/>
              </a:lnSpc>
              <a:defRPr sz="1800"/>
            </a:pPr>
            <a:r>
              <a:rPr lang="en-US" sz="2200" dirty="0" smtClean="0"/>
              <a:t>AGD: </a:t>
            </a:r>
            <a:r>
              <a:rPr lang="en-US" sz="1800" dirty="0" smtClean="0"/>
              <a:t> </a:t>
            </a:r>
          </a:p>
          <a:p>
            <a:pPr marL="0" lvl="0" indent="0">
              <a:lnSpc>
                <a:spcPct val="117999"/>
              </a:lnSpc>
              <a:buFont typeface="Arial" panose="020B0604020202020204" pitchFamily="34" charset="0"/>
              <a:buNone/>
              <a:defRPr sz="1800"/>
            </a:pPr>
            <a:r>
              <a:rPr lang="en-US" sz="1800" dirty="0" smtClean="0"/>
              <a:t>“Because underserved patients often exhibit a greater degree of complications and other systemic health conditions, the use of lesser-educated providers risks jeopardizing the patients’ health and safety.”</a:t>
            </a:r>
          </a:p>
          <a:p>
            <a:pPr marL="0" lvl="0" indent="0">
              <a:lnSpc>
                <a:spcPct val="117999"/>
              </a:lnSpc>
              <a:buFont typeface="Arial" panose="020B0604020202020204" pitchFamily="34" charset="0"/>
              <a:buNone/>
              <a:defRPr sz="1800"/>
            </a:pPr>
            <a:r>
              <a:rPr lang="en-US" sz="1800" dirty="0" smtClean="0"/>
              <a:t>“This approach will provide lesser-quality care to the poor.”</a:t>
            </a:r>
          </a:p>
          <a:p>
            <a:pPr marL="0" lvl="0" indent="0">
              <a:lnSpc>
                <a:spcPct val="117999"/>
              </a:lnSpc>
              <a:buFont typeface="Arial" panose="020B0604020202020204" pitchFamily="34" charset="0"/>
              <a:buNone/>
              <a:defRPr sz="1800"/>
            </a:pPr>
            <a:endParaRPr lang="en-US" sz="1800" dirty="0" smtClean="0"/>
          </a:p>
          <a:p>
            <a:pPr lvl="0">
              <a:lnSpc>
                <a:spcPct val="117999"/>
              </a:lnSpc>
              <a:defRPr sz="1800"/>
            </a:pPr>
            <a:r>
              <a:rPr lang="en-US" sz="2200" dirty="0" smtClean="0"/>
              <a:t>AAPD:</a:t>
            </a:r>
          </a:p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/>
              <a:t>“Dental Therapists working under the supervision of dentists … are conceptually compatible with AAPD core values, oral health policies and clinical guidelines, and definition of the dental home… </a:t>
            </a:r>
            <a:r>
              <a:rPr lang="en-US" sz="2400" dirty="0" smtClean="0"/>
              <a:t> </a:t>
            </a:r>
            <a:r>
              <a:rPr lang="en-US" sz="2400" dirty="0" smtClean="0"/>
              <a:t>AAPD supports the use of mid-level dental providers who perform or assist in the delivery of specified reversible procedures and certain surgical procedures under the general supervision of a dentist, provided that such arrangements have been thoroughly evaluated and demonstrated to be safe, effective, and efficient and to not compromise quality of care in similar settings.”</a:t>
            </a:r>
          </a:p>
          <a:p>
            <a:pPr lvl="0">
              <a:lnSpc>
                <a:spcPct val="117999"/>
              </a:lnSpc>
              <a:defRPr sz="1800"/>
            </a:pPr>
            <a:endParaRPr lang="en-US" sz="2200" dirty="0" smtClean="0"/>
          </a:p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200" dirty="0" smtClean="0"/>
              <a:t>NDA: </a:t>
            </a:r>
            <a:r>
              <a:rPr lang="en-US" sz="2400" dirty="0" smtClean="0"/>
              <a:t>This [institutionalizing dental therapists] seems an acceptable solution for the poor and underserved, while those well-to-do individuals in our society enjoy comprehensive oral health care from licensed dentists.</a:t>
            </a:r>
          </a:p>
          <a:p>
            <a:pPr lvl="0">
              <a:lnSpc>
                <a:spcPct val="117999"/>
              </a:lnSpc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44326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Notes: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Dental therapists may populate urban areas instead of the rural areas thereby not increasing access in all areas.</a:t>
            </a:r>
            <a:r>
              <a:rPr lang="en-US" sz="2400" baseline="0" dirty="0" smtClean="0"/>
              <a:t> </a:t>
            </a:r>
            <a:r>
              <a:rPr lang="en-US" sz="2400" dirty="0" smtClean="0"/>
              <a:t>Studies have shown that the biggest barrier is finance and not supply</a:t>
            </a:r>
          </a:p>
          <a:p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While some procedures are common and uncomplicated, dental therapists receive only 3 academic semesters of education, rivaling the 8 semesters that dentists receive. This may leave them unequipped or trained to deal with procedural complications or medically complex patients.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A3E3-C1B5-401B-8948-8FF5E5792B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5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FCF1-35EF-48BA-9644-01E0A56F92A5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78EF-816D-4C95-9F33-DC9CDDBE6E9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AB32999-94A2-4C68-8C5D-DFDFC1257C36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806434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181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9CCA-9FDE-4443-8023-D7CBE0D11EC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1945FE-C009-4924-836C-3DD5D4C4DB74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E4B8-BE57-4E5C-BD03-BD6EF6983D29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7F50-C19E-4690-BDB6-08B2AAFBBE25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D5E3-DC53-494C-867A-80AEB001FC3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F3C4-1FC7-41EF-A4E6-F31412C14F09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D13E-AB38-4D37-9ADF-6D98411ACE0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6D94-9FD2-4B18-8514-791C5A0E6B35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2705513-A337-49F5-8FC1-D39233728DDF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qrcengage.com/asd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asdanet.org/e-newsletters/advocacy-brief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cy@asdanet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a.org/uploadedFiles/ADEA/Content_Conversion/policy_advocacy/State_Legislative_Toolkit/May-2014-Alt-Workforce-Chart.pdf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a.org/en/press-room/news-releases/2012-archive/april/american-dental-association-comment-on-the-kellogg" TargetMode="External"/><Relationship Id="rId5" Type="http://schemas.openxmlformats.org/officeDocument/2006/relationships/hyperlink" Target="http://www.ada.org/~/media/ADA/Public%20Programs/Files/barriers-paper_repairing-tattered-safety-net.ashx" TargetMode="External"/><Relationship Id="rId4" Type="http://schemas.openxmlformats.org/officeDocument/2006/relationships/hyperlink" Target="http://www.ada.org/en/~/media/ADA/Advocacy/Files/ada_workforce_statemen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475488" y="2180737"/>
            <a:ext cx="11247120" cy="1739347"/>
          </a:xfr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" sz="6600" dirty="0" smtClean="0">
                <a:latin typeface="Calibri" panose="020F0502020204030204" pitchFamily="34" charset="0"/>
                <a:ea typeface="Syncopate"/>
                <a:cs typeface="Syncopate"/>
                <a:sym typeface="Syncopate"/>
              </a:rPr>
              <a:t>A Guide to </a:t>
            </a:r>
            <a:br>
              <a:rPr lang="en" sz="6600" dirty="0" smtClean="0">
                <a:latin typeface="Calibri" panose="020F0502020204030204" pitchFamily="34" charset="0"/>
                <a:ea typeface="Syncopate"/>
                <a:cs typeface="Syncopate"/>
                <a:sym typeface="Syncopate"/>
              </a:rPr>
            </a:br>
            <a:r>
              <a:rPr lang="en" sz="6600" dirty="0" smtClean="0">
                <a:latin typeface="Calibri" panose="020F0502020204030204" pitchFamily="34" charset="0"/>
                <a:ea typeface="Syncopate"/>
                <a:cs typeface="Syncopate"/>
                <a:sym typeface="Syncopate"/>
              </a:rPr>
              <a:t>Midlevel providers</a:t>
            </a:r>
            <a:endParaRPr lang="en" sz="6600" dirty="0">
              <a:latin typeface="Calibri" panose="020F0502020204030204" pitchFamily="34" charset="0"/>
              <a:ea typeface="Syncopate"/>
              <a:cs typeface="Syncopate"/>
              <a:sym typeface="Syncopate"/>
            </a:endParaRPr>
          </a:p>
        </p:txBody>
      </p:sp>
      <p:sp>
        <p:nvSpPr>
          <p:cNvPr id="5" name="Shape 26"/>
          <p:cNvSpPr txBox="1">
            <a:spLocks/>
          </p:cNvSpPr>
          <p:nvPr/>
        </p:nvSpPr>
        <p:spPr>
          <a:xfrm>
            <a:off x="475488" y="761172"/>
            <a:ext cx="11247120" cy="1739347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yncopate"/>
                <a:cs typeface="Syncopate"/>
                <a:sym typeface="Syncopate"/>
              </a:rPr>
              <a:t>ASDA Advocacy presents</a:t>
            </a:r>
            <a:endParaRPr lang="en" sz="4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Syncopate"/>
              <a:cs typeface="Syncopate"/>
              <a:sym typeface="Syncopate"/>
            </a:endParaRPr>
          </a:p>
        </p:txBody>
      </p:sp>
      <p:pic>
        <p:nvPicPr>
          <p:cNvPr id="6" name="Picture 5" descr="ASDAAdvocac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70" y="4965398"/>
            <a:ext cx="1628588" cy="16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94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creen Shot 2016-12-19 at 8.05.3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050" y="293348"/>
            <a:ext cx="11163300" cy="625985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1820215" y="653097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89714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514350" y="562570"/>
            <a:ext cx="109918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b="1" dirty="0"/>
              <a:t>Alternative </a:t>
            </a:r>
            <a:r>
              <a:rPr b="1" dirty="0" smtClean="0"/>
              <a:t>Proposal</a:t>
            </a:r>
            <a:r>
              <a:rPr lang="en-US" b="1" dirty="0" smtClean="0"/>
              <a:t>s</a:t>
            </a:r>
            <a:r>
              <a:rPr b="1" dirty="0" smtClean="0"/>
              <a:t> </a:t>
            </a:r>
            <a:r>
              <a:rPr b="1" dirty="0"/>
              <a:t>to Midlevel Providers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514350" y="1981795"/>
            <a:ext cx="1122426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3200" dirty="0" smtClean="0"/>
              <a:t>ADA’s Action for Dental Health Initiative</a:t>
            </a:r>
          </a:p>
          <a:p>
            <a:pPr fontAlgn="base"/>
            <a:r>
              <a:rPr lang="en-US" sz="3200" dirty="0" smtClean="0"/>
              <a:t>Community Dental Health Coordinators</a:t>
            </a:r>
          </a:p>
          <a:p>
            <a:pPr fontAlgn="base"/>
            <a:r>
              <a:rPr lang="en-US" sz="3200" dirty="0" smtClean="0"/>
              <a:t>Preventative care and early intervention</a:t>
            </a:r>
          </a:p>
          <a:p>
            <a:pPr fontAlgn="base"/>
            <a:r>
              <a:rPr lang="en-US" sz="3200" dirty="0" smtClean="0"/>
              <a:t>ER Referral programs</a:t>
            </a:r>
          </a:p>
          <a:p>
            <a:pPr fontAlgn="base"/>
            <a:r>
              <a:rPr lang="en-US" sz="3200" dirty="0" smtClean="0"/>
              <a:t>Teledentistry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852218" y="65766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39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514350" y="562570"/>
            <a:ext cx="109918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b="1" dirty="0"/>
              <a:t>Alternative </a:t>
            </a:r>
            <a:r>
              <a:rPr lang="en-US" b="1" dirty="0" smtClean="0"/>
              <a:t>proposals</a:t>
            </a:r>
            <a:r>
              <a:rPr b="1" dirty="0" smtClean="0"/>
              <a:t> </a:t>
            </a:r>
            <a:r>
              <a:rPr b="1" dirty="0"/>
              <a:t>to Midlevel Providers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514350" y="1981795"/>
            <a:ext cx="1122426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2400" dirty="0" smtClean="0"/>
              <a:t>Children’s Health Insurance Program</a:t>
            </a:r>
          </a:p>
          <a:p>
            <a:pPr fontAlgn="base"/>
            <a:r>
              <a:rPr sz="2400" dirty="0" smtClean="0"/>
              <a:t>Increase Medicaid </a:t>
            </a:r>
            <a:r>
              <a:rPr sz="2400" dirty="0"/>
              <a:t>reimbursement rates</a:t>
            </a:r>
          </a:p>
          <a:p>
            <a:pPr fontAlgn="base"/>
            <a:r>
              <a:rPr sz="2400" dirty="0" smtClean="0"/>
              <a:t>Extend</a:t>
            </a:r>
            <a:r>
              <a:rPr lang="en-US" sz="2400" dirty="0" smtClean="0"/>
              <a:t> </a:t>
            </a:r>
            <a:r>
              <a:rPr sz="2400" dirty="0" smtClean="0"/>
              <a:t>Medicaid </a:t>
            </a:r>
            <a:r>
              <a:rPr sz="2400" dirty="0"/>
              <a:t>coverage of procedures</a:t>
            </a:r>
          </a:p>
          <a:p>
            <a:pPr fontAlgn="base"/>
            <a:r>
              <a:rPr sz="2400" dirty="0"/>
              <a:t>Decrease student loan </a:t>
            </a:r>
            <a:r>
              <a:rPr sz="2400" dirty="0" smtClean="0"/>
              <a:t>burden</a:t>
            </a:r>
            <a:r>
              <a:rPr lang="en-US" sz="2400" dirty="0" smtClean="0"/>
              <a:t> to increase </a:t>
            </a:r>
            <a:r>
              <a:rPr sz="2400" dirty="0" smtClean="0"/>
              <a:t>dental </a:t>
            </a:r>
            <a:r>
              <a:rPr sz="2400" dirty="0"/>
              <a:t>providers</a:t>
            </a:r>
          </a:p>
          <a:p>
            <a:pPr fontAlgn="base"/>
            <a:r>
              <a:rPr sz="2400" dirty="0"/>
              <a:t>Increase health service corps job opportunities for dentists in underserved areas</a:t>
            </a:r>
          </a:p>
          <a:p>
            <a:pPr fontAlgn="base"/>
            <a:r>
              <a:rPr sz="2400" dirty="0"/>
              <a:t>Encourage increase participation in outreach programs such as Give Kids a Smile and Mission of Mercy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852218" y="65766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49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Legislation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936" y="2148006"/>
            <a:ext cx="5828063" cy="34896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HR 2422 (support): A bill to the Public Health Service Act to improve essential oral health care for low-income and underserved individuals by breaking down barriers to care, and for other purposes.</a:t>
            </a:r>
          </a:p>
        </p:txBody>
      </p:sp>
      <p:pic>
        <p:nvPicPr>
          <p:cNvPr id="4" name="Picture 3" descr="ASDAAdvocac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0" name="Picture 4" descr="Capitol, Washington, Political, Capital, United,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4" y="1912764"/>
            <a:ext cx="4612313" cy="29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007667" y="6514691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you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Stay informed</a:t>
            </a:r>
          </a:p>
          <a:p>
            <a:pPr lvl="1"/>
            <a:r>
              <a:rPr lang="en-US" sz="2800" dirty="0" smtClean="0"/>
              <a:t>ASDA </a:t>
            </a:r>
            <a:r>
              <a:rPr lang="en-US" sz="2800" dirty="0" smtClean="0">
                <a:hlinkClick r:id="rId3"/>
              </a:rPr>
              <a:t>Engage </a:t>
            </a:r>
            <a:r>
              <a:rPr lang="en-US" sz="2800" dirty="0" smtClean="0"/>
              <a:t>website</a:t>
            </a:r>
          </a:p>
          <a:p>
            <a:pPr lvl="2"/>
            <a:r>
              <a:rPr lang="en-US" sz="2400" dirty="0" smtClean="0"/>
              <a:t>ASDA’s advocacy alert system.</a:t>
            </a:r>
          </a:p>
          <a:p>
            <a:pPr lvl="1"/>
            <a:r>
              <a:rPr lang="en-US" sz="2800" dirty="0" smtClean="0">
                <a:hlinkClick r:id="rId4"/>
              </a:rPr>
              <a:t>Advocacy Brief</a:t>
            </a:r>
            <a:endParaRPr lang="en-US" sz="2800" dirty="0" smtClean="0"/>
          </a:p>
          <a:p>
            <a:pPr lvl="2"/>
            <a:r>
              <a:rPr lang="en-US" sz="2400" dirty="0" smtClean="0"/>
              <a:t>ASDA’s monthly newsletter devoted to legislative updates.	</a:t>
            </a:r>
          </a:p>
          <a:p>
            <a:r>
              <a:rPr lang="en-US" sz="2800" dirty="0" smtClean="0"/>
              <a:t>Participate in Advocacy Month each November</a:t>
            </a:r>
          </a:p>
          <a:p>
            <a:r>
              <a:rPr lang="en-US" sz="2800" dirty="0" smtClean="0"/>
              <a:t>Attend </a:t>
            </a:r>
            <a:r>
              <a:rPr lang="en-US" sz="2800" dirty="0" smtClean="0"/>
              <a:t>the </a:t>
            </a:r>
            <a:r>
              <a:rPr lang="en-US" sz="2800" dirty="0" smtClean="0"/>
              <a:t>national lobby day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Engage-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43243"/>
            <a:ext cx="28670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50517" y="6511958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Advocate for your future</a:t>
            </a:r>
            <a:endParaRPr lang="en-US" b="1" dirty="0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sz="half" idx="2"/>
          </p:nvPr>
        </p:nvSpPr>
        <p:spPr>
          <a:xfrm>
            <a:off x="5808034" y="2268644"/>
            <a:ext cx="5907716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ASDA’s Council on Advocacy </a:t>
            </a:r>
          </a:p>
          <a:p>
            <a:pPr marL="228600"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Email advocacy@asdanet.org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determine what you can do to advocate for your future. </a:t>
            </a:r>
          </a:p>
          <a:p>
            <a:pPr marL="228600"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710" y="2268644"/>
            <a:ext cx="4275443" cy="4154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SDAAdvocac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19" y="2460837"/>
            <a:ext cx="3769823" cy="3769823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852218" y="65385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9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135641" cy="4206240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>
                <a:hlinkClick r:id="rId3"/>
              </a:rPr>
              <a:t>ADEA Alternative Workforce Models Chart</a:t>
            </a:r>
            <a:r>
              <a:rPr lang="en-US" sz="2800" dirty="0"/>
              <a:t> </a:t>
            </a:r>
          </a:p>
          <a:p>
            <a:pPr fontAlgn="base"/>
            <a:r>
              <a:rPr lang="en-US" sz="2800" dirty="0"/>
              <a:t>ADA Workforce Statement: “</a:t>
            </a:r>
            <a:r>
              <a:rPr lang="en-US" sz="2800" b="1" dirty="0">
                <a:hlinkClick r:id="rId4"/>
              </a:rPr>
              <a:t>Breaking Down Barriers to Oral Health for All Americans: The Role of Workforce</a:t>
            </a:r>
            <a:r>
              <a:rPr lang="en-US" sz="2800" dirty="0"/>
              <a:t>”</a:t>
            </a:r>
          </a:p>
          <a:p>
            <a:pPr fontAlgn="base"/>
            <a:r>
              <a:rPr lang="en-US" sz="2800" dirty="0"/>
              <a:t>ADA Workforce Statement: "</a:t>
            </a:r>
            <a:r>
              <a:rPr lang="en-US" sz="2800" b="1" dirty="0">
                <a:hlinkClick r:id="rId5"/>
              </a:rPr>
              <a:t>Breaking Down Barriers to Oral Health for All Americans: Repairing the Tattered Safety Net</a:t>
            </a:r>
            <a:r>
              <a:rPr lang="en-US" sz="2800" dirty="0"/>
              <a:t>"</a:t>
            </a:r>
          </a:p>
          <a:p>
            <a:pPr fontAlgn="base"/>
            <a:r>
              <a:rPr lang="en-US" sz="2800" b="1" dirty="0">
                <a:hlinkClick r:id="rId6"/>
              </a:rPr>
              <a:t>ADA comment on the Kellogg Foundation Report</a:t>
            </a:r>
            <a:r>
              <a:rPr lang="en-US" sz="2800" dirty="0"/>
              <a:t>, "A Review of the Global Literature on Dental Therapists"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26347" r="-394" b="25164"/>
          <a:stretch/>
        </p:blipFill>
        <p:spPr>
          <a:xfrm>
            <a:off x="9067800" y="335610"/>
            <a:ext cx="2899410" cy="14058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67210" y="6547822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70507" y="6511958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9224" name="Picture 8" descr="Question, Mark, Question Mark, Surp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22" y="2030992"/>
            <a:ext cx="4846873" cy="43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SDAAdvocac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barriers to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689" y="2035175"/>
            <a:ext cx="5909310" cy="4206240"/>
          </a:xfrm>
        </p:spPr>
        <p:txBody>
          <a:bodyPr>
            <a:normAutofit/>
          </a:bodyPr>
          <a:lstStyle/>
          <a:p>
            <a:r>
              <a:rPr lang="en-US" sz="2400" dirty="0"/>
              <a:t>Barriers to care include anything that limits or prevents people from receiving adequate health </a:t>
            </a:r>
            <a:r>
              <a:rPr lang="en-US" sz="2400" dirty="0" smtClean="0"/>
              <a:t>care. The most common are: </a:t>
            </a:r>
          </a:p>
          <a:p>
            <a:pPr lvl="1"/>
            <a:r>
              <a:rPr lang="en-US" sz="2400" dirty="0" smtClean="0"/>
              <a:t>financial hardship</a:t>
            </a:r>
          </a:p>
          <a:p>
            <a:pPr lvl="1"/>
            <a:r>
              <a:rPr lang="en-US" sz="2400" dirty="0" smtClean="0"/>
              <a:t>geographic location</a:t>
            </a:r>
          </a:p>
          <a:p>
            <a:pPr lvl="1"/>
            <a:r>
              <a:rPr lang="en-US" sz="2400" dirty="0" smtClean="0"/>
              <a:t>pressing </a:t>
            </a:r>
            <a:r>
              <a:rPr lang="en-US" sz="2400" dirty="0"/>
              <a:t>health needs </a:t>
            </a:r>
            <a:endParaRPr lang="en-US" sz="2400" dirty="0" smtClean="0"/>
          </a:p>
          <a:p>
            <a:pPr lvl="1"/>
            <a:r>
              <a:rPr lang="en-US" sz="2400" dirty="0" smtClean="0"/>
              <a:t>poor </a:t>
            </a:r>
            <a:r>
              <a:rPr lang="en-US" sz="2400" dirty="0"/>
              <a:t>oral health </a:t>
            </a:r>
            <a:r>
              <a:rPr lang="en-US" sz="2400" dirty="0" smtClean="0"/>
              <a:t>literacy</a:t>
            </a:r>
          </a:p>
          <a:p>
            <a:pPr marL="228600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68805" y="6493510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4166" r="4572" b="46168"/>
          <a:stretch/>
        </p:blipFill>
        <p:spPr>
          <a:xfrm>
            <a:off x="1202919" y="2035175"/>
            <a:ext cx="3626095" cy="4540237"/>
          </a:xfrm>
          <a:prstGeom prst="rect">
            <a:avLst/>
          </a:prstGeom>
        </p:spPr>
      </p:pic>
      <p:pic>
        <p:nvPicPr>
          <p:cNvPr id="7" name="Picture 6" descr="ASDAAdvocac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Why does this matter?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329" y="2115820"/>
            <a:ext cx="5643651" cy="4206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5,493 Dental </a:t>
            </a:r>
            <a:r>
              <a:rPr lang="en-US" sz="2800" dirty="0"/>
              <a:t>Health Professional Shortage Areas (HPSA).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More than 16.5 million children in the U.S. were not taken to a dentist in </a:t>
            </a:r>
            <a:r>
              <a:rPr lang="en-US" sz="2800" dirty="0" smtClean="0"/>
              <a:t>2009.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68805" y="6493510"/>
            <a:ext cx="9462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64501" r="49488" b="14999"/>
          <a:stretch/>
        </p:blipFill>
        <p:spPr>
          <a:xfrm>
            <a:off x="6822893" y="2143760"/>
            <a:ext cx="4978400" cy="2551430"/>
          </a:xfrm>
          <a:prstGeom prst="rect">
            <a:avLst/>
          </a:prstGeom>
        </p:spPr>
      </p:pic>
      <p:pic>
        <p:nvPicPr>
          <p:cNvPr id="8" name="Picture 7" descr="ASDAAdvocac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191399"/>
            <a:ext cx="9144001" cy="647520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11854505" y="6575162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4" name="Picture 3" descr="ASDAAdvocac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90" y="5234940"/>
            <a:ext cx="1431662" cy="14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51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59080" y="547284"/>
            <a:ext cx="120662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Current alternative workforce models</a:t>
            </a:r>
            <a:endParaRPr b="1" dirty="0"/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51628" y="2171343"/>
            <a:ext cx="10748962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2800" dirty="0" smtClean="0"/>
              <a:t>Dental Aide </a:t>
            </a:r>
            <a:r>
              <a:rPr lang="en-US" sz="2800" dirty="0"/>
              <a:t>T</a:t>
            </a:r>
            <a:r>
              <a:rPr lang="en-US" sz="2800" dirty="0" smtClean="0"/>
              <a:t>herapist </a:t>
            </a:r>
          </a:p>
          <a:p>
            <a:pPr fontAlgn="base"/>
            <a:r>
              <a:rPr lang="en-US" sz="2800" dirty="0" smtClean="0"/>
              <a:t>Dental Therapist/ Advanced Dental Therapist</a:t>
            </a:r>
          </a:p>
          <a:p>
            <a:pPr fontAlgn="base"/>
            <a:r>
              <a:rPr lang="en-US" sz="2800" dirty="0" smtClean="0"/>
              <a:t>Dental Hygiene </a:t>
            </a:r>
            <a:r>
              <a:rPr lang="en-US" sz="2800" dirty="0"/>
              <a:t>T</a:t>
            </a:r>
            <a:r>
              <a:rPr lang="en-US" sz="2800" dirty="0" smtClean="0"/>
              <a:t>herapists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852218" y="65385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88007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277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611899" y="1997640"/>
            <a:ext cx="2896188" cy="4381570"/>
            <a:chOff x="0" y="0"/>
            <a:chExt cx="5842003" cy="8661403"/>
          </a:xfrm>
        </p:grpSpPr>
        <p:pic>
          <p:nvPicPr>
            <p:cNvPr id="67" name="image2.jpeg"/>
            <p:cNvPicPr/>
            <p:nvPr/>
          </p:nvPicPr>
          <p:blipFill>
            <a:blip r:embed="rId3">
              <a:extLst/>
            </a:blip>
            <a:srcRect t="264" b="264"/>
            <a:stretch>
              <a:fillRect/>
            </a:stretch>
          </p:blipFill>
          <p:spPr>
            <a:xfrm>
              <a:off x="126999" y="88900"/>
              <a:ext cx="5588005" cy="8331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image1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842005" cy="8661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103947" y="293251"/>
            <a:ext cx="1005354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 does asda define midlevel providers?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08087" y="2214062"/>
            <a:ext cx="664940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2600" dirty="0" smtClean="0"/>
              <a:t>An individual</a:t>
            </a:r>
            <a:r>
              <a:rPr lang="en-US" sz="2600" dirty="0"/>
              <a:t>, who is not a dentist with four years of post-collegiate education (three years in the case of University of the Pacific School of Dentistry), who may perform irreversible procedures on the public.</a:t>
            </a:r>
            <a:endParaRPr sz="2600" dirty="0"/>
          </a:p>
        </p:txBody>
      </p:sp>
      <p:pic>
        <p:nvPicPr>
          <p:cNvPr id="7" name="Picture 6" descr="ASDAAdvocacy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911655" y="6550660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60159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73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551628" y="555857"/>
            <a:ext cx="120662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b="1" dirty="0"/>
              <a:t>ASDA’s </a:t>
            </a:r>
            <a:r>
              <a:rPr lang="en-US" b="1" dirty="0" smtClean="0"/>
              <a:t>stance</a:t>
            </a:r>
            <a:endParaRPr b="1" dirty="0"/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51628" y="2171343"/>
            <a:ext cx="10748962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2800" dirty="0" smtClean="0"/>
              <a:t>Only a qualified </a:t>
            </a:r>
            <a:r>
              <a:rPr lang="en-US" sz="2800" dirty="0"/>
              <a:t>dentist should perform the following functions, including but not limited to</a:t>
            </a:r>
            <a:r>
              <a:rPr lang="en-US" sz="2800" dirty="0" smtClean="0"/>
              <a:t>:</a:t>
            </a:r>
          </a:p>
          <a:p>
            <a:pPr lvl="1" fontAlgn="base"/>
            <a:r>
              <a:rPr lang="en-US" sz="2400" dirty="0" smtClean="0"/>
              <a:t>Diagnosis and </a:t>
            </a:r>
            <a:r>
              <a:rPr lang="en-US" sz="2400" dirty="0"/>
              <a:t>treatment planning</a:t>
            </a:r>
          </a:p>
          <a:p>
            <a:pPr lvl="1" fontAlgn="base"/>
            <a:r>
              <a:rPr lang="en-US" sz="2400" dirty="0"/>
              <a:t>Prescribing work authorizations</a:t>
            </a:r>
          </a:p>
          <a:p>
            <a:pPr lvl="1" fontAlgn="base"/>
            <a:r>
              <a:rPr lang="en-US" sz="2400" dirty="0"/>
              <a:t>Performing irreversible dental procedures</a:t>
            </a:r>
          </a:p>
          <a:p>
            <a:pPr lvl="1" fontAlgn="base"/>
            <a:r>
              <a:rPr lang="en-US" sz="2400" dirty="0"/>
              <a:t>Prescribing drugs and/or other medications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852218" y="65385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88007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SDAAdvocac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080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042988" y="550017"/>
            <a:ext cx="8429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Organized dentistry’s view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890588" y="2198191"/>
            <a:ext cx="10063162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American Dental Association</a:t>
            </a:r>
          </a:p>
          <a:p>
            <a:r>
              <a:rPr sz="3600" dirty="0" smtClean="0"/>
              <a:t>Academy </a:t>
            </a:r>
            <a:r>
              <a:rPr sz="3600" dirty="0"/>
              <a:t>of General </a:t>
            </a:r>
            <a:r>
              <a:rPr sz="3600" dirty="0" smtClean="0"/>
              <a:t>Dentistry</a:t>
            </a:r>
            <a:endParaRPr sz="3600" dirty="0"/>
          </a:p>
          <a:p>
            <a:r>
              <a:rPr sz="3600" dirty="0" smtClean="0"/>
              <a:t>American </a:t>
            </a:r>
            <a:r>
              <a:rPr sz="3600" dirty="0"/>
              <a:t>Academy of Pediatric Dentistry </a:t>
            </a:r>
          </a:p>
          <a:p>
            <a:r>
              <a:rPr sz="3600" dirty="0" smtClean="0"/>
              <a:t>National </a:t>
            </a:r>
            <a:r>
              <a:rPr sz="3600" dirty="0"/>
              <a:t>Dental Association: 2010 position </a:t>
            </a:r>
            <a:r>
              <a:rPr sz="3600" dirty="0" smtClean="0"/>
              <a:t>paper</a:t>
            </a:r>
            <a:endParaRPr sz="3600" dirty="0"/>
          </a:p>
        </p:txBody>
      </p:sp>
      <p:pic>
        <p:nvPicPr>
          <p:cNvPr id="4" name="Picture 3" descr="ASDAAdvocac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5" y="164348"/>
            <a:ext cx="1628588" cy="1628588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1852218" y="65385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926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476250" y="562570"/>
            <a:ext cx="11849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concerns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about dental therapists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944880" y="2233831"/>
            <a:ext cx="9856470" cy="16014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sz="3200" dirty="0"/>
              <a:t>Will dental therapists actually expand access to </a:t>
            </a:r>
            <a:r>
              <a:rPr sz="3200" dirty="0" smtClean="0"/>
              <a:t>care</a:t>
            </a:r>
            <a:r>
              <a:rPr lang="en-US" sz="3200" dirty="0" smtClean="0"/>
              <a:t>?</a:t>
            </a:r>
            <a:endParaRPr sz="3200" dirty="0"/>
          </a:p>
          <a:p>
            <a:r>
              <a:rPr sz="3200" dirty="0" smtClean="0"/>
              <a:t>Is </a:t>
            </a:r>
            <a:r>
              <a:rPr lang="en-US" sz="3200" dirty="0" smtClean="0"/>
              <a:t>two</a:t>
            </a:r>
            <a:r>
              <a:rPr sz="3200" dirty="0" smtClean="0"/>
              <a:t> </a:t>
            </a:r>
            <a:r>
              <a:rPr sz="3200" dirty="0"/>
              <a:t>years of training enough for irreversible procedures? 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852218" y="6538595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6664"/>
            <a:ext cx="12191999" cy="1505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5486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333399"/>
      </a:dk2>
      <a:lt2>
        <a:srgbClr val="DDDDDD"/>
      </a:lt2>
      <a:accent1>
        <a:srgbClr val="CC0000"/>
      </a:accent1>
      <a:accent2>
        <a:srgbClr val="FF0000"/>
      </a:accent2>
      <a:accent3>
        <a:srgbClr val="C00000"/>
      </a:accent3>
      <a:accent4>
        <a:srgbClr val="990000"/>
      </a:accent4>
      <a:accent5>
        <a:srgbClr val="4F4FC5"/>
      </a:accent5>
      <a:accent6>
        <a:srgbClr val="6363CB"/>
      </a:accent6>
      <a:hlink>
        <a:srgbClr val="9494DC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1352</Words>
  <Application>Microsoft Office PowerPoint</Application>
  <PresentationFormat>Widescreen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Syncopate</vt:lpstr>
      <vt:lpstr>Wingdings</vt:lpstr>
      <vt:lpstr>Banded</vt:lpstr>
      <vt:lpstr>A Guide to  Midlevel providers</vt:lpstr>
      <vt:lpstr>barriers to care</vt:lpstr>
      <vt:lpstr>Why does this matter?</vt:lpstr>
      <vt:lpstr>PowerPoint Presentation</vt:lpstr>
      <vt:lpstr>Current alternative workforce models</vt:lpstr>
      <vt:lpstr>How does asda define midlevel providers?</vt:lpstr>
      <vt:lpstr>ASDA’s stance</vt:lpstr>
      <vt:lpstr>Organized dentistry’s view</vt:lpstr>
      <vt:lpstr>concerns about dental therapists</vt:lpstr>
      <vt:lpstr>PowerPoint Presentation</vt:lpstr>
      <vt:lpstr>Alternative Proposals to Midlevel Providers</vt:lpstr>
      <vt:lpstr>Alternative proposals to Midlevel Providers</vt:lpstr>
      <vt:lpstr>Current Legislation</vt:lpstr>
      <vt:lpstr>What can you do?</vt:lpstr>
      <vt:lpstr>Advocate for your future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101: Energizing advocacy</dc:title>
  <dc:creator>Keely O'Sullivan</dc:creator>
  <cp:lastModifiedBy>Keely O'Sullivan</cp:lastModifiedBy>
  <cp:revision>57</cp:revision>
  <dcterms:modified xsi:type="dcterms:W3CDTF">2018-04-30T21:50:29Z</dcterms:modified>
</cp:coreProperties>
</file>