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9"/>
  </p:notesMasterIdLst>
  <p:sldIdLst>
    <p:sldId id="261" r:id="rId2"/>
    <p:sldId id="317" r:id="rId3"/>
    <p:sldId id="324" r:id="rId4"/>
    <p:sldId id="307" r:id="rId5"/>
    <p:sldId id="322" r:id="rId6"/>
    <p:sldId id="325" r:id="rId7"/>
    <p:sldId id="316" r:id="rId8"/>
    <p:sldId id="315" r:id="rId9"/>
    <p:sldId id="298" r:id="rId10"/>
    <p:sldId id="297" r:id="rId11"/>
    <p:sldId id="302" r:id="rId12"/>
    <p:sldId id="326" r:id="rId13"/>
    <p:sldId id="320" r:id="rId14"/>
    <p:sldId id="308" r:id="rId15"/>
    <p:sldId id="305" r:id="rId16"/>
    <p:sldId id="314" r:id="rId17"/>
    <p:sldId id="304"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ly O'Sullivan" initials="KO" lastIdx="5" clrIdx="0">
    <p:extLst>
      <p:ext uri="{19B8F6BF-5375-455C-9EA6-DF929625EA0E}">
        <p15:presenceInfo xmlns:p15="http://schemas.microsoft.com/office/powerpoint/2012/main" userId="S-1-5-21-4209273119-450889796-4074742963-1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72079" autoAdjust="0"/>
  </p:normalViewPr>
  <p:slideViewPr>
    <p:cSldViewPr snapToGrid="0">
      <p:cViewPr varScale="1">
        <p:scale>
          <a:sx n="49" d="100"/>
          <a:sy n="49" d="100"/>
        </p:scale>
        <p:origin x="36" y="21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01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78400A-1CF0-44F0-A755-7F5D0597DFE7}" type="datetimeFigureOut">
              <a:rPr lang="en-US" smtClean="0"/>
              <a:t>5/8/2018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5CA3E3-C1B5-401B-8948-8FF5E5792BFC}" type="slidenum">
              <a:rPr lang="en-US" smtClean="0"/>
              <a:t>‹#›</a:t>
            </a:fld>
            <a:endParaRPr lang="en-US" dirty="0"/>
          </a:p>
        </p:txBody>
      </p:sp>
    </p:spTree>
    <p:extLst>
      <p:ext uri="{BB962C8B-B14F-4D97-AF65-F5344CB8AC3E}">
        <p14:creationId xmlns:p14="http://schemas.microsoft.com/office/powerpoint/2010/main" val="102118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rsa.gov/shortag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22236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Shape 39"/>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7171" name="Shape 40"/>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21771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Source: Wall, Thomas, </a:t>
            </a:r>
            <a:r>
              <a:rPr lang="en-US" sz="1200" dirty="0" err="1" smtClean="0"/>
              <a:t>Kamyar</a:t>
            </a:r>
            <a:r>
              <a:rPr lang="en-US" sz="1200" dirty="0" smtClean="0"/>
              <a:t> </a:t>
            </a:r>
            <a:r>
              <a:rPr lang="en-US" sz="1200" dirty="0" err="1" smtClean="0"/>
              <a:t>Nasseh</a:t>
            </a:r>
            <a:r>
              <a:rPr lang="en-US" sz="1200" dirty="0" smtClean="0"/>
              <a:t>, and Marko </a:t>
            </a:r>
            <a:r>
              <a:rPr lang="en-US" sz="1200" dirty="0" err="1" smtClean="0"/>
              <a:t>Vujicic</a:t>
            </a:r>
            <a:r>
              <a:rPr lang="en-US" sz="1200" dirty="0" smtClean="0"/>
              <a:t>. Most Important Barriers to Dental Care Are Financial, Not Supply Related. Issue brief. American Dental Association, Oct. 2014. Web.</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The</a:t>
            </a:r>
            <a:r>
              <a:rPr lang="en-US" baseline="0" dirty="0" smtClean="0"/>
              <a:t> solution isn’t saturating the market with more dental providers. It is important to ensure all patients receive the same quality of care and </a:t>
            </a:r>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10</a:t>
            </a:fld>
            <a:endParaRPr lang="en-US" dirty="0"/>
          </a:p>
        </p:txBody>
      </p:sp>
    </p:spTree>
    <p:extLst>
      <p:ext uri="{BB962C8B-B14F-4D97-AF65-F5344CB8AC3E}">
        <p14:creationId xmlns:p14="http://schemas.microsoft.com/office/powerpoint/2010/main" val="2651121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p>
            <a:pPr lvl="0">
              <a:defRPr sz="1800"/>
            </a:pPr>
            <a:r>
              <a:rPr sz="2200" dirty="0"/>
              <a:t>Sources: </a:t>
            </a:r>
          </a:p>
          <a:p>
            <a:pPr lvl="0">
              <a:defRPr sz="1800"/>
            </a:pPr>
            <a:r>
              <a:rPr sz="2200" dirty="0"/>
              <a:t>Wall, </a:t>
            </a:r>
            <a:r>
              <a:rPr sz="2200" dirty="0" smtClean="0"/>
              <a:t>Thomas</a:t>
            </a:r>
            <a:r>
              <a:rPr sz="2200" dirty="0"/>
              <a:t>, </a:t>
            </a:r>
            <a:r>
              <a:rPr sz="2200" dirty="0" err="1"/>
              <a:t>Kamyar</a:t>
            </a:r>
            <a:r>
              <a:rPr sz="2200" dirty="0"/>
              <a:t> </a:t>
            </a:r>
            <a:r>
              <a:rPr sz="2200" dirty="0" err="1"/>
              <a:t>Nasseh</a:t>
            </a:r>
            <a:r>
              <a:rPr sz="2200" dirty="0"/>
              <a:t>, and Marko </a:t>
            </a:r>
            <a:r>
              <a:rPr sz="2200" dirty="0" err="1"/>
              <a:t>Vujicic</a:t>
            </a:r>
            <a:r>
              <a:rPr sz="2200" dirty="0"/>
              <a:t>. Most Important Barriers to Dental Care Are Financial, Not Supply Related. Issue brief. American Dental Association, Oct. 2014. Web</a:t>
            </a:r>
            <a:r>
              <a:rPr sz="2200" dirty="0" smtClean="0"/>
              <a:t>.</a:t>
            </a:r>
            <a:endParaRPr lang="en-US" sz="2200" dirty="0" smtClean="0"/>
          </a:p>
          <a:p>
            <a:pPr lvl="0">
              <a:defRPr sz="1800"/>
            </a:pPr>
            <a:endParaRPr lang="en-US" sz="2200" dirty="0" smtClean="0"/>
          </a:p>
          <a:p>
            <a:pPr lvl="0">
              <a:defRPr sz="1800"/>
            </a:pPr>
            <a:r>
              <a:rPr lang="en-US" sz="2200" dirty="0" smtClean="0"/>
              <a:t>Action</a:t>
            </a:r>
            <a:r>
              <a:rPr lang="en-US" sz="2200" baseline="0" dirty="0" smtClean="0"/>
              <a:t> for Dental Health Care Act:</a:t>
            </a:r>
          </a:p>
          <a:p>
            <a:pPr marL="285750" lvl="0" indent="-285750">
              <a:buFont typeface="Arial" panose="020B0604020202020204" pitchFamily="34" charset="0"/>
              <a:buChar char="•"/>
              <a:defRPr sz="1800"/>
            </a:pPr>
            <a:r>
              <a:rPr lang="en-US" dirty="0" smtClean="0"/>
              <a:t>Expands care to underserved areas through grants provided by CDC</a:t>
            </a:r>
          </a:p>
          <a:p>
            <a:pPr marL="285750" lvl="0" indent="-285750">
              <a:buFont typeface="Arial" panose="020B0604020202020204" pitchFamily="34" charset="0"/>
              <a:buChar char="•"/>
              <a:defRPr sz="1800"/>
            </a:pPr>
            <a:r>
              <a:rPr lang="en-US" dirty="0" smtClean="0"/>
              <a:t>Last year more than 375 ASDA students advocated for this legislation during Lobby Day!</a:t>
            </a:r>
          </a:p>
          <a:p>
            <a:pPr lvl="0">
              <a:defRPr sz="1800"/>
            </a:pPr>
            <a:endParaRPr sz="2200" dirty="0"/>
          </a:p>
        </p:txBody>
      </p:sp>
    </p:spTree>
    <p:extLst>
      <p:ext uri="{BB962C8B-B14F-4D97-AF65-F5344CB8AC3E}">
        <p14:creationId xmlns:p14="http://schemas.microsoft.com/office/powerpoint/2010/main" val="187378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p>
            <a:pPr lvl="0">
              <a:defRPr sz="1800"/>
            </a:pPr>
            <a:r>
              <a:rPr sz="2200" dirty="0"/>
              <a:t>Sources: </a:t>
            </a:r>
          </a:p>
          <a:p>
            <a:pPr lvl="0">
              <a:defRPr sz="1800"/>
            </a:pPr>
            <a:r>
              <a:rPr sz="2200" dirty="0"/>
              <a:t>Wall, </a:t>
            </a:r>
            <a:r>
              <a:rPr sz="2200" dirty="0" smtClean="0"/>
              <a:t>Thomas</a:t>
            </a:r>
            <a:r>
              <a:rPr sz="2200" dirty="0"/>
              <a:t>, </a:t>
            </a:r>
            <a:r>
              <a:rPr sz="2200" dirty="0" err="1"/>
              <a:t>Kamyar</a:t>
            </a:r>
            <a:r>
              <a:rPr sz="2200" dirty="0"/>
              <a:t> </a:t>
            </a:r>
            <a:r>
              <a:rPr sz="2200" dirty="0" err="1"/>
              <a:t>Nasseh</a:t>
            </a:r>
            <a:r>
              <a:rPr sz="2200" dirty="0"/>
              <a:t>, and Marko </a:t>
            </a:r>
            <a:r>
              <a:rPr sz="2200" dirty="0" err="1"/>
              <a:t>Vujicic</a:t>
            </a:r>
            <a:r>
              <a:rPr sz="2200" dirty="0"/>
              <a:t>. Most Important Barriers to Dental Care Are Financial, Not Supply Related. Issue brief. American Dental Association, Oct. 2014. Web</a:t>
            </a:r>
            <a:r>
              <a:rPr sz="2200" dirty="0" smtClean="0"/>
              <a:t>.</a:t>
            </a:r>
            <a:endParaRPr lang="en-US" sz="2200" dirty="0" smtClean="0"/>
          </a:p>
          <a:p>
            <a:pPr lvl="0">
              <a:defRPr sz="1800"/>
            </a:pPr>
            <a:endParaRPr sz="2200" dirty="0"/>
          </a:p>
        </p:txBody>
      </p:sp>
    </p:spTree>
    <p:extLst>
      <p:ext uri="{BB962C8B-B14F-4D97-AF65-F5344CB8AC3E}">
        <p14:creationId xmlns:p14="http://schemas.microsoft.com/office/powerpoint/2010/main" val="11340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 the state level: ASDA monitors legislation that introduces midlevel providers.</a:t>
            </a:r>
            <a:r>
              <a:rPr lang="en-US" sz="1200" baseline="0" dirty="0" smtClean="0"/>
              <a:t> </a:t>
            </a:r>
            <a:r>
              <a:rPr lang="en-US" sz="1200" dirty="0" smtClean="0"/>
              <a:t>ASDA also supports legislation that supports our recommended solutions. Stay up-to-date</a:t>
            </a:r>
            <a:r>
              <a:rPr lang="en-US" sz="1200" baseline="0" dirty="0" smtClean="0"/>
              <a:t> by reading ASDA’s Advocacy Brief.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13</a:t>
            </a:fld>
            <a:endParaRPr lang="en-US" dirty="0"/>
          </a:p>
        </p:txBody>
      </p:sp>
    </p:spTree>
    <p:extLst>
      <p:ext uri="{BB962C8B-B14F-4D97-AF65-F5344CB8AC3E}">
        <p14:creationId xmlns:p14="http://schemas.microsoft.com/office/powerpoint/2010/main" val="98994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Notes: </a:t>
            </a:r>
          </a:p>
          <a:p>
            <a:pPr marL="171707" indent="-171707">
              <a:buFont typeface="Arial" panose="020B0604020202020204" pitchFamily="34" charset="0"/>
              <a:buChar char="•"/>
            </a:pPr>
            <a:r>
              <a:rPr lang="en-US" altLang="en-US" dirty="0" smtClean="0"/>
              <a:t>We encourage you to get involved and have a voice in this issue. Here are a few ways:</a:t>
            </a:r>
          </a:p>
          <a:p>
            <a:pPr marL="629593" lvl="1" indent="-171707">
              <a:buFont typeface="Arial" panose="020B0604020202020204" pitchFamily="34" charset="0"/>
              <a:buChar char="•"/>
            </a:pPr>
            <a:r>
              <a:rPr lang="en-US" altLang="en-US" dirty="0" smtClean="0"/>
              <a:t>Sign up for Engage to receive alerts on important bills, send letters to your representatives with a few simple clicks and read up on issues affecting your state and the profession.</a:t>
            </a:r>
          </a:p>
          <a:p>
            <a:pPr marL="629593" lvl="1" indent="-171707">
              <a:buFont typeface="Arial" panose="020B0604020202020204" pitchFamily="34" charset="0"/>
              <a:buChar char="•"/>
            </a:pPr>
            <a:r>
              <a:rPr lang="en-US" altLang="en-US" dirty="0" smtClean="0"/>
              <a:t>Stay</a:t>
            </a:r>
            <a:r>
              <a:rPr lang="en-US" altLang="en-US" baseline="0" dirty="0" smtClean="0"/>
              <a:t> up to date on student debt developments by reading Advocacy Brief, an electronic publication sent once a month. </a:t>
            </a:r>
          </a:p>
          <a:p>
            <a:pPr marL="629593" lvl="1" indent="-171707">
              <a:buFont typeface="Arial" panose="020B0604020202020204" pitchFamily="34" charset="0"/>
              <a:buChar char="•"/>
            </a:pPr>
            <a:r>
              <a:rPr lang="en-US" altLang="en-US" dirty="0" smtClean="0"/>
              <a:t>Attend the AD</a:t>
            </a:r>
            <a:r>
              <a:rPr lang="en-US" altLang="en-US" baseline="0" dirty="0" smtClean="0"/>
              <a:t>A Dentist and Student Lobby </a:t>
            </a:r>
            <a:r>
              <a:rPr lang="en-US" altLang="en-US" dirty="0" smtClean="0"/>
              <a:t>Day held annually in DC in the spring. Training on the issues and how to lobby is provided on the first day. The second day is spent meeting with legislators.</a:t>
            </a:r>
          </a:p>
          <a:p>
            <a:pPr>
              <a:buFontTx/>
              <a:buNone/>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84C2A947-EBE0-481A-9652-868523FDCA55}" type="slidenum">
              <a:rPr lang="en-US" smtClean="0"/>
              <a:t>14</a:t>
            </a:fld>
            <a:endParaRPr lang="en-US"/>
          </a:p>
        </p:txBody>
      </p:sp>
    </p:spTree>
    <p:extLst>
      <p:ext uri="{BB962C8B-B14F-4D97-AF65-F5344CB8AC3E}">
        <p14:creationId xmlns:p14="http://schemas.microsoft.com/office/powerpoint/2010/main" val="1378997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15</a:t>
            </a:fld>
            <a:endParaRPr lang="en-US" dirty="0"/>
          </a:p>
        </p:txBody>
      </p:sp>
    </p:spTree>
    <p:extLst>
      <p:ext uri="{BB962C8B-B14F-4D97-AF65-F5344CB8AC3E}">
        <p14:creationId xmlns:p14="http://schemas.microsoft.com/office/powerpoint/2010/main" val="394928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16</a:t>
            </a:fld>
            <a:endParaRPr lang="en-US" dirty="0"/>
          </a:p>
        </p:txBody>
      </p:sp>
    </p:spTree>
    <p:extLst>
      <p:ext uri="{BB962C8B-B14F-4D97-AF65-F5344CB8AC3E}">
        <p14:creationId xmlns:p14="http://schemas.microsoft.com/office/powerpoint/2010/main" val="141688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17</a:t>
            </a:fld>
            <a:endParaRPr lang="en-US" dirty="0"/>
          </a:p>
        </p:txBody>
      </p:sp>
    </p:spTree>
    <p:extLst>
      <p:ext uri="{BB962C8B-B14F-4D97-AF65-F5344CB8AC3E}">
        <p14:creationId xmlns:p14="http://schemas.microsoft.com/office/powerpoint/2010/main" val="19414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a:t>
            </a:r>
            <a:r>
              <a:rPr lang="en-US" sz="1200" b="0" i="0" kern="1200" baseline="0" dirty="0" smtClean="0">
                <a:solidFill>
                  <a:schemeClr val="tx1"/>
                </a:solidFill>
                <a:effectLst/>
                <a:latin typeface="+mn-lt"/>
                <a:ea typeface="+mn-ea"/>
                <a:cs typeface="+mn-cs"/>
              </a:rPr>
              <a:t> understand midlevel providers, we need to first discuss barriers to care. </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Language, education, cultural and ethnic barriers may compound barriers to care. In many cases, multiple issues are involved. To access the necessary care for their dental needs, patients may require transportation, oral health education and/or financial assistance.</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Statistics are</a:t>
            </a:r>
            <a:r>
              <a:rPr lang="en-US" sz="1200" b="0" i="0" kern="1200" baseline="0" dirty="0" smtClean="0">
                <a:solidFill>
                  <a:schemeClr val="tx1"/>
                </a:solidFill>
                <a:effectLst/>
                <a:latin typeface="+mn-lt"/>
                <a:ea typeface="+mn-ea"/>
                <a:cs typeface="+mn-cs"/>
              </a:rPr>
              <a:t> taken from the ADA’s Action for Dental Health Year Two: A Progress Report (2015). </a:t>
            </a:r>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2</a:t>
            </a:fld>
            <a:endParaRPr lang="en-US" dirty="0"/>
          </a:p>
        </p:txBody>
      </p:sp>
    </p:spTree>
    <p:extLst>
      <p:ext uri="{BB962C8B-B14F-4D97-AF65-F5344CB8AC3E}">
        <p14:creationId xmlns:p14="http://schemas.microsoft.com/office/powerpoint/2010/main" val="367319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It would take </a:t>
            </a:r>
            <a:r>
              <a:rPr lang="en-US" sz="1200" b="0" i="0" kern="1200" dirty="0" smtClean="0">
                <a:solidFill>
                  <a:schemeClr val="tx1"/>
                </a:solidFill>
                <a:effectLst/>
                <a:latin typeface="+mn-lt"/>
                <a:ea typeface="+mn-ea"/>
                <a:cs typeface="+mn-cs"/>
              </a:rPr>
              <a:t>10,802 </a:t>
            </a:r>
            <a:r>
              <a:rPr lang="en-US" sz="1200" b="0" i="0" kern="1200" dirty="0" smtClean="0">
                <a:solidFill>
                  <a:schemeClr val="tx1"/>
                </a:solidFill>
                <a:effectLst/>
                <a:latin typeface="+mn-lt"/>
                <a:ea typeface="+mn-ea"/>
                <a:cs typeface="+mn-cs"/>
              </a:rPr>
              <a:t>additional practitioners to meet every HPSA community's need for dental providers (</a:t>
            </a:r>
            <a:r>
              <a:rPr lang="en-US" sz="1200" b="1" i="0" u="none" strike="noStrike" kern="1200" dirty="0" smtClean="0">
                <a:solidFill>
                  <a:schemeClr val="tx1"/>
                </a:solidFill>
                <a:effectLst/>
                <a:latin typeface="+mn-lt"/>
                <a:ea typeface="+mn-ea"/>
                <a:cs typeface="+mn-cs"/>
                <a:hlinkClick r:id="rId3"/>
              </a:rPr>
              <a:t>a population to practitioner ratio of 5,000:1</a:t>
            </a:r>
            <a:r>
              <a:rPr lang="en-US" sz="1200" b="0" i="0" kern="1200" dirty="0" smtClean="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Statistics are taken from the Kaiser</a:t>
            </a:r>
            <a:r>
              <a:rPr lang="en-US" sz="1200" b="0" i="0" kern="1200" baseline="0" dirty="0" smtClean="0">
                <a:solidFill>
                  <a:schemeClr val="tx1"/>
                </a:solidFill>
                <a:effectLst/>
                <a:latin typeface="+mn-lt"/>
                <a:ea typeface="+mn-ea"/>
                <a:cs typeface="+mn-cs"/>
              </a:rPr>
              <a:t> Family Foundation: https://www.kff.org/other/state-indicator/dental-care-health-professional-shortage-areas-hpsas/</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5CA3E3-C1B5-401B-8948-8FF5E5792BFC}" type="slidenum">
              <a:rPr lang="en-US" smtClean="0"/>
              <a:t>3</a:t>
            </a:fld>
            <a:endParaRPr lang="en-US" dirty="0"/>
          </a:p>
        </p:txBody>
      </p:sp>
    </p:spTree>
    <p:extLst>
      <p:ext uri="{BB962C8B-B14F-4D97-AF65-F5344CB8AC3E}">
        <p14:creationId xmlns:p14="http://schemas.microsoft.com/office/powerpoint/2010/main" val="96194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t>Due to</a:t>
            </a:r>
            <a:r>
              <a:rPr lang="en-US" sz="1200" baseline="0" dirty="0" smtClean="0"/>
              <a:t> these concerns, one of the proposed solutions was adding this position to the dental team to conduct irreversible procedures in underserved communities. </a:t>
            </a:r>
          </a:p>
          <a:p>
            <a:pPr marL="171450" indent="-171450">
              <a:buFont typeface="Arial" panose="020B0604020202020204" pitchFamily="34" charset="0"/>
              <a:buChar char="•"/>
            </a:pPr>
            <a:endParaRPr lang="en-US" sz="1200" baseline="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54 countries worldwide have the dental therapists model- </a:t>
            </a:r>
            <a:r>
              <a:rPr lang="en-US" sz="1200" dirty="0" err="1" smtClean="0"/>
              <a:t>ie</a:t>
            </a:r>
            <a:r>
              <a:rPr lang="en-US" sz="1200" dirty="0" smtClean="0"/>
              <a:t>. New Zealand, Australia, England, Canada, Netherlands etc.</a:t>
            </a:r>
          </a:p>
          <a:p>
            <a:pPr marL="171450" indent="-171450">
              <a:buFont typeface="Arial" panose="020B0604020202020204" pitchFamily="34" charset="0"/>
              <a:buChar char="•"/>
            </a:pPr>
            <a:r>
              <a:rPr lang="en-US" sz="1200" dirty="0" smtClean="0"/>
              <a:t>In 2000, the U.S. surgeon general called a lack of access to oral health care “a silent epidemic.”</a:t>
            </a:r>
          </a:p>
          <a:p>
            <a:pPr marL="171450" indent="-171450">
              <a:buFont typeface="Arial" panose="020B0604020202020204" pitchFamily="34" charset="0"/>
              <a:buChar char="•"/>
            </a:pPr>
            <a:r>
              <a:rPr lang="en-US" sz="1200" dirty="0" smtClean="0"/>
              <a:t>1st used in the U.S. by the Alaska Native Tribal Health Consortium</a:t>
            </a:r>
          </a:p>
          <a:p>
            <a:pPr marL="171450" indent="-171450">
              <a:buFont typeface="Arial" panose="020B0604020202020204" pitchFamily="34" charset="0"/>
              <a:buChar char="•"/>
            </a:pPr>
            <a:r>
              <a:rPr lang="en-US" sz="1200" dirty="0" smtClean="0"/>
              <a:t>2005- Alaskan students became dental heath aide therapists under tribal authority </a:t>
            </a:r>
          </a:p>
          <a:p>
            <a:pPr marL="171450" indent="-171450">
              <a:buFont typeface="Arial" panose="020B0604020202020204" pitchFamily="34" charset="0"/>
              <a:buChar char="•"/>
            </a:pPr>
            <a:r>
              <a:rPr lang="en-US" sz="3600" dirty="0" smtClean="0"/>
              <a:t>2009 - Minnesota became the 1st state to adopt dental therapist</a:t>
            </a:r>
          </a:p>
          <a:p>
            <a:pPr marL="800100" lvl="1" indent="-342900" defTabSz="457200">
              <a:buFont typeface="Arial" panose="020B0604020202020204" pitchFamily="34" charset="0"/>
              <a:buChar char="•"/>
            </a:pPr>
            <a:r>
              <a:rPr lang="en-US" sz="2400" dirty="0" smtClean="0"/>
              <a:t>Minnesota created 2 levels of midlevel providers: Dental Therapists and Advanced Dental Therapists </a:t>
            </a:r>
          </a:p>
          <a:p>
            <a:pPr marL="800100" lvl="1" indent="-342900" defTabSz="457200">
              <a:buFont typeface="Arial" panose="020B0604020202020204" pitchFamily="34" charset="0"/>
              <a:buChar char="•"/>
            </a:pPr>
            <a:r>
              <a:rPr lang="en-US" sz="2400" dirty="0" smtClean="0"/>
              <a:t>Provide basic preventative and limited restorative services- also can prescribe</a:t>
            </a:r>
          </a:p>
          <a:p>
            <a:pPr marL="800100" lvl="1" indent="-342900" defTabSz="457200">
              <a:buFont typeface="Arial" panose="020B0604020202020204" pitchFamily="34" charset="0"/>
              <a:buChar char="•"/>
            </a:pPr>
            <a:r>
              <a:rPr lang="en-US" sz="2400" dirty="0" smtClean="0"/>
              <a:t>“Limited to primarily practicing in settings that serve low-income, uninsured, and underserved patients or in dental health professional shortage areas”</a:t>
            </a:r>
          </a:p>
          <a:p>
            <a:pPr marL="800100" lvl="1" indent="-342900" defTabSz="457200">
              <a:buFont typeface="Arial" panose="020B0604020202020204" pitchFamily="34" charset="0"/>
              <a:buChar char="•"/>
            </a:pPr>
            <a:r>
              <a:rPr lang="en-US" sz="2400" dirty="0" smtClean="0"/>
              <a:t>Dentist does not need to be present at time of procedures</a:t>
            </a:r>
          </a:p>
          <a:p>
            <a:pPr marL="182880" indent="-182880">
              <a:buFont typeface="Arial" panose="020B0604020202020204" pitchFamily="34" charset="0"/>
              <a:buChar char="•"/>
            </a:pPr>
            <a:r>
              <a:rPr lang="en-US" sz="2800" dirty="0" smtClean="0"/>
              <a:t>February 2014- There are 32 licensed dental therapists- 6 are ADT,</a:t>
            </a:r>
            <a:r>
              <a:rPr lang="en-US" sz="2800" baseline="0" dirty="0" smtClean="0"/>
              <a:t> </a:t>
            </a:r>
            <a:r>
              <a:rPr lang="en-US" dirty="0" smtClean="0"/>
              <a:t>4,027 Dentists in-state, 5,542 hygienists </a:t>
            </a:r>
          </a:p>
          <a:p>
            <a:pPr marL="182880" indent="-182880">
              <a:buFont typeface="Arial" panose="020B0604020202020204" pitchFamily="34" charset="0"/>
              <a:buChar char="•"/>
            </a:pPr>
            <a:r>
              <a:rPr lang="en-US" sz="2800" dirty="0" smtClean="0"/>
              <a:t>2014- Maine passes law for direct supervision of dental therapists by dentists</a:t>
            </a:r>
          </a:p>
          <a:p>
            <a:pPr marL="182880" indent="-182880">
              <a:buFont typeface="Arial" panose="020B0604020202020204" pitchFamily="34" charset="0"/>
              <a:buChar char="•"/>
            </a:pPr>
            <a:r>
              <a:rPr lang="en-US" sz="2800" dirty="0" smtClean="0"/>
              <a:t>Alaska, Minnesota, Maine and Vermont all have authorized some version of a dental therapist</a:t>
            </a:r>
          </a:p>
          <a:p>
            <a:pPr marL="800100" lvl="1" indent="-342900" defTabSz="45720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4</a:t>
            </a:fld>
            <a:endParaRPr lang="en-US" dirty="0"/>
          </a:p>
        </p:txBody>
      </p:sp>
    </p:spTree>
    <p:extLst>
      <p:ext uri="{BB962C8B-B14F-4D97-AF65-F5344CB8AC3E}">
        <p14:creationId xmlns:p14="http://schemas.microsoft.com/office/powerpoint/2010/main" val="119655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5</a:t>
            </a:fld>
            <a:endParaRPr lang="en-US" dirty="0"/>
          </a:p>
        </p:txBody>
      </p:sp>
    </p:spTree>
    <p:extLst>
      <p:ext uri="{BB962C8B-B14F-4D97-AF65-F5344CB8AC3E}">
        <p14:creationId xmlns:p14="http://schemas.microsoft.com/office/powerpoint/2010/main" val="29297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6</a:t>
            </a:fld>
            <a:endParaRPr lang="en-US" dirty="0"/>
          </a:p>
        </p:txBody>
      </p:sp>
    </p:spTree>
    <p:extLst>
      <p:ext uri="{BB962C8B-B14F-4D97-AF65-F5344CB8AC3E}">
        <p14:creationId xmlns:p14="http://schemas.microsoft.com/office/powerpoint/2010/main" val="39327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CA3E3-C1B5-401B-8948-8FF5E5792BFC}" type="slidenum">
              <a:rPr lang="en-US" smtClean="0"/>
              <a:t>7</a:t>
            </a:fld>
            <a:endParaRPr lang="en-US" dirty="0"/>
          </a:p>
        </p:txBody>
      </p:sp>
    </p:spTree>
    <p:extLst>
      <p:ext uri="{BB962C8B-B14F-4D97-AF65-F5344CB8AC3E}">
        <p14:creationId xmlns:p14="http://schemas.microsoft.com/office/powerpoint/2010/main" val="106478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a:lnSpc>
                <a:spcPct val="117999"/>
              </a:lnSpc>
              <a:defRPr sz="1800"/>
            </a:pPr>
            <a:r>
              <a:rPr sz="2200" dirty="0"/>
              <a:t>Source: </a:t>
            </a:r>
            <a:r>
              <a:rPr sz="2200" dirty="0">
                <a:hlinkClick r:id="rId3"/>
              </a:rPr>
              <a:t>https://</a:t>
            </a:r>
            <a:r>
              <a:rPr sz="2200" dirty="0" smtClean="0">
                <a:hlinkClick r:id="rId3"/>
              </a:rPr>
              <a:t>www.ncbi.nlm.nih.gov/pmc/articles/PMC3222362</a:t>
            </a:r>
            <a:r>
              <a:rPr sz="2200" dirty="0">
                <a:hlinkClick r:id="rId3"/>
              </a:rPr>
              <a:t>/</a:t>
            </a:r>
            <a:r>
              <a:rPr sz="2200" dirty="0"/>
              <a:t> </a:t>
            </a:r>
            <a:endParaRPr lang="en-US" sz="2200" dirty="0" smtClean="0"/>
          </a:p>
          <a:p>
            <a:pPr lvl="0">
              <a:lnSpc>
                <a:spcPct val="117999"/>
              </a:lnSpc>
              <a:defRPr sz="1800"/>
            </a:pPr>
            <a:endParaRPr lang="en-US" sz="2200" dirty="0" smtClean="0"/>
          </a:p>
          <a:p>
            <a:pPr lvl="0">
              <a:lnSpc>
                <a:spcPct val="117999"/>
              </a:lnSpc>
              <a:defRPr sz="1800"/>
            </a:pPr>
            <a:r>
              <a:rPr lang="en-US" sz="2200" dirty="0" smtClean="0"/>
              <a:t>ADA:</a:t>
            </a:r>
            <a:r>
              <a:rPr lang="en-US" sz="2200" baseline="0" dirty="0" smtClean="0"/>
              <a:t> Against</a:t>
            </a:r>
          </a:p>
          <a:p>
            <a:pPr lvl="0">
              <a:lnSpc>
                <a:spcPct val="117999"/>
              </a:lnSpc>
              <a:defRPr sz="1800"/>
            </a:pPr>
            <a:endParaRPr lang="en-US" sz="2200" dirty="0" smtClean="0"/>
          </a:p>
          <a:p>
            <a:pPr lvl="0">
              <a:lnSpc>
                <a:spcPct val="117999"/>
              </a:lnSpc>
              <a:defRPr sz="1800"/>
            </a:pPr>
            <a:r>
              <a:rPr lang="en-US" sz="2200" dirty="0" smtClean="0"/>
              <a:t>AGD: </a:t>
            </a:r>
            <a:r>
              <a:rPr lang="en-US" sz="1800" dirty="0" smtClean="0"/>
              <a:t> </a:t>
            </a:r>
          </a:p>
          <a:p>
            <a:pPr marL="0" lvl="0" indent="0">
              <a:lnSpc>
                <a:spcPct val="117999"/>
              </a:lnSpc>
              <a:buFont typeface="Arial" panose="020B0604020202020204" pitchFamily="34" charset="0"/>
              <a:buNone/>
              <a:defRPr sz="1800"/>
            </a:pPr>
            <a:r>
              <a:rPr lang="en-US" sz="1800" dirty="0" smtClean="0"/>
              <a:t>“Because underserved patients often exhibit a greater degree of complications and other systemic health conditions, the use of lesser-educated providers risks jeopardizing the patients’ health and safety.”</a:t>
            </a:r>
          </a:p>
          <a:p>
            <a:pPr marL="0" lvl="0" indent="0">
              <a:lnSpc>
                <a:spcPct val="117999"/>
              </a:lnSpc>
              <a:buFont typeface="Arial" panose="020B0604020202020204" pitchFamily="34" charset="0"/>
              <a:buNone/>
              <a:defRPr sz="1800"/>
            </a:pPr>
            <a:r>
              <a:rPr lang="en-US" sz="1800" dirty="0" smtClean="0"/>
              <a:t>“This approach will provide lesser-quality care to the poor.”</a:t>
            </a:r>
          </a:p>
          <a:p>
            <a:pPr marL="0" lvl="0" indent="0">
              <a:lnSpc>
                <a:spcPct val="117999"/>
              </a:lnSpc>
              <a:buFont typeface="Arial" panose="020B0604020202020204" pitchFamily="34" charset="0"/>
              <a:buNone/>
              <a:defRPr sz="1800"/>
            </a:pPr>
            <a:endParaRPr lang="en-US" sz="1800" dirty="0" smtClean="0"/>
          </a:p>
          <a:p>
            <a:pPr lvl="0">
              <a:lnSpc>
                <a:spcPct val="117999"/>
              </a:lnSpc>
              <a:defRPr sz="1800"/>
            </a:pPr>
            <a:r>
              <a:rPr lang="en-US" sz="2200" dirty="0" smtClean="0"/>
              <a:t>AAPD:</a:t>
            </a:r>
          </a:p>
          <a:p>
            <a:pPr marL="0" marR="0" lvl="0" indent="0" algn="l" defTabSz="914400" rtl="0" eaLnBrk="1" fontAlgn="auto" latinLnBrk="0" hangingPunct="1">
              <a:lnSpc>
                <a:spcPct val="117999"/>
              </a:lnSpc>
              <a:spcBef>
                <a:spcPts val="0"/>
              </a:spcBef>
              <a:spcAft>
                <a:spcPts val="0"/>
              </a:spcAft>
              <a:buClrTx/>
              <a:buSzTx/>
              <a:buFontTx/>
              <a:buNone/>
              <a:tabLst/>
              <a:defRPr sz="1800"/>
            </a:pPr>
            <a:r>
              <a:rPr lang="en-US" sz="2400" dirty="0" smtClean="0"/>
              <a:t>“Dental Therapists working under the supervision of dentists … are conceptually compatible with AAPD core values, oral health policies and clinical guidelines, and definition of the dental home…  AAPD supports the use of mid-level dental providers who perform or assist in the delivery of specified reversible procedures and certain surgical procedures under the general supervision of a dentist, provided that such arrangements have been thoroughly evaluated and demonstrated to be safe, effective, and efficient and to not compromise quality of care in similar settings.”</a:t>
            </a:r>
          </a:p>
          <a:p>
            <a:pPr lvl="0">
              <a:lnSpc>
                <a:spcPct val="117999"/>
              </a:lnSpc>
              <a:defRPr sz="1800"/>
            </a:pPr>
            <a:endParaRPr lang="en-US" sz="2200" dirty="0" smtClean="0"/>
          </a:p>
          <a:p>
            <a:pPr marL="0" marR="0" lvl="0" indent="0" algn="l" defTabSz="914400" rtl="0" eaLnBrk="1" fontAlgn="auto" latinLnBrk="0" hangingPunct="1">
              <a:lnSpc>
                <a:spcPct val="117999"/>
              </a:lnSpc>
              <a:spcBef>
                <a:spcPts val="0"/>
              </a:spcBef>
              <a:spcAft>
                <a:spcPts val="0"/>
              </a:spcAft>
              <a:buClrTx/>
              <a:buSzTx/>
              <a:buFontTx/>
              <a:buNone/>
              <a:tabLst/>
              <a:defRPr sz="1800"/>
            </a:pPr>
            <a:r>
              <a:rPr lang="en-US" sz="2200" dirty="0" smtClean="0"/>
              <a:t>NDA: </a:t>
            </a:r>
            <a:r>
              <a:rPr lang="en-US" sz="2400" dirty="0" smtClean="0"/>
              <a:t>This [institutionalizing dental therapists] seems an acceptable solution for the poor and underserved, while those well-to-do individuals in our society enjoy comprehensive oral health care from licensed dentists.</a:t>
            </a:r>
          </a:p>
          <a:p>
            <a:pPr lvl="0">
              <a:lnSpc>
                <a:spcPct val="117999"/>
              </a:lnSpc>
              <a:defRPr sz="1800"/>
            </a:pPr>
            <a:endParaRPr sz="2200" dirty="0"/>
          </a:p>
        </p:txBody>
      </p:sp>
    </p:spTree>
    <p:extLst>
      <p:ext uri="{BB962C8B-B14F-4D97-AF65-F5344CB8AC3E}">
        <p14:creationId xmlns:p14="http://schemas.microsoft.com/office/powerpoint/2010/main" val="144326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t>Notes:</a:t>
            </a:r>
          </a:p>
          <a:p>
            <a:pPr lvl="0"/>
            <a:endParaRPr lang="en-US" sz="2400" dirty="0" smtClean="0"/>
          </a:p>
          <a:p>
            <a:pPr lvl="0"/>
            <a:r>
              <a:rPr lang="en-US" sz="2400" dirty="0" smtClean="0"/>
              <a:t>Dental therapists may populate urban areas instead of the rural areas thereby not increasing access in all areas.</a:t>
            </a:r>
            <a:r>
              <a:rPr lang="en-US" sz="2400" baseline="0" dirty="0" smtClean="0"/>
              <a:t> </a:t>
            </a:r>
            <a:r>
              <a:rPr lang="en-US" sz="2400" dirty="0" smtClean="0"/>
              <a:t>Studies have shown that the biggest barrier is finance and not supply</a:t>
            </a:r>
          </a:p>
          <a:p>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While some procedures are common and uncomplicated, dental therapists receive only 3 academic semesters of education, rivaling the 8 semesters that dentists receive. This may leave them unequipped or trained to deal with procedural complications or medically complex patients. </a:t>
            </a:r>
          </a:p>
          <a:p>
            <a:endParaRPr lang="en-US" b="1" dirty="0"/>
          </a:p>
        </p:txBody>
      </p:sp>
      <p:sp>
        <p:nvSpPr>
          <p:cNvPr id="4" name="Slide Number Placeholder 3"/>
          <p:cNvSpPr>
            <a:spLocks noGrp="1"/>
          </p:cNvSpPr>
          <p:nvPr>
            <p:ph type="sldNum" sz="quarter" idx="10"/>
          </p:nvPr>
        </p:nvSpPr>
        <p:spPr/>
        <p:txBody>
          <a:bodyPr/>
          <a:lstStyle/>
          <a:p>
            <a:fld id="{C15CA3E3-C1B5-401B-8948-8FF5E5792BFC}" type="slidenum">
              <a:rPr lang="en-US" smtClean="0"/>
              <a:t>9</a:t>
            </a:fld>
            <a:endParaRPr lang="en-US" dirty="0"/>
          </a:p>
        </p:txBody>
      </p:sp>
    </p:spTree>
    <p:extLst>
      <p:ext uri="{BB962C8B-B14F-4D97-AF65-F5344CB8AC3E}">
        <p14:creationId xmlns:p14="http://schemas.microsoft.com/office/powerpoint/2010/main" val="322535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5488" y="2166364"/>
            <a:ext cx="11247120" cy="1739347"/>
          </a:xfrm>
        </p:spPr>
        <p:txBody>
          <a:bodyPr tIns="45720" bIns="45720" anchor="ctr">
            <a:normAutofit/>
          </a:bodyPr>
          <a:lstStyle>
            <a:lvl1pPr algn="ctr">
              <a:lnSpc>
                <a:spcPct val="80000"/>
              </a:lnSpc>
              <a:defRPr sz="6000" spc="15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7472" y="3913632"/>
            <a:ext cx="11506200" cy="457200"/>
          </a:xfrm>
        </p:spPr>
        <p:txBody>
          <a:bodyPr>
            <a:normAutofit/>
          </a:bodyPr>
          <a:lstStyle>
            <a:lvl1pPr marL="0" indent="0" algn="ctr">
              <a:spcBef>
                <a:spcPts val="0"/>
              </a:spcBef>
              <a:spcAft>
                <a:spcPts val="0"/>
              </a:spcAft>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D7FCF1-35EF-48BA-9644-01E0A56F92A5}"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478EF-816D-4C95-9F33-DC9CDDBE6E9A}"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AB32999-94A2-4C68-8C5D-DFDFC1257C36}" type="datetime1">
              <a:rPr lang="en-US" smtClean="0"/>
              <a:t>5/8/2018</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4922">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2531">
                <a:solidFill>
                  <a:srgbClr val="414141"/>
                </a:solidFill>
              </a:rPr>
              <a:t>Body Level One</a:t>
            </a:r>
          </a:p>
          <a:p>
            <a:pPr lvl="1">
              <a:defRPr sz="1800">
                <a:solidFill>
                  <a:srgbClr val="000000"/>
                </a:solidFill>
              </a:defRPr>
            </a:pPr>
            <a:r>
              <a:rPr sz="2531">
                <a:solidFill>
                  <a:srgbClr val="414141"/>
                </a:solidFill>
              </a:rPr>
              <a:t>Body Level Two</a:t>
            </a:r>
          </a:p>
          <a:p>
            <a:pPr lvl="2">
              <a:defRPr sz="1800">
                <a:solidFill>
                  <a:srgbClr val="000000"/>
                </a:solidFill>
              </a:defRPr>
            </a:pPr>
            <a:r>
              <a:rPr sz="2531">
                <a:solidFill>
                  <a:srgbClr val="414141"/>
                </a:solidFill>
              </a:rPr>
              <a:t>Body Level Three</a:t>
            </a:r>
          </a:p>
          <a:p>
            <a:pPr lvl="3">
              <a:defRPr sz="1800">
                <a:solidFill>
                  <a:srgbClr val="000000"/>
                </a:solidFill>
              </a:defRPr>
            </a:pPr>
            <a:r>
              <a:rPr sz="2531">
                <a:solidFill>
                  <a:srgbClr val="414141"/>
                </a:solidFill>
              </a:rPr>
              <a:t>Body Level Four</a:t>
            </a:r>
          </a:p>
          <a:p>
            <a:pPr lvl="4">
              <a:defRPr sz="1800">
                <a:solidFill>
                  <a:srgbClr val="000000"/>
                </a:solidFill>
              </a:defRPr>
            </a:pPr>
            <a:r>
              <a:rPr sz="2531">
                <a:solidFill>
                  <a:srgbClr val="414141"/>
                </a:solidFill>
              </a:rPr>
              <a:t>Body Level Five</a:t>
            </a:r>
          </a:p>
        </p:txBody>
      </p:sp>
    </p:spTree>
    <p:extLst>
      <p:ext uri="{BB962C8B-B14F-4D97-AF65-F5344CB8AC3E}">
        <p14:creationId xmlns:p14="http://schemas.microsoft.com/office/powerpoint/2010/main" val="118064341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1819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DF9CCA-9FDE-4443-8023-D7CBE0D11ECA}" type="datetime1">
              <a:rPr lang="en-US" smtClean="0"/>
              <a:t>5/8/2018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67128"/>
            <a:ext cx="11247120" cy="173736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3212"/>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21945FE-C009-4924-836C-3DD5D4C4DB74}" type="datetime1">
              <a:rPr lang="en-US" smtClean="0"/>
              <a:t>5/8/2018</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A2E4B8-BE57-4E5C-BD03-BD6EF6983D29}"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BD7F50-C19E-4690-BDB6-08B2AAFBBE25}" type="datetime1">
              <a:rPr lang="en-US" smtClean="0"/>
              <a:t>5/8/2018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BD5E3-DC53-494C-867A-80AEB001FC3A}" type="datetime1">
              <a:rPr lang="en-US" smtClean="0"/>
              <a:t>5/8/2018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2F3C4-1FC7-41EF-A4E6-F31412C14F09}" type="datetime1">
              <a:rPr lang="en-US" smtClean="0"/>
              <a:t>5/8/2018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C6D13E-AB38-4D37-9ADF-6D98411ACE0A}"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B6D94-9FD2-4B18-8514-791C5A0E6B35}" type="datetime1">
              <a:rPr lang="en-US" smtClean="0"/>
              <a:t>5/8/2018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2705513-A337-49F5-8FC1-D39233728DDF}" type="datetime1">
              <a:rPr lang="en-US" smtClean="0"/>
              <a:t>5/8/2018</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cqrcengage.com/asd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asdanet.org/e-newsletters/advocacy-brief.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dvocacy@asdanet.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www.ada.org/en/press-room/news-releases/2012-archive/april/american-dental-association-comment-on-the-kellogg" TargetMode="External"/><Relationship Id="rId3" Type="http://schemas.openxmlformats.org/officeDocument/2006/relationships/hyperlink" Target="https://www.agd.org/dental-practice-advocacy-resources/advocacy-resources/key-federal-issues/midlevel-providers" TargetMode="External"/><Relationship Id="rId7" Type="http://schemas.openxmlformats.org/officeDocument/2006/relationships/hyperlink" Target="https://www.ada.org/en/public-programs/action-for-dental-health/community-dental-health-coordinato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da.org/~/media/ADA/Public%20Programs/Files/barriers-paper_repairing-tattered-safety-net.ashx" TargetMode="External"/><Relationship Id="rId5" Type="http://schemas.openxmlformats.org/officeDocument/2006/relationships/hyperlink" Target="http://www.aapd.org/assets/1/7/RS_MidLevel.pdf" TargetMode="External"/><Relationship Id="rId4" Type="http://schemas.openxmlformats.org/officeDocument/2006/relationships/hyperlink" Target="http://www.adea.org/uploadedFiles/ADEA/Content_Conversion/policy_advocacy/State_Legislative_Toolkit/May-2014-Alt-Workforce-Chart.pdf" TargetMode="External"/><Relationship Id="rId9"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txBox="1">
            <a:spLocks noGrp="1"/>
          </p:cNvSpPr>
          <p:nvPr>
            <p:ph type="ctrTitle"/>
          </p:nvPr>
        </p:nvSpPr>
        <p:spPr>
          <a:xfrm>
            <a:off x="475488" y="2180737"/>
            <a:ext cx="11247120" cy="1739347"/>
          </a:xfrm>
        </p:spPr>
        <p:txBody>
          <a:bodyPr vert="horz" lIns="91425" tIns="91425" rIns="91425" bIns="91425" rtlCol="0" anchor="ctr" anchorCtr="0">
            <a:noAutofit/>
          </a:bodyPr>
          <a:lstStyle/>
          <a:p>
            <a:pPr>
              <a:spcBef>
                <a:spcPts val="0"/>
              </a:spcBef>
              <a:defRPr/>
            </a:pPr>
            <a:r>
              <a:rPr lang="en" sz="6600" dirty="0" smtClean="0">
                <a:latin typeface="Calibri" panose="020F0502020204030204" pitchFamily="34" charset="0"/>
                <a:ea typeface="Syncopate"/>
                <a:cs typeface="Syncopate"/>
                <a:sym typeface="Syncopate"/>
              </a:rPr>
              <a:t>A Guide to </a:t>
            </a:r>
            <a:br>
              <a:rPr lang="en" sz="6600" dirty="0" smtClean="0">
                <a:latin typeface="Calibri" panose="020F0502020204030204" pitchFamily="34" charset="0"/>
                <a:ea typeface="Syncopate"/>
                <a:cs typeface="Syncopate"/>
                <a:sym typeface="Syncopate"/>
              </a:rPr>
            </a:br>
            <a:r>
              <a:rPr lang="en" sz="6600" dirty="0" smtClean="0">
                <a:latin typeface="Calibri" panose="020F0502020204030204" pitchFamily="34" charset="0"/>
                <a:ea typeface="Syncopate"/>
                <a:cs typeface="Syncopate"/>
                <a:sym typeface="Syncopate"/>
              </a:rPr>
              <a:t>Midlevel providers</a:t>
            </a:r>
            <a:endParaRPr lang="en" sz="6600" dirty="0">
              <a:latin typeface="Calibri" panose="020F0502020204030204" pitchFamily="34" charset="0"/>
              <a:ea typeface="Syncopate"/>
              <a:cs typeface="Syncopate"/>
              <a:sym typeface="Syncopate"/>
            </a:endParaRPr>
          </a:p>
        </p:txBody>
      </p:sp>
      <p:sp>
        <p:nvSpPr>
          <p:cNvPr id="5" name="Shape 26"/>
          <p:cNvSpPr txBox="1">
            <a:spLocks/>
          </p:cNvSpPr>
          <p:nvPr/>
        </p:nvSpPr>
        <p:spPr>
          <a:xfrm>
            <a:off x="475488" y="761172"/>
            <a:ext cx="11247120" cy="1739347"/>
          </a:xfrm>
          <a:prstGeom prst="rect">
            <a:avLst/>
          </a:prstGeom>
        </p:spPr>
        <p:txBody>
          <a:bodyPr vert="horz" lIns="91425" tIns="91425" rIns="91425" bIns="91425" rtlCol="0" anchor="ctr" anchorCtr="0">
            <a:normAutofit/>
          </a:bodyPr>
          <a:lstStyle>
            <a:lvl1pPr algn="ctr" defTabSz="914400" rtl="0" eaLnBrk="1" latinLnBrk="0" hangingPunct="1">
              <a:lnSpc>
                <a:spcPct val="80000"/>
              </a:lnSpc>
              <a:spcBef>
                <a:spcPct val="0"/>
              </a:spcBef>
              <a:buNone/>
              <a:defRPr sz="6000" kern="1200" cap="all" spc="150" baseline="0">
                <a:solidFill>
                  <a:schemeClr val="bg1"/>
                </a:solidFill>
                <a:latin typeface="+mj-lt"/>
                <a:ea typeface="+mj-ea"/>
                <a:cs typeface="+mj-cs"/>
              </a:defRPr>
            </a:lvl1pPr>
          </a:lstStyle>
          <a:p>
            <a:pPr>
              <a:spcBef>
                <a:spcPts val="0"/>
              </a:spcBef>
              <a:defRPr/>
            </a:pPr>
            <a:r>
              <a:rPr lang="en" sz="4400" dirty="0" smtClean="0">
                <a:solidFill>
                  <a:schemeClr val="accent5">
                    <a:lumMod val="75000"/>
                  </a:schemeClr>
                </a:solidFill>
                <a:latin typeface="Calibri" panose="020F0502020204030204" pitchFamily="34" charset="0"/>
                <a:ea typeface="Syncopate"/>
                <a:cs typeface="Syncopate"/>
                <a:sym typeface="Syncopate"/>
              </a:rPr>
              <a:t>ASDA Advocacy presents</a:t>
            </a:r>
            <a:endParaRPr lang="en" sz="4400" dirty="0">
              <a:solidFill>
                <a:schemeClr val="accent5">
                  <a:lumMod val="75000"/>
                </a:schemeClr>
              </a:solidFill>
              <a:latin typeface="Calibri" panose="020F0502020204030204" pitchFamily="34" charset="0"/>
              <a:ea typeface="Syncopate"/>
              <a:cs typeface="Syncopate"/>
              <a:sym typeface="Syncopate"/>
            </a:endParaRPr>
          </a:p>
        </p:txBody>
      </p:sp>
      <p:pic>
        <p:nvPicPr>
          <p:cNvPr id="6" name="Picture 5" descr="ASDAAdvocacy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770" y="4965398"/>
            <a:ext cx="1628588" cy="1628588"/>
          </a:xfrm>
          <a:prstGeom prst="rect">
            <a:avLst/>
          </a:prstGeom>
        </p:spPr>
      </p:pic>
    </p:spTree>
    <p:extLst>
      <p:ext uri="{BB962C8B-B14F-4D97-AF65-F5344CB8AC3E}">
        <p14:creationId xmlns:p14="http://schemas.microsoft.com/office/powerpoint/2010/main" val="873379476"/>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Screen Shot 2016-12-19 at 8.05.39 PM.png"/>
          <p:cNvPicPr/>
          <p:nvPr/>
        </p:nvPicPr>
        <p:blipFill>
          <a:blip r:embed="rId3">
            <a:extLst/>
          </a:blip>
          <a:stretch>
            <a:fillRect/>
          </a:stretch>
        </p:blipFill>
        <p:spPr>
          <a:xfrm>
            <a:off x="400050" y="293348"/>
            <a:ext cx="11163300" cy="6259852"/>
          </a:xfrm>
          <a:prstGeom prst="rect">
            <a:avLst/>
          </a:prstGeom>
          <a:ln w="12700">
            <a:miter lim="400000"/>
          </a:ln>
        </p:spPr>
      </p:pic>
      <p:sp>
        <p:nvSpPr>
          <p:cNvPr id="5" name="Slide Number Placeholder 3"/>
          <p:cNvSpPr txBox="1">
            <a:spLocks/>
          </p:cNvSpPr>
          <p:nvPr/>
        </p:nvSpPr>
        <p:spPr>
          <a:xfrm>
            <a:off x="11820215" y="653097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14</a:t>
            </a:r>
            <a:endParaRPr lang="en-US" sz="1200" dirty="0"/>
          </a:p>
        </p:txBody>
      </p:sp>
    </p:spTree>
    <p:extLst>
      <p:ext uri="{BB962C8B-B14F-4D97-AF65-F5344CB8AC3E}">
        <p14:creationId xmlns:p14="http://schemas.microsoft.com/office/powerpoint/2010/main" val="18889714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514350" y="562570"/>
            <a:ext cx="10991850" cy="857250"/>
          </a:xfrm>
          <a:prstGeom prst="rect">
            <a:avLst/>
          </a:prstGeom>
        </p:spPr>
        <p:txBody>
          <a:bodyPr vert="horz" lIns="91440" tIns="45720" rIns="91440" bIns="45720" rtlCol="0" anchor="ctr">
            <a:normAutofit fontScale="90000"/>
          </a:bodyPr>
          <a:lstStyle/>
          <a:p>
            <a:r>
              <a:rPr b="1" dirty="0"/>
              <a:t>Alternative </a:t>
            </a:r>
            <a:r>
              <a:rPr b="1" dirty="0" smtClean="0"/>
              <a:t>Proposal</a:t>
            </a:r>
            <a:r>
              <a:rPr lang="en-US" b="1" dirty="0" smtClean="0"/>
              <a:t>s</a:t>
            </a:r>
            <a:r>
              <a:rPr b="1" dirty="0" smtClean="0"/>
              <a:t> </a:t>
            </a:r>
            <a:r>
              <a:rPr b="1" dirty="0"/>
              <a:t>to Midlevel Providers</a:t>
            </a:r>
          </a:p>
        </p:txBody>
      </p:sp>
      <p:sp>
        <p:nvSpPr>
          <p:cNvPr id="126" name="Shape 126"/>
          <p:cNvSpPr>
            <a:spLocks noGrp="1"/>
          </p:cNvSpPr>
          <p:nvPr>
            <p:ph type="body" idx="1"/>
          </p:nvPr>
        </p:nvSpPr>
        <p:spPr>
          <a:xfrm>
            <a:off x="514350" y="1981795"/>
            <a:ext cx="11224260" cy="4286250"/>
          </a:xfrm>
          <a:prstGeom prst="rect">
            <a:avLst/>
          </a:prstGeom>
        </p:spPr>
        <p:txBody>
          <a:bodyPr vert="horz" lIns="91440" tIns="45720" rIns="91440" bIns="45720" rtlCol="0">
            <a:normAutofit/>
          </a:bodyPr>
          <a:lstStyle/>
          <a:p>
            <a:pPr fontAlgn="base"/>
            <a:r>
              <a:rPr lang="en-US" sz="3200" dirty="0" smtClean="0"/>
              <a:t>ADA’s Action for Dental Health Initiative</a:t>
            </a:r>
          </a:p>
          <a:p>
            <a:pPr fontAlgn="base"/>
            <a:r>
              <a:rPr lang="en-US" sz="3200" dirty="0" smtClean="0"/>
              <a:t>Community Dental Health Coordinators</a:t>
            </a:r>
          </a:p>
          <a:p>
            <a:pPr fontAlgn="base"/>
            <a:r>
              <a:rPr lang="en-US" sz="3200" dirty="0" smtClean="0"/>
              <a:t>Preventative care and early intervention</a:t>
            </a:r>
          </a:p>
          <a:p>
            <a:pPr fontAlgn="base"/>
            <a:r>
              <a:rPr lang="en-US" sz="3200" dirty="0" smtClean="0"/>
              <a:t>ER Referral programs</a:t>
            </a:r>
          </a:p>
          <a:p>
            <a:pPr fontAlgn="base"/>
            <a:r>
              <a:rPr lang="en-US" sz="3200" dirty="0" smtClean="0"/>
              <a:t>Teledentistry</a:t>
            </a:r>
          </a:p>
        </p:txBody>
      </p:sp>
      <p:sp>
        <p:nvSpPr>
          <p:cNvPr id="4" name="Slide Number Placeholder 3"/>
          <p:cNvSpPr txBox="1">
            <a:spLocks/>
          </p:cNvSpPr>
          <p:nvPr/>
        </p:nvSpPr>
        <p:spPr>
          <a:xfrm>
            <a:off x="11852218" y="657669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18</a:t>
            </a:r>
            <a:endParaRPr lang="en-US" sz="1200" dirty="0"/>
          </a:p>
        </p:txBody>
      </p:sp>
      <p:sp>
        <p:nvSpPr>
          <p:cNvPr id="5" name="TextBox 4"/>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spTree>
    <p:extLst>
      <p:ext uri="{BB962C8B-B14F-4D97-AF65-F5344CB8AC3E}">
        <p14:creationId xmlns:p14="http://schemas.microsoft.com/office/powerpoint/2010/main" val="29882939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514350" y="562570"/>
            <a:ext cx="10991850" cy="857250"/>
          </a:xfrm>
          <a:prstGeom prst="rect">
            <a:avLst/>
          </a:prstGeom>
        </p:spPr>
        <p:txBody>
          <a:bodyPr vert="horz" lIns="91440" tIns="45720" rIns="91440" bIns="45720" rtlCol="0" anchor="ctr">
            <a:normAutofit fontScale="90000"/>
          </a:bodyPr>
          <a:lstStyle/>
          <a:p>
            <a:r>
              <a:rPr b="1" dirty="0"/>
              <a:t>Alternative </a:t>
            </a:r>
            <a:r>
              <a:rPr lang="en-US" b="1" dirty="0" smtClean="0"/>
              <a:t>proposals</a:t>
            </a:r>
            <a:r>
              <a:rPr b="1" dirty="0" smtClean="0"/>
              <a:t> </a:t>
            </a:r>
            <a:r>
              <a:rPr b="1" dirty="0"/>
              <a:t>to Midlevel Providers</a:t>
            </a:r>
          </a:p>
        </p:txBody>
      </p:sp>
      <p:sp>
        <p:nvSpPr>
          <p:cNvPr id="126" name="Shape 126"/>
          <p:cNvSpPr>
            <a:spLocks noGrp="1"/>
          </p:cNvSpPr>
          <p:nvPr>
            <p:ph type="body" idx="1"/>
          </p:nvPr>
        </p:nvSpPr>
        <p:spPr>
          <a:xfrm>
            <a:off x="514350" y="1981795"/>
            <a:ext cx="11224260" cy="4286250"/>
          </a:xfrm>
          <a:prstGeom prst="rect">
            <a:avLst/>
          </a:prstGeom>
        </p:spPr>
        <p:txBody>
          <a:bodyPr vert="horz" lIns="91440" tIns="45720" rIns="91440" bIns="45720" rtlCol="0">
            <a:normAutofit/>
          </a:bodyPr>
          <a:lstStyle/>
          <a:p>
            <a:pPr fontAlgn="base"/>
            <a:r>
              <a:rPr lang="en-US" sz="2400" dirty="0" smtClean="0"/>
              <a:t>Children’s Health Insurance Program</a:t>
            </a:r>
          </a:p>
          <a:p>
            <a:pPr fontAlgn="base"/>
            <a:r>
              <a:rPr sz="2400" dirty="0" smtClean="0"/>
              <a:t>Increase Medicaid </a:t>
            </a:r>
            <a:r>
              <a:rPr sz="2400" dirty="0"/>
              <a:t>reimbursement rates</a:t>
            </a:r>
          </a:p>
          <a:p>
            <a:pPr fontAlgn="base"/>
            <a:r>
              <a:rPr sz="2400" dirty="0" smtClean="0"/>
              <a:t>Extend</a:t>
            </a:r>
            <a:r>
              <a:rPr lang="en-US" sz="2400" dirty="0" smtClean="0"/>
              <a:t> </a:t>
            </a:r>
            <a:r>
              <a:rPr sz="2400" dirty="0" smtClean="0"/>
              <a:t>Medicaid </a:t>
            </a:r>
            <a:r>
              <a:rPr sz="2400" dirty="0"/>
              <a:t>coverage of procedures</a:t>
            </a:r>
          </a:p>
          <a:p>
            <a:pPr fontAlgn="base"/>
            <a:r>
              <a:rPr sz="2400" dirty="0"/>
              <a:t>Decrease student loan </a:t>
            </a:r>
            <a:r>
              <a:rPr sz="2400" dirty="0" smtClean="0"/>
              <a:t>burden</a:t>
            </a:r>
            <a:r>
              <a:rPr lang="en-US" sz="2400" dirty="0" smtClean="0"/>
              <a:t> to increase </a:t>
            </a:r>
            <a:r>
              <a:rPr sz="2400" dirty="0" smtClean="0"/>
              <a:t>dental </a:t>
            </a:r>
            <a:r>
              <a:rPr sz="2400" dirty="0"/>
              <a:t>providers</a:t>
            </a:r>
          </a:p>
          <a:p>
            <a:pPr fontAlgn="base"/>
            <a:r>
              <a:rPr sz="2400" dirty="0"/>
              <a:t>Increase health service corps job opportunities for dentists in underserved areas</a:t>
            </a:r>
          </a:p>
          <a:p>
            <a:pPr fontAlgn="base"/>
            <a:r>
              <a:rPr sz="2400" dirty="0"/>
              <a:t>Encourage increase participation in outreach programs such as Give Kids a Smile and Mission of Mercy</a:t>
            </a:r>
          </a:p>
        </p:txBody>
      </p:sp>
      <p:sp>
        <p:nvSpPr>
          <p:cNvPr id="4" name="Slide Number Placeholder 3"/>
          <p:cNvSpPr txBox="1">
            <a:spLocks/>
          </p:cNvSpPr>
          <p:nvPr/>
        </p:nvSpPr>
        <p:spPr>
          <a:xfrm>
            <a:off x="11852218" y="657669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18</a:t>
            </a:r>
            <a:endParaRPr lang="en-US" sz="1200" dirty="0"/>
          </a:p>
        </p:txBody>
      </p:sp>
      <p:sp>
        <p:nvSpPr>
          <p:cNvPr id="5" name="TextBox 4"/>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spTree>
    <p:extLst>
      <p:ext uri="{BB962C8B-B14F-4D97-AF65-F5344CB8AC3E}">
        <p14:creationId xmlns:p14="http://schemas.microsoft.com/office/powerpoint/2010/main" val="18171149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Legislation</a:t>
            </a:r>
            <a:endParaRPr lang="en-US" b="1" dirty="0"/>
          </a:p>
        </p:txBody>
      </p:sp>
      <p:sp>
        <p:nvSpPr>
          <p:cNvPr id="3" name="Content Placeholder 2"/>
          <p:cNvSpPr>
            <a:spLocks noGrp="1"/>
          </p:cNvSpPr>
          <p:nvPr>
            <p:ph idx="1"/>
          </p:nvPr>
        </p:nvSpPr>
        <p:spPr>
          <a:xfrm>
            <a:off x="5158936" y="2148006"/>
            <a:ext cx="6339158" cy="4288658"/>
          </a:xfrm>
        </p:spPr>
        <p:txBody>
          <a:bodyPr>
            <a:normAutofit/>
          </a:bodyPr>
          <a:lstStyle/>
          <a:p>
            <a:r>
              <a:rPr lang="en-US" sz="2800" dirty="0" smtClean="0"/>
              <a:t>HR 2422 (support): A bill to the Public Health Service Act to improve essential oral health care for low-income and underserved individuals by breaking down barriers to care, and for other purposes</a:t>
            </a:r>
            <a:r>
              <a:rPr lang="en-US" sz="2800" dirty="0" smtClean="0"/>
              <a:t>.</a:t>
            </a:r>
          </a:p>
          <a:p>
            <a:r>
              <a:rPr lang="en-US" sz="2800" dirty="0" smtClean="0"/>
              <a:t>This bill passed the House of Representatives in 2018 and is expected to be introduced in the Senate. </a:t>
            </a:r>
            <a:endParaRPr lang="en-US" sz="2800" dirty="0" smtClean="0"/>
          </a:p>
        </p:txBody>
      </p:sp>
      <p:pic>
        <p:nvPicPr>
          <p:cNvPr id="4" name="Picture 3" descr="ASDAAdvocacy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705" y="164348"/>
            <a:ext cx="1628588" cy="1628588"/>
          </a:xfrm>
          <a:prstGeom prst="rect">
            <a:avLst/>
          </a:prstGeom>
        </p:spPr>
      </p:pic>
      <p:sp>
        <p:nvSpPr>
          <p:cNvPr id="5" name="TextBox 4"/>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pic>
        <p:nvPicPr>
          <p:cNvPr id="4100" name="Picture 4" descr="Capitol, Washington, Political, Capital, United, St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24" y="1912764"/>
            <a:ext cx="4612313" cy="292593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12007667" y="6514691"/>
            <a:ext cx="946264" cy="365125"/>
          </a:xfrm>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735546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do?</a:t>
            </a:r>
            <a:endParaRPr lang="en-US" b="1" dirty="0"/>
          </a:p>
        </p:txBody>
      </p:sp>
      <p:sp>
        <p:nvSpPr>
          <p:cNvPr id="3" name="Content Placeholder 2"/>
          <p:cNvSpPr>
            <a:spLocks noGrp="1"/>
          </p:cNvSpPr>
          <p:nvPr>
            <p:ph idx="1"/>
          </p:nvPr>
        </p:nvSpPr>
        <p:spPr/>
        <p:txBody>
          <a:bodyPr>
            <a:normAutofit/>
          </a:bodyPr>
          <a:lstStyle/>
          <a:p>
            <a:r>
              <a:rPr lang="en-US" sz="2800" dirty="0" smtClean="0"/>
              <a:t>Stay informed</a:t>
            </a:r>
          </a:p>
          <a:p>
            <a:pPr lvl="1"/>
            <a:r>
              <a:rPr lang="en-US" sz="2800" dirty="0" smtClean="0"/>
              <a:t>ASDA </a:t>
            </a:r>
            <a:r>
              <a:rPr lang="en-US" sz="2800" dirty="0" smtClean="0">
                <a:hlinkClick r:id="rId3"/>
              </a:rPr>
              <a:t>Engage </a:t>
            </a:r>
            <a:r>
              <a:rPr lang="en-US" sz="2800" dirty="0" smtClean="0"/>
              <a:t>website</a:t>
            </a:r>
          </a:p>
          <a:p>
            <a:pPr lvl="2"/>
            <a:r>
              <a:rPr lang="en-US" sz="2400" dirty="0" smtClean="0"/>
              <a:t>ASDA’s advocacy alert system.</a:t>
            </a:r>
          </a:p>
          <a:p>
            <a:pPr lvl="1"/>
            <a:r>
              <a:rPr lang="en-US" sz="2800" dirty="0" smtClean="0">
                <a:hlinkClick r:id="rId4"/>
              </a:rPr>
              <a:t>Advocacy Brief</a:t>
            </a:r>
            <a:endParaRPr lang="en-US" sz="2800" dirty="0" smtClean="0"/>
          </a:p>
          <a:p>
            <a:pPr lvl="2"/>
            <a:r>
              <a:rPr lang="en-US" sz="2400" dirty="0" smtClean="0"/>
              <a:t>ASDA’s monthly newsletter devoted to legislative updates.	</a:t>
            </a:r>
          </a:p>
          <a:p>
            <a:r>
              <a:rPr lang="en-US" sz="2800" dirty="0" smtClean="0"/>
              <a:t>Participate in Advocacy Month each November</a:t>
            </a:r>
          </a:p>
          <a:p>
            <a:r>
              <a:rPr lang="en-US" sz="2800" dirty="0" smtClean="0"/>
              <a:t>Attend the national lobby day</a:t>
            </a:r>
            <a:endParaRPr lang="en-US" sz="2800" dirty="0"/>
          </a:p>
        </p:txBody>
      </p:sp>
      <p:sp>
        <p:nvSpPr>
          <p:cNvPr id="6" name="TextBox 5"/>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pic>
        <p:nvPicPr>
          <p:cNvPr id="5122" name="Picture 2" descr="Engage-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675" y="443243"/>
            <a:ext cx="2867025" cy="11906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950517" y="6511958"/>
            <a:ext cx="946264" cy="365125"/>
          </a:xfrm>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4283767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Advocate for your future</a:t>
            </a:r>
            <a:endParaRPr lang="en-US" b="1" dirty="0"/>
          </a:p>
        </p:txBody>
      </p:sp>
      <p:sp>
        <p:nvSpPr>
          <p:cNvPr id="8" name="Text Placeholder 2"/>
          <p:cNvSpPr txBox="1">
            <a:spLocks noGrp="1"/>
          </p:cNvSpPr>
          <p:nvPr>
            <p:ph type="body" sz="half" idx="2"/>
          </p:nvPr>
        </p:nvSpPr>
        <p:spPr>
          <a:xfrm>
            <a:off x="5808034" y="2268644"/>
            <a:ext cx="5907716" cy="342900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9pPr>
          </a:lstStyle>
          <a:p>
            <a:pPr marL="228600" indent="-228600" algn="l">
              <a:spcBef>
                <a:spcPct val="0"/>
              </a:spcBef>
              <a:buFont typeface="Arial" panose="020B0604020202020204" pitchFamily="34" charset="0"/>
              <a:buChar char="•"/>
            </a:pPr>
            <a:r>
              <a:rPr lang="en-US" altLang="en-US" sz="3200" dirty="0" smtClean="0">
                <a:solidFill>
                  <a:schemeClr val="tx1"/>
                </a:solidFill>
                <a:latin typeface="Calibri" pitchFamily="34" charset="0"/>
                <a:cs typeface="Calibri" pitchFamily="34" charset="0"/>
              </a:rPr>
              <a:t>ASDA’s Council on Advocacy </a:t>
            </a:r>
          </a:p>
          <a:p>
            <a:pPr marL="228600" indent="-228600" algn="l">
              <a:spcBef>
                <a:spcPct val="0"/>
              </a:spcBef>
              <a:buFont typeface="Arial" panose="020B0604020202020204" pitchFamily="34" charset="0"/>
              <a:buChar char="•"/>
            </a:pPr>
            <a:r>
              <a:rPr lang="en-US" altLang="en-US" sz="3200" dirty="0" smtClean="0">
                <a:solidFill>
                  <a:schemeClr val="tx1"/>
                </a:solidFill>
                <a:latin typeface="Calibri" pitchFamily="34" charset="0"/>
                <a:ea typeface="Calibri" pitchFamily="34" charset="0"/>
                <a:cs typeface="Calibri" pitchFamily="34" charset="0"/>
                <a:hlinkClick r:id="rId3"/>
              </a:rPr>
              <a:t>Email advocacy@asdanet.org</a:t>
            </a:r>
            <a:r>
              <a:rPr lang="en-US" altLang="en-US" sz="3200" dirty="0" smtClean="0">
                <a:solidFill>
                  <a:schemeClr val="tx1"/>
                </a:solidFill>
                <a:latin typeface="Calibri" pitchFamily="34" charset="0"/>
                <a:ea typeface="Calibri" pitchFamily="34" charset="0"/>
                <a:cs typeface="Calibri" pitchFamily="34" charset="0"/>
              </a:rPr>
              <a:t> to determine what you can do to advocate for your future. </a:t>
            </a:r>
          </a:p>
          <a:p>
            <a:pPr marL="228600" indent="-228600" algn="l">
              <a:spcBef>
                <a:spcPct val="0"/>
              </a:spcBef>
              <a:buFont typeface="Arial" panose="020B0604020202020204" pitchFamily="34" charset="0"/>
              <a:buChar char="•"/>
            </a:pPr>
            <a:endParaRPr lang="en-US" altLang="en-US" sz="2800" dirty="0" smtClean="0">
              <a:solidFill>
                <a:schemeClr val="tx1"/>
              </a:solidFill>
              <a:latin typeface="Calibri" pitchFamily="34" charset="0"/>
              <a:cs typeface="Calibri" pitchFamily="34" charset="0"/>
            </a:endParaRPr>
          </a:p>
        </p:txBody>
      </p:sp>
      <p:sp>
        <p:nvSpPr>
          <p:cNvPr id="9" name="Rectangle 8"/>
          <p:cNvSpPr/>
          <p:nvPr/>
        </p:nvSpPr>
        <p:spPr>
          <a:xfrm>
            <a:off x="1108710" y="2268644"/>
            <a:ext cx="4275443" cy="41542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SDAAdvocac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519" y="2460837"/>
            <a:ext cx="3769823" cy="3769823"/>
          </a:xfrm>
          <a:prstGeom prst="rect">
            <a:avLst/>
          </a:prstGeom>
        </p:spPr>
      </p:pic>
      <p:sp>
        <p:nvSpPr>
          <p:cNvPr id="7" name="Slide Number Placeholder 3"/>
          <p:cNvSpPr txBox="1">
            <a:spLocks/>
          </p:cNvSpPr>
          <p:nvPr/>
        </p:nvSpPr>
        <p:spPr>
          <a:xfrm>
            <a:off x="11852218" y="653859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20</a:t>
            </a:r>
            <a:endParaRPr lang="en-US" sz="1200" dirty="0"/>
          </a:p>
        </p:txBody>
      </p:sp>
    </p:spTree>
    <p:extLst>
      <p:ext uri="{BB962C8B-B14F-4D97-AF65-F5344CB8AC3E}">
        <p14:creationId xmlns:p14="http://schemas.microsoft.com/office/powerpoint/2010/main" val="166932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1202918" y="2011680"/>
            <a:ext cx="10135641" cy="4206240"/>
          </a:xfrm>
        </p:spPr>
        <p:txBody>
          <a:bodyPr>
            <a:normAutofit lnSpcReduction="10000"/>
          </a:bodyPr>
          <a:lstStyle/>
          <a:p>
            <a:pPr fontAlgn="base"/>
            <a:r>
              <a:rPr lang="en-US" sz="2800" b="1" dirty="0">
                <a:hlinkClick r:id="rId3"/>
              </a:rPr>
              <a:t>AGD: Midlevel Providers</a:t>
            </a:r>
            <a:r>
              <a:rPr lang="en-US" sz="2800" dirty="0"/>
              <a:t> </a:t>
            </a:r>
          </a:p>
          <a:p>
            <a:pPr fontAlgn="base"/>
            <a:r>
              <a:rPr lang="en-US" sz="2800" b="1" dirty="0">
                <a:hlinkClick r:id="rId4"/>
              </a:rPr>
              <a:t>ADEA Alternative Workforce Models Chart</a:t>
            </a:r>
            <a:endParaRPr lang="en-US" sz="2800" dirty="0"/>
          </a:p>
          <a:p>
            <a:pPr fontAlgn="base"/>
            <a:r>
              <a:rPr lang="en-US" sz="2800" dirty="0"/>
              <a:t>AAPD, “</a:t>
            </a:r>
            <a:r>
              <a:rPr lang="en-US" sz="2800" b="1" dirty="0">
                <a:hlinkClick r:id="rId5"/>
              </a:rPr>
              <a:t>Analysis and Policy  Recommendations Concerning Midlevel Dental Providers</a:t>
            </a:r>
            <a:r>
              <a:rPr lang="en-US" sz="2800" dirty="0"/>
              <a:t>”</a:t>
            </a:r>
          </a:p>
          <a:p>
            <a:pPr fontAlgn="base"/>
            <a:r>
              <a:rPr lang="en-US" sz="2800" dirty="0"/>
              <a:t>ADA Workforce Statement: "</a:t>
            </a:r>
            <a:r>
              <a:rPr lang="en-US" sz="2800" b="1" dirty="0">
                <a:hlinkClick r:id="rId6"/>
              </a:rPr>
              <a:t>Breaking Down Barriers to Oral Health for All Americans: Repairing the Tattered Safety Net</a:t>
            </a:r>
            <a:r>
              <a:rPr lang="en-US" sz="2800" dirty="0"/>
              <a:t>"</a:t>
            </a:r>
          </a:p>
          <a:p>
            <a:pPr fontAlgn="base"/>
            <a:r>
              <a:rPr lang="en-US" sz="2800" dirty="0"/>
              <a:t>ADA: “</a:t>
            </a:r>
            <a:r>
              <a:rPr lang="en-US" sz="2800" b="1" dirty="0">
                <a:hlinkClick r:id="rId7"/>
              </a:rPr>
              <a:t>About Community Dental Health Coordinators</a:t>
            </a:r>
            <a:r>
              <a:rPr lang="en-US" sz="2800" dirty="0"/>
              <a:t>” </a:t>
            </a:r>
          </a:p>
          <a:p>
            <a:pPr fontAlgn="base"/>
            <a:r>
              <a:rPr lang="en-US" sz="2800" b="1" dirty="0">
                <a:hlinkClick r:id="rId8"/>
              </a:rPr>
              <a:t>ADA comment on the Kellogg Foundation Report</a:t>
            </a:r>
            <a:r>
              <a:rPr lang="en-US" sz="2800" dirty="0"/>
              <a:t>, "A Review of the Global Literature on Dental Therapists</a:t>
            </a:r>
            <a:r>
              <a:rPr lang="en-US" sz="2800" dirty="0" smtClean="0"/>
              <a:t>"</a:t>
            </a:r>
            <a:endParaRPr lang="en-US" sz="2800" dirty="0"/>
          </a:p>
        </p:txBody>
      </p:sp>
      <p:sp>
        <p:nvSpPr>
          <p:cNvPr id="5" name="TextBox 4"/>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l="394" t="26347" r="-394" b="25164"/>
          <a:stretch/>
        </p:blipFill>
        <p:spPr>
          <a:xfrm>
            <a:off x="9067800" y="335610"/>
            <a:ext cx="2899410" cy="1405891"/>
          </a:xfrm>
          <a:prstGeom prst="rect">
            <a:avLst/>
          </a:prstGeom>
        </p:spPr>
      </p:pic>
      <p:sp>
        <p:nvSpPr>
          <p:cNvPr id="7" name="Slide Number Placeholder 6"/>
          <p:cNvSpPr>
            <a:spLocks noGrp="1"/>
          </p:cNvSpPr>
          <p:nvPr>
            <p:ph type="sldNum" sz="quarter" idx="12"/>
          </p:nvPr>
        </p:nvSpPr>
        <p:spPr>
          <a:xfrm>
            <a:off x="11967210" y="6547822"/>
            <a:ext cx="946264" cy="365125"/>
          </a:xfrm>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711925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5" name="Slide Number Placeholder 4"/>
          <p:cNvSpPr>
            <a:spLocks noGrp="1"/>
          </p:cNvSpPr>
          <p:nvPr>
            <p:ph type="sldNum" sz="quarter" idx="12"/>
          </p:nvPr>
        </p:nvSpPr>
        <p:spPr>
          <a:xfrm>
            <a:off x="11870507" y="6511958"/>
            <a:ext cx="946264" cy="365125"/>
          </a:xfrm>
        </p:spPr>
        <p:txBody>
          <a:bodyPr/>
          <a:lstStyle/>
          <a:p>
            <a:fld id="{4FAB73BC-B049-4115-A692-8D63A059BFB8}" type="slidenum">
              <a:rPr lang="en-US" smtClean="0"/>
              <a:t>17</a:t>
            </a:fld>
            <a:endParaRPr lang="en-US" dirty="0"/>
          </a:p>
        </p:txBody>
      </p:sp>
      <p:pic>
        <p:nvPicPr>
          <p:cNvPr id="9224" name="Picture 8" descr="Question, Mark, Question Mark, Surpr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522" y="2030992"/>
            <a:ext cx="4846873" cy="43828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pic>
        <p:nvPicPr>
          <p:cNvPr id="12" name="Picture 11" descr="ASDAAdvocac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2705" y="164348"/>
            <a:ext cx="1628588" cy="1628588"/>
          </a:xfrm>
          <a:prstGeom prst="rect">
            <a:avLst/>
          </a:prstGeom>
        </p:spPr>
      </p:pic>
    </p:spTree>
    <p:extLst>
      <p:ext uri="{BB962C8B-B14F-4D97-AF65-F5344CB8AC3E}">
        <p14:creationId xmlns:p14="http://schemas.microsoft.com/office/powerpoint/2010/main" val="2214912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smtClean="0"/>
              <a:t>barriers to care</a:t>
            </a:r>
            <a:endParaRPr lang="en-US" b="1" dirty="0"/>
          </a:p>
        </p:txBody>
      </p:sp>
      <p:sp>
        <p:nvSpPr>
          <p:cNvPr id="3" name="Content Placeholder 2"/>
          <p:cNvSpPr>
            <a:spLocks noGrp="1"/>
          </p:cNvSpPr>
          <p:nvPr>
            <p:ph idx="1"/>
          </p:nvPr>
        </p:nvSpPr>
        <p:spPr>
          <a:xfrm>
            <a:off x="5077689" y="2035175"/>
            <a:ext cx="5909310" cy="4206240"/>
          </a:xfrm>
        </p:spPr>
        <p:txBody>
          <a:bodyPr>
            <a:normAutofit/>
          </a:bodyPr>
          <a:lstStyle/>
          <a:p>
            <a:r>
              <a:rPr lang="en-US" sz="2400" dirty="0"/>
              <a:t>Barriers to care include anything that limits or prevents people from receiving adequate health </a:t>
            </a:r>
            <a:r>
              <a:rPr lang="en-US" sz="2400" dirty="0" smtClean="0"/>
              <a:t>care. The most common are: </a:t>
            </a:r>
          </a:p>
          <a:p>
            <a:pPr lvl="1"/>
            <a:r>
              <a:rPr lang="en-US" sz="2400" dirty="0" smtClean="0"/>
              <a:t>financial hardship</a:t>
            </a:r>
          </a:p>
          <a:p>
            <a:pPr lvl="1"/>
            <a:r>
              <a:rPr lang="en-US" sz="2400" dirty="0" smtClean="0"/>
              <a:t>geographic location</a:t>
            </a:r>
          </a:p>
          <a:p>
            <a:pPr lvl="1"/>
            <a:r>
              <a:rPr lang="en-US" sz="2400" dirty="0" smtClean="0"/>
              <a:t>pressing </a:t>
            </a:r>
            <a:r>
              <a:rPr lang="en-US" sz="2400" dirty="0"/>
              <a:t>health needs </a:t>
            </a:r>
            <a:endParaRPr lang="en-US" sz="2400" dirty="0" smtClean="0"/>
          </a:p>
          <a:p>
            <a:pPr lvl="1"/>
            <a:r>
              <a:rPr lang="en-US" sz="2400" dirty="0" smtClean="0"/>
              <a:t>poor </a:t>
            </a:r>
            <a:r>
              <a:rPr lang="en-US" sz="2400" dirty="0"/>
              <a:t>oral health </a:t>
            </a:r>
            <a:r>
              <a:rPr lang="en-US" sz="2400" dirty="0" smtClean="0"/>
              <a:t>literacy</a:t>
            </a:r>
          </a:p>
          <a:p>
            <a:pPr marL="228600" lvl="1" indent="0">
              <a:buNone/>
            </a:pPr>
            <a:r>
              <a:rPr lang="en-US" sz="2400" dirty="0" smtClean="0"/>
              <a:t> </a:t>
            </a:r>
            <a:endParaRPr lang="en-US" sz="2400" dirty="0"/>
          </a:p>
        </p:txBody>
      </p:sp>
      <p:sp>
        <p:nvSpPr>
          <p:cNvPr id="4" name="Slide Number Placeholder 3"/>
          <p:cNvSpPr>
            <a:spLocks noGrp="1"/>
          </p:cNvSpPr>
          <p:nvPr>
            <p:ph type="sldNum" sz="quarter" idx="12"/>
          </p:nvPr>
        </p:nvSpPr>
        <p:spPr>
          <a:xfrm>
            <a:off x="11968805" y="6493510"/>
            <a:ext cx="946264" cy="365125"/>
          </a:xfrm>
        </p:spPr>
        <p:txBody>
          <a:bodyPr/>
          <a:lstStyle/>
          <a:p>
            <a:fld id="{4FAB73BC-B049-4115-A692-8D63A059BFB8}" type="slidenum">
              <a:rPr lang="en-US" smtClean="0"/>
              <a:t>2</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9745" t="4166" r="4572" b="46168"/>
          <a:stretch/>
        </p:blipFill>
        <p:spPr>
          <a:xfrm>
            <a:off x="1202919" y="2035175"/>
            <a:ext cx="3626095" cy="4540237"/>
          </a:xfrm>
          <a:prstGeom prst="rect">
            <a:avLst/>
          </a:prstGeom>
        </p:spPr>
      </p:pic>
      <p:pic>
        <p:nvPicPr>
          <p:cNvPr id="7" name="Picture 6" descr="ASDAAdvocac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2705" y="164348"/>
            <a:ext cx="1628588" cy="1628588"/>
          </a:xfrm>
          <a:prstGeom prst="rect">
            <a:avLst/>
          </a:prstGeom>
        </p:spPr>
      </p:pic>
    </p:spTree>
    <p:extLst>
      <p:ext uri="{BB962C8B-B14F-4D97-AF65-F5344CB8AC3E}">
        <p14:creationId xmlns:p14="http://schemas.microsoft.com/office/powerpoint/2010/main" val="239262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smtClean="0"/>
              <a:t>Why does this matter?</a:t>
            </a:r>
            <a:endParaRPr lang="en-US" b="1" dirty="0"/>
          </a:p>
        </p:txBody>
      </p:sp>
      <p:sp>
        <p:nvSpPr>
          <p:cNvPr id="3" name="Content Placeholder 2"/>
          <p:cNvSpPr>
            <a:spLocks noGrp="1"/>
          </p:cNvSpPr>
          <p:nvPr>
            <p:ph idx="1"/>
          </p:nvPr>
        </p:nvSpPr>
        <p:spPr>
          <a:xfrm>
            <a:off x="1054329" y="2115820"/>
            <a:ext cx="5643651" cy="4206240"/>
          </a:xfrm>
        </p:spPr>
        <p:txBody>
          <a:bodyPr>
            <a:normAutofit/>
          </a:bodyPr>
          <a:lstStyle/>
          <a:p>
            <a:r>
              <a:rPr lang="en-US" sz="2800" dirty="0" smtClean="0"/>
              <a:t>There are </a:t>
            </a:r>
            <a:r>
              <a:rPr lang="en-US" sz="2800" dirty="0" smtClean="0"/>
              <a:t>5,866 </a:t>
            </a:r>
            <a:r>
              <a:rPr lang="en-US" sz="2800" dirty="0" smtClean="0"/>
              <a:t>Dental </a:t>
            </a:r>
            <a:r>
              <a:rPr lang="en-US" sz="2800" dirty="0"/>
              <a:t>Health Professional Shortage Areas (HPSA). </a:t>
            </a:r>
            <a:r>
              <a:rPr lang="en-US" sz="2800" dirty="0" smtClean="0"/>
              <a:t> </a:t>
            </a:r>
          </a:p>
          <a:p>
            <a:r>
              <a:rPr lang="en-US" sz="2800" dirty="0" smtClean="0"/>
              <a:t>More than 10,800 practitioners are needed to meet every HPSA community’s need .</a:t>
            </a:r>
            <a:endParaRPr lang="en-US" sz="2800" dirty="0"/>
          </a:p>
          <a:p>
            <a:pPr marL="0" indent="0">
              <a:buNone/>
            </a:pPr>
            <a:endParaRPr lang="en-US" sz="2800" dirty="0" smtClean="0"/>
          </a:p>
          <a:p>
            <a:endParaRPr lang="en-US" sz="2400" dirty="0"/>
          </a:p>
        </p:txBody>
      </p:sp>
      <p:sp>
        <p:nvSpPr>
          <p:cNvPr id="4" name="Slide Number Placeholder 3"/>
          <p:cNvSpPr>
            <a:spLocks noGrp="1"/>
          </p:cNvSpPr>
          <p:nvPr>
            <p:ph type="sldNum" sz="quarter" idx="12"/>
          </p:nvPr>
        </p:nvSpPr>
        <p:spPr>
          <a:xfrm>
            <a:off x="11968805" y="6493510"/>
            <a:ext cx="946264" cy="365125"/>
          </a:xfrm>
        </p:spPr>
        <p:txBody>
          <a:bodyPr/>
          <a:lstStyle/>
          <a:p>
            <a:fld id="{4FAB73BC-B049-4115-A692-8D63A059BFB8}" type="slidenum">
              <a:rPr lang="en-US" smtClean="0"/>
              <a:t>3</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445" t="64501" r="49488" b="14999"/>
          <a:stretch/>
        </p:blipFill>
        <p:spPr>
          <a:xfrm>
            <a:off x="6822893" y="2143760"/>
            <a:ext cx="4978400" cy="2551430"/>
          </a:xfrm>
          <a:prstGeom prst="rect">
            <a:avLst/>
          </a:prstGeom>
        </p:spPr>
      </p:pic>
      <p:pic>
        <p:nvPicPr>
          <p:cNvPr id="8" name="Picture 7" descr="ASDAAdvocac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2705" y="164348"/>
            <a:ext cx="1628588" cy="1628588"/>
          </a:xfrm>
          <a:prstGeom prst="rect">
            <a:avLst/>
          </a:prstGeom>
        </p:spPr>
      </p:pic>
      <p:sp>
        <p:nvSpPr>
          <p:cNvPr id="7" name="TextBox 6"/>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spTree>
    <p:extLst>
      <p:ext uri="{BB962C8B-B14F-4D97-AF65-F5344CB8AC3E}">
        <p14:creationId xmlns:p14="http://schemas.microsoft.com/office/powerpoint/2010/main" val="96043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4.png"/>
          <p:cNvPicPr/>
          <p:nvPr/>
        </p:nvPicPr>
        <p:blipFill>
          <a:blip r:embed="rId3">
            <a:extLst/>
          </a:blip>
          <a:stretch>
            <a:fillRect/>
          </a:stretch>
        </p:blipFill>
        <p:spPr>
          <a:xfrm>
            <a:off x="1524000" y="191399"/>
            <a:ext cx="9144001" cy="6475203"/>
          </a:xfrm>
          <a:prstGeom prst="rect">
            <a:avLst/>
          </a:prstGeom>
          <a:ln w="12700">
            <a:miter lim="400000"/>
          </a:ln>
        </p:spPr>
      </p:pic>
      <p:sp>
        <p:nvSpPr>
          <p:cNvPr id="3" name="Slide Number Placeholder 3"/>
          <p:cNvSpPr txBox="1">
            <a:spLocks/>
          </p:cNvSpPr>
          <p:nvPr/>
        </p:nvSpPr>
        <p:spPr>
          <a:xfrm>
            <a:off x="11854505" y="6575162"/>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10</a:t>
            </a:r>
            <a:endParaRPr lang="en-US" sz="1200" dirty="0"/>
          </a:p>
        </p:txBody>
      </p:sp>
      <p:pic>
        <p:nvPicPr>
          <p:cNvPr id="4" name="Picture 3" descr="ASDAAdvocac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190" y="5234940"/>
            <a:ext cx="1431662" cy="1431662"/>
          </a:xfrm>
          <a:prstGeom prst="rect">
            <a:avLst/>
          </a:prstGeom>
        </p:spPr>
      </p:pic>
    </p:spTree>
    <p:extLst>
      <p:ext uri="{BB962C8B-B14F-4D97-AF65-F5344CB8AC3E}">
        <p14:creationId xmlns:p14="http://schemas.microsoft.com/office/powerpoint/2010/main" val="14157551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259080" y="547284"/>
            <a:ext cx="12066270" cy="857250"/>
          </a:xfrm>
          <a:prstGeom prst="rect">
            <a:avLst/>
          </a:prstGeom>
        </p:spPr>
        <p:txBody>
          <a:bodyPr vert="horz" lIns="91440" tIns="45720" rIns="91440" bIns="45720" rtlCol="0" anchor="ctr">
            <a:normAutofit/>
          </a:bodyPr>
          <a:lstStyle/>
          <a:p>
            <a:r>
              <a:rPr lang="en-US" b="1" dirty="0" smtClean="0"/>
              <a:t>Current alternative workforce models</a:t>
            </a:r>
            <a:endParaRPr b="1" dirty="0"/>
          </a:p>
        </p:txBody>
      </p:sp>
      <p:sp>
        <p:nvSpPr>
          <p:cNvPr id="122" name="Shape 122"/>
          <p:cNvSpPr>
            <a:spLocks noGrp="1"/>
          </p:cNvSpPr>
          <p:nvPr>
            <p:ph type="body" idx="1"/>
          </p:nvPr>
        </p:nvSpPr>
        <p:spPr>
          <a:xfrm>
            <a:off x="551628" y="2171343"/>
            <a:ext cx="10748962" cy="4464844"/>
          </a:xfrm>
          <a:prstGeom prst="rect">
            <a:avLst/>
          </a:prstGeom>
        </p:spPr>
        <p:txBody>
          <a:bodyPr vert="horz" lIns="91440" tIns="45720" rIns="91440" bIns="45720" rtlCol="0">
            <a:normAutofit/>
          </a:bodyPr>
          <a:lstStyle/>
          <a:p>
            <a:pPr fontAlgn="base"/>
            <a:r>
              <a:rPr lang="en-US" sz="2800" dirty="0" smtClean="0"/>
              <a:t>Dental Aide </a:t>
            </a:r>
            <a:r>
              <a:rPr lang="en-US" sz="2800" dirty="0"/>
              <a:t>T</a:t>
            </a:r>
            <a:r>
              <a:rPr lang="en-US" sz="2800" dirty="0" smtClean="0"/>
              <a:t>herapist </a:t>
            </a:r>
          </a:p>
          <a:p>
            <a:pPr fontAlgn="base"/>
            <a:r>
              <a:rPr lang="en-US" sz="2800" dirty="0" smtClean="0"/>
              <a:t>Dental Therapist/ Advanced Dental Therapist</a:t>
            </a:r>
          </a:p>
          <a:p>
            <a:pPr fontAlgn="base"/>
            <a:r>
              <a:rPr lang="en-US" sz="2800" dirty="0" smtClean="0"/>
              <a:t>Dental Hygiene </a:t>
            </a:r>
            <a:r>
              <a:rPr lang="en-US" sz="2800" dirty="0"/>
              <a:t>T</a:t>
            </a:r>
            <a:r>
              <a:rPr lang="en-US" sz="2800" dirty="0" smtClean="0"/>
              <a:t>herapists</a:t>
            </a:r>
          </a:p>
        </p:txBody>
      </p:sp>
      <p:sp>
        <p:nvSpPr>
          <p:cNvPr id="6" name="Slide Number Placeholder 3"/>
          <p:cNvSpPr txBox="1">
            <a:spLocks/>
          </p:cNvSpPr>
          <p:nvPr/>
        </p:nvSpPr>
        <p:spPr>
          <a:xfrm>
            <a:off x="11852218" y="653859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17</a:t>
            </a:r>
            <a:endParaRPr lang="en-US" sz="1200" dirty="0"/>
          </a:p>
        </p:txBody>
      </p:sp>
      <p:sp>
        <p:nvSpPr>
          <p:cNvPr id="7" name="TextBox 6"/>
          <p:cNvSpPr txBox="1"/>
          <p:nvPr/>
        </p:nvSpPr>
        <p:spPr>
          <a:xfrm>
            <a:off x="0" y="6388007"/>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spTree>
    <p:extLst>
      <p:ext uri="{BB962C8B-B14F-4D97-AF65-F5344CB8AC3E}">
        <p14:creationId xmlns:p14="http://schemas.microsoft.com/office/powerpoint/2010/main" val="8928277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9"/>
          <p:cNvGrpSpPr/>
          <p:nvPr/>
        </p:nvGrpSpPr>
        <p:grpSpPr>
          <a:xfrm>
            <a:off x="1611899" y="1997640"/>
            <a:ext cx="2896188" cy="4381570"/>
            <a:chOff x="0" y="0"/>
            <a:chExt cx="5842003" cy="8661403"/>
          </a:xfrm>
        </p:grpSpPr>
        <p:pic>
          <p:nvPicPr>
            <p:cNvPr id="67" name="image2.jpeg"/>
            <p:cNvPicPr/>
            <p:nvPr/>
          </p:nvPicPr>
          <p:blipFill>
            <a:blip r:embed="rId3">
              <a:extLst/>
            </a:blip>
            <a:srcRect t="264" b="264"/>
            <a:stretch>
              <a:fillRect/>
            </a:stretch>
          </p:blipFill>
          <p:spPr>
            <a:xfrm>
              <a:off x="126999" y="88900"/>
              <a:ext cx="5588005" cy="8331204"/>
            </a:xfrm>
            <a:prstGeom prst="rect">
              <a:avLst/>
            </a:prstGeom>
            <a:ln w="12700" cap="flat">
              <a:noFill/>
              <a:miter lim="400000"/>
            </a:ln>
            <a:effectLst/>
          </p:spPr>
        </p:pic>
        <p:pic>
          <p:nvPicPr>
            <p:cNvPr id="68" name="image1.png"/>
            <p:cNvPicPr/>
            <p:nvPr/>
          </p:nvPicPr>
          <p:blipFill>
            <a:blip r:embed="rId4">
              <a:extLst/>
            </a:blip>
            <a:stretch>
              <a:fillRect/>
            </a:stretch>
          </p:blipFill>
          <p:spPr>
            <a:xfrm>
              <a:off x="-1" y="-1"/>
              <a:ext cx="5842005" cy="8661405"/>
            </a:xfrm>
            <a:prstGeom prst="rect">
              <a:avLst/>
            </a:prstGeom>
            <a:ln w="12700" cap="flat">
              <a:noFill/>
              <a:miter lim="400000"/>
            </a:ln>
            <a:effectLst/>
          </p:spPr>
        </p:pic>
      </p:grpSp>
      <p:sp>
        <p:nvSpPr>
          <p:cNvPr id="70" name="Shape 70"/>
          <p:cNvSpPr>
            <a:spLocks noGrp="1"/>
          </p:cNvSpPr>
          <p:nvPr>
            <p:ph type="title"/>
          </p:nvPr>
        </p:nvSpPr>
        <p:spPr>
          <a:xfrm>
            <a:off x="1103947" y="293251"/>
            <a:ext cx="10053543" cy="1428750"/>
          </a:xfrm>
          <a:prstGeom prst="rect">
            <a:avLst/>
          </a:prstGeom>
        </p:spPr>
        <p:txBody>
          <a:bodyPr vert="horz" lIns="91440" tIns="45720" rIns="91440" bIns="45720" rtlCol="0" anchor="ctr">
            <a:normAutofit/>
          </a:bodyPr>
          <a:lstStyle/>
          <a:p>
            <a:r>
              <a:rPr lang="en-US" b="1" dirty="0" smtClean="0">
                <a:solidFill>
                  <a:schemeClr val="accent5">
                    <a:lumMod val="75000"/>
                  </a:schemeClr>
                </a:solidFill>
              </a:rPr>
              <a:t>How does asda define midlevel providers?</a:t>
            </a:r>
            <a:endParaRPr b="1" dirty="0">
              <a:solidFill>
                <a:schemeClr val="accent5">
                  <a:lumMod val="75000"/>
                </a:schemeClr>
              </a:solidFill>
            </a:endParaRPr>
          </a:p>
        </p:txBody>
      </p:sp>
      <p:sp>
        <p:nvSpPr>
          <p:cNvPr id="71" name="Shape 71"/>
          <p:cNvSpPr>
            <a:spLocks noGrp="1"/>
          </p:cNvSpPr>
          <p:nvPr>
            <p:ph type="body" idx="1"/>
          </p:nvPr>
        </p:nvSpPr>
        <p:spPr>
          <a:xfrm>
            <a:off x="4508087" y="2214062"/>
            <a:ext cx="6649403" cy="1892826"/>
          </a:xfrm>
          <a:prstGeom prst="rect">
            <a:avLst/>
          </a:prstGeom>
          <a:noFill/>
        </p:spPr>
        <p:txBody>
          <a:bodyPr wrap="square" rtlCol="0">
            <a:spAutoFit/>
          </a:bodyPr>
          <a:lstStyle/>
          <a:p>
            <a:pPr marL="228600" lvl="1" indent="0">
              <a:buNone/>
            </a:pPr>
            <a:r>
              <a:rPr lang="en-US" sz="2600" dirty="0" smtClean="0"/>
              <a:t>An individual</a:t>
            </a:r>
            <a:r>
              <a:rPr lang="en-US" sz="2600" dirty="0"/>
              <a:t>, who is not a dentist with four years of post-collegiate education (three years in the case of University of the Pacific School of Dentistry), who may perform irreversible procedures on the public.</a:t>
            </a:r>
            <a:endParaRPr sz="2600" dirty="0"/>
          </a:p>
        </p:txBody>
      </p:sp>
      <p:pic>
        <p:nvPicPr>
          <p:cNvPr id="7" name="Picture 6" descr="ASDAAdvocacy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2705" y="164348"/>
            <a:ext cx="1628588" cy="1628588"/>
          </a:xfrm>
          <a:prstGeom prst="rect">
            <a:avLst/>
          </a:prstGeom>
        </p:spPr>
      </p:pic>
      <p:sp>
        <p:nvSpPr>
          <p:cNvPr id="9" name="Slide Number Placeholder 3"/>
          <p:cNvSpPr txBox="1">
            <a:spLocks/>
          </p:cNvSpPr>
          <p:nvPr/>
        </p:nvSpPr>
        <p:spPr>
          <a:xfrm>
            <a:off x="11911655" y="6550660"/>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5</a:t>
            </a:r>
            <a:endParaRPr lang="en-US" sz="1200" dirty="0"/>
          </a:p>
        </p:txBody>
      </p:sp>
      <p:sp>
        <p:nvSpPr>
          <p:cNvPr id="10" name="TextBox 9"/>
          <p:cNvSpPr txBox="1"/>
          <p:nvPr/>
        </p:nvSpPr>
        <p:spPr>
          <a:xfrm>
            <a:off x="0" y="6460159"/>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spTree>
    <p:extLst>
      <p:ext uri="{BB962C8B-B14F-4D97-AF65-F5344CB8AC3E}">
        <p14:creationId xmlns:p14="http://schemas.microsoft.com/office/powerpoint/2010/main" val="2169473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551628" y="555857"/>
            <a:ext cx="12066270" cy="857250"/>
          </a:xfrm>
          <a:prstGeom prst="rect">
            <a:avLst/>
          </a:prstGeom>
        </p:spPr>
        <p:txBody>
          <a:bodyPr vert="horz" lIns="91440" tIns="45720" rIns="91440" bIns="45720" rtlCol="0" anchor="ctr">
            <a:normAutofit/>
          </a:bodyPr>
          <a:lstStyle/>
          <a:p>
            <a:r>
              <a:rPr b="1" dirty="0"/>
              <a:t>ASDA’s </a:t>
            </a:r>
            <a:r>
              <a:rPr lang="en-US" b="1" dirty="0" smtClean="0"/>
              <a:t>stance</a:t>
            </a:r>
            <a:endParaRPr b="1" dirty="0"/>
          </a:p>
        </p:txBody>
      </p:sp>
      <p:sp>
        <p:nvSpPr>
          <p:cNvPr id="122" name="Shape 122"/>
          <p:cNvSpPr>
            <a:spLocks noGrp="1"/>
          </p:cNvSpPr>
          <p:nvPr>
            <p:ph type="body" idx="1"/>
          </p:nvPr>
        </p:nvSpPr>
        <p:spPr>
          <a:xfrm>
            <a:off x="551628" y="2171343"/>
            <a:ext cx="10748962" cy="4464844"/>
          </a:xfrm>
          <a:prstGeom prst="rect">
            <a:avLst/>
          </a:prstGeom>
        </p:spPr>
        <p:txBody>
          <a:bodyPr vert="horz" lIns="91440" tIns="45720" rIns="91440" bIns="45720" rtlCol="0">
            <a:normAutofit/>
          </a:bodyPr>
          <a:lstStyle/>
          <a:p>
            <a:pPr fontAlgn="base"/>
            <a:r>
              <a:rPr lang="en-US" sz="2800" dirty="0" smtClean="0"/>
              <a:t>Only a qualified </a:t>
            </a:r>
            <a:r>
              <a:rPr lang="en-US" sz="2800" dirty="0"/>
              <a:t>dentist should perform the following functions, including but not limited to</a:t>
            </a:r>
            <a:r>
              <a:rPr lang="en-US" sz="2800" dirty="0" smtClean="0"/>
              <a:t>:</a:t>
            </a:r>
          </a:p>
          <a:p>
            <a:pPr lvl="1" fontAlgn="base"/>
            <a:r>
              <a:rPr lang="en-US" sz="2400" dirty="0" smtClean="0"/>
              <a:t>Diagnosis and </a:t>
            </a:r>
            <a:r>
              <a:rPr lang="en-US" sz="2400" dirty="0"/>
              <a:t>treatment planning</a:t>
            </a:r>
          </a:p>
          <a:p>
            <a:pPr lvl="1" fontAlgn="base"/>
            <a:r>
              <a:rPr lang="en-US" sz="2400" dirty="0"/>
              <a:t>Prescribing work authorizations</a:t>
            </a:r>
          </a:p>
          <a:p>
            <a:pPr lvl="1" fontAlgn="base"/>
            <a:r>
              <a:rPr lang="en-US" sz="2400" dirty="0"/>
              <a:t>Performing irreversible dental procedures</a:t>
            </a:r>
          </a:p>
          <a:p>
            <a:pPr lvl="1" fontAlgn="base"/>
            <a:r>
              <a:rPr lang="en-US" sz="2400" dirty="0"/>
              <a:t>Prescribing drugs and/or other medications</a:t>
            </a:r>
          </a:p>
        </p:txBody>
      </p:sp>
      <p:sp>
        <p:nvSpPr>
          <p:cNvPr id="6" name="Slide Number Placeholder 3"/>
          <p:cNvSpPr txBox="1">
            <a:spLocks/>
          </p:cNvSpPr>
          <p:nvPr/>
        </p:nvSpPr>
        <p:spPr>
          <a:xfrm>
            <a:off x="11852218" y="653859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17</a:t>
            </a:r>
            <a:endParaRPr lang="en-US" sz="1200" dirty="0"/>
          </a:p>
        </p:txBody>
      </p:sp>
      <p:sp>
        <p:nvSpPr>
          <p:cNvPr id="7" name="TextBox 6"/>
          <p:cNvSpPr txBox="1"/>
          <p:nvPr/>
        </p:nvSpPr>
        <p:spPr>
          <a:xfrm>
            <a:off x="0" y="6388007"/>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pic>
        <p:nvPicPr>
          <p:cNvPr id="8" name="Picture 7" descr="ASDAAdvocacy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705" y="164348"/>
            <a:ext cx="1628588" cy="1628588"/>
          </a:xfrm>
          <a:prstGeom prst="rect">
            <a:avLst/>
          </a:prstGeom>
        </p:spPr>
      </p:pic>
    </p:spTree>
    <p:extLst>
      <p:ext uri="{BB962C8B-B14F-4D97-AF65-F5344CB8AC3E}">
        <p14:creationId xmlns:p14="http://schemas.microsoft.com/office/powerpoint/2010/main" val="36433080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xfrm>
            <a:off x="1042988" y="550017"/>
            <a:ext cx="8429625" cy="857250"/>
          </a:xfrm>
          <a:prstGeom prst="rect">
            <a:avLst/>
          </a:prstGeom>
        </p:spPr>
        <p:txBody>
          <a:bodyPr vert="horz" lIns="91440" tIns="45720" rIns="91440" bIns="45720" rtlCol="0" anchor="ctr">
            <a:normAutofit/>
          </a:bodyPr>
          <a:lstStyle/>
          <a:p>
            <a:r>
              <a:rPr lang="en-US" b="1" dirty="0" smtClean="0">
                <a:solidFill>
                  <a:schemeClr val="accent5">
                    <a:lumMod val="75000"/>
                  </a:schemeClr>
                </a:solidFill>
              </a:rPr>
              <a:t>Organized dentistry’s view</a:t>
            </a:r>
            <a:endParaRPr b="1" dirty="0">
              <a:solidFill>
                <a:schemeClr val="accent5">
                  <a:lumMod val="75000"/>
                </a:schemeClr>
              </a:solidFill>
            </a:endParaRPr>
          </a:p>
        </p:txBody>
      </p:sp>
      <p:sp>
        <p:nvSpPr>
          <p:cNvPr id="117" name="Shape 117"/>
          <p:cNvSpPr>
            <a:spLocks noGrp="1"/>
          </p:cNvSpPr>
          <p:nvPr>
            <p:ph type="body" idx="1"/>
          </p:nvPr>
        </p:nvSpPr>
        <p:spPr>
          <a:xfrm>
            <a:off x="890588" y="2198191"/>
            <a:ext cx="10063162" cy="2625334"/>
          </a:xfrm>
          <a:prstGeom prst="rect">
            <a:avLst/>
          </a:prstGeom>
          <a:noFill/>
        </p:spPr>
        <p:txBody>
          <a:bodyPr wrap="square" rtlCol="0">
            <a:spAutoFit/>
          </a:bodyPr>
          <a:lstStyle/>
          <a:p>
            <a:r>
              <a:rPr lang="en-US" sz="3600" dirty="0" smtClean="0"/>
              <a:t>American Dental Association</a:t>
            </a:r>
          </a:p>
          <a:p>
            <a:r>
              <a:rPr sz="3600" dirty="0" smtClean="0"/>
              <a:t>Academy </a:t>
            </a:r>
            <a:r>
              <a:rPr sz="3600" dirty="0"/>
              <a:t>of General </a:t>
            </a:r>
            <a:r>
              <a:rPr sz="3600" dirty="0" smtClean="0"/>
              <a:t>Dentistry</a:t>
            </a:r>
            <a:endParaRPr sz="3600" dirty="0"/>
          </a:p>
          <a:p>
            <a:r>
              <a:rPr sz="3600" dirty="0" smtClean="0"/>
              <a:t>American </a:t>
            </a:r>
            <a:r>
              <a:rPr sz="3600" dirty="0"/>
              <a:t>Academy of Pediatric Dentistry </a:t>
            </a:r>
          </a:p>
          <a:p>
            <a:r>
              <a:rPr sz="3600" dirty="0" smtClean="0"/>
              <a:t>National </a:t>
            </a:r>
            <a:r>
              <a:rPr sz="3600" dirty="0"/>
              <a:t>Dental Association: 2010 position </a:t>
            </a:r>
            <a:r>
              <a:rPr sz="3600" dirty="0" smtClean="0"/>
              <a:t>paper</a:t>
            </a:r>
            <a:endParaRPr sz="3600" dirty="0"/>
          </a:p>
        </p:txBody>
      </p:sp>
      <p:pic>
        <p:nvPicPr>
          <p:cNvPr id="4" name="Picture 3" descr="ASDAAdvocacy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705" y="164348"/>
            <a:ext cx="1628588" cy="1628588"/>
          </a:xfrm>
          <a:prstGeom prst="rect">
            <a:avLst/>
          </a:prstGeom>
        </p:spPr>
      </p:pic>
      <p:sp>
        <p:nvSpPr>
          <p:cNvPr id="5" name="Slide Number Placeholder 3"/>
          <p:cNvSpPr txBox="1">
            <a:spLocks/>
          </p:cNvSpPr>
          <p:nvPr/>
        </p:nvSpPr>
        <p:spPr>
          <a:xfrm>
            <a:off x="11852218" y="653859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16</a:t>
            </a:r>
            <a:endParaRPr lang="en-US" sz="1200" dirty="0"/>
          </a:p>
        </p:txBody>
      </p:sp>
      <p:sp>
        <p:nvSpPr>
          <p:cNvPr id="6" name="TextBox 5"/>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spTree>
    <p:extLst>
      <p:ext uri="{BB962C8B-B14F-4D97-AF65-F5344CB8AC3E}">
        <p14:creationId xmlns:p14="http://schemas.microsoft.com/office/powerpoint/2010/main" val="37616926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476250" y="562570"/>
            <a:ext cx="11849100" cy="857250"/>
          </a:xfrm>
          <a:prstGeom prst="rect">
            <a:avLst/>
          </a:prstGeom>
        </p:spPr>
        <p:txBody>
          <a:bodyPr vert="horz" lIns="91440" tIns="45720" rIns="91440" bIns="45720" rtlCol="0" anchor="ctr">
            <a:normAutofit/>
          </a:bodyPr>
          <a:lstStyle/>
          <a:p>
            <a:r>
              <a:rPr b="1" dirty="0" smtClean="0">
                <a:solidFill>
                  <a:schemeClr val="accent5">
                    <a:lumMod val="75000"/>
                  </a:schemeClr>
                </a:solidFill>
              </a:rPr>
              <a:t>concerns </a:t>
            </a:r>
            <a:r>
              <a:rPr b="1" dirty="0">
                <a:solidFill>
                  <a:schemeClr val="accent5">
                    <a:lumMod val="75000"/>
                  </a:schemeClr>
                </a:solidFill>
              </a:rPr>
              <a:t>about dental therapists</a:t>
            </a:r>
          </a:p>
        </p:txBody>
      </p:sp>
      <p:sp>
        <p:nvSpPr>
          <p:cNvPr id="112" name="Shape 112"/>
          <p:cNvSpPr>
            <a:spLocks noGrp="1"/>
          </p:cNvSpPr>
          <p:nvPr>
            <p:ph type="body" idx="1"/>
          </p:nvPr>
        </p:nvSpPr>
        <p:spPr>
          <a:xfrm>
            <a:off x="944880" y="2233831"/>
            <a:ext cx="9856470" cy="1601464"/>
          </a:xfrm>
          <a:prstGeom prst="rect">
            <a:avLst/>
          </a:prstGeom>
          <a:noFill/>
        </p:spPr>
        <p:txBody>
          <a:bodyPr vert="horz" wrap="square" lIns="91440" tIns="45720" rIns="91440" bIns="45720" rtlCol="0">
            <a:spAutoFit/>
          </a:bodyPr>
          <a:lstStyle/>
          <a:p>
            <a:r>
              <a:rPr sz="3200" dirty="0"/>
              <a:t>Will dental therapists actually expand access to </a:t>
            </a:r>
            <a:r>
              <a:rPr sz="3200" dirty="0" smtClean="0"/>
              <a:t>care</a:t>
            </a:r>
            <a:r>
              <a:rPr lang="en-US" sz="3200" dirty="0" smtClean="0"/>
              <a:t>?</a:t>
            </a:r>
            <a:endParaRPr sz="3200" dirty="0"/>
          </a:p>
          <a:p>
            <a:r>
              <a:rPr sz="3200" dirty="0" smtClean="0"/>
              <a:t>Is </a:t>
            </a:r>
            <a:r>
              <a:rPr lang="en-US" sz="3200" dirty="0" smtClean="0"/>
              <a:t>two</a:t>
            </a:r>
            <a:r>
              <a:rPr sz="3200" dirty="0" smtClean="0"/>
              <a:t> </a:t>
            </a:r>
            <a:r>
              <a:rPr sz="3200" dirty="0"/>
              <a:t>years of training enough for irreversible procedures? </a:t>
            </a:r>
          </a:p>
        </p:txBody>
      </p:sp>
      <p:sp>
        <p:nvSpPr>
          <p:cNvPr id="4" name="Slide Number Placeholder 3"/>
          <p:cNvSpPr txBox="1">
            <a:spLocks/>
          </p:cNvSpPr>
          <p:nvPr/>
        </p:nvSpPr>
        <p:spPr>
          <a:xfrm>
            <a:off x="11852218" y="6538595"/>
            <a:ext cx="946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15</a:t>
            </a:r>
            <a:endParaRPr lang="en-US" sz="1200" dirty="0"/>
          </a:p>
        </p:txBody>
      </p:sp>
      <p:sp>
        <p:nvSpPr>
          <p:cNvPr id="5" name="TextBox 4"/>
          <p:cNvSpPr txBox="1"/>
          <p:nvPr/>
        </p:nvSpPr>
        <p:spPr>
          <a:xfrm>
            <a:off x="0" y="6436664"/>
            <a:ext cx="12191999" cy="150588"/>
          </a:xfrm>
          <a:prstGeom prst="rect">
            <a:avLst/>
          </a:prstGeom>
          <a:solidFill>
            <a:schemeClr val="accent3"/>
          </a:solidFill>
          <a:ln>
            <a:solidFill>
              <a:schemeClr val="accent3"/>
            </a:solidFill>
          </a:ln>
        </p:spPr>
        <p:txBody>
          <a:bodyPr wrap="square" rtlCol="0">
            <a:spAutoFit/>
          </a:bodyPr>
          <a:lstStyle/>
          <a:p>
            <a:endParaRPr lang="en-US" dirty="0"/>
          </a:p>
        </p:txBody>
      </p:sp>
    </p:spTree>
    <p:extLst>
      <p:ext uri="{BB962C8B-B14F-4D97-AF65-F5344CB8AC3E}">
        <p14:creationId xmlns:p14="http://schemas.microsoft.com/office/powerpoint/2010/main" val="66815486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1">
      <a:dk1>
        <a:srgbClr val="2C2C2C"/>
      </a:dk1>
      <a:lt1>
        <a:srgbClr val="FFFFFF"/>
      </a:lt1>
      <a:dk2>
        <a:srgbClr val="333399"/>
      </a:dk2>
      <a:lt2>
        <a:srgbClr val="DDDDDD"/>
      </a:lt2>
      <a:accent1>
        <a:srgbClr val="CC0000"/>
      </a:accent1>
      <a:accent2>
        <a:srgbClr val="FF0000"/>
      </a:accent2>
      <a:accent3>
        <a:srgbClr val="C00000"/>
      </a:accent3>
      <a:accent4>
        <a:srgbClr val="990000"/>
      </a:accent4>
      <a:accent5>
        <a:srgbClr val="4F4FC5"/>
      </a:accent5>
      <a:accent6>
        <a:srgbClr val="6363CB"/>
      </a:accent6>
      <a:hlink>
        <a:srgbClr val="9494DC"/>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7CF026C-957E-4F4E-893C-D02C23AB63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1336</Words>
  <Application>Microsoft Office PowerPoint</Application>
  <PresentationFormat>Widescreen</PresentationFormat>
  <Paragraphs>155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Corbel</vt:lpstr>
      <vt:lpstr>Syncopate</vt:lpstr>
      <vt:lpstr>Wingdings</vt:lpstr>
      <vt:lpstr>Banded</vt:lpstr>
      <vt:lpstr>A Guide to  Midlevel providers</vt:lpstr>
      <vt:lpstr>barriers to care</vt:lpstr>
      <vt:lpstr>Why does this matter?</vt:lpstr>
      <vt:lpstr>PowerPoint Presentation</vt:lpstr>
      <vt:lpstr>Current alternative workforce models</vt:lpstr>
      <vt:lpstr>How does asda define midlevel providers?</vt:lpstr>
      <vt:lpstr>ASDA’s stance</vt:lpstr>
      <vt:lpstr>Organized dentistry’s view</vt:lpstr>
      <vt:lpstr>concerns about dental therapists</vt:lpstr>
      <vt:lpstr>PowerPoint Presentation</vt:lpstr>
      <vt:lpstr>Alternative Proposals to Midlevel Providers</vt:lpstr>
      <vt:lpstr>Alternative proposals to Midlevel Providers</vt:lpstr>
      <vt:lpstr>Current Legislation</vt:lpstr>
      <vt:lpstr>What can you do?</vt:lpstr>
      <vt:lpstr>Advocate for your future</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 101: Energizing advocacy</dc:title>
  <dc:creator>Keely O'Sullivan</dc:creator>
  <cp:lastModifiedBy>Keely O'Sullivan</cp:lastModifiedBy>
  <cp:revision>59</cp:revision>
  <dcterms:modified xsi:type="dcterms:W3CDTF">2018-05-08T19:32:44Z</dcterms:modified>
</cp:coreProperties>
</file>