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handoutMasterIdLst>
    <p:handoutMasterId r:id="rId29"/>
  </p:handoutMasterIdLst>
  <p:sldIdLst>
    <p:sldId id="256" r:id="rId2"/>
    <p:sldId id="258" r:id="rId3"/>
    <p:sldId id="259" r:id="rId4"/>
    <p:sldId id="260" r:id="rId5"/>
    <p:sldId id="261" r:id="rId6"/>
    <p:sldId id="262" r:id="rId7"/>
    <p:sldId id="264" r:id="rId8"/>
    <p:sldId id="279" r:id="rId9"/>
    <p:sldId id="280" r:id="rId10"/>
    <p:sldId id="281" r:id="rId11"/>
    <p:sldId id="282" r:id="rId12"/>
    <p:sldId id="278" r:id="rId13"/>
    <p:sldId id="276" r:id="rId14"/>
    <p:sldId id="277" r:id="rId15"/>
    <p:sldId id="263" r:id="rId16"/>
    <p:sldId id="265" r:id="rId17"/>
    <p:sldId id="266" r:id="rId18"/>
    <p:sldId id="267" r:id="rId19"/>
    <p:sldId id="270" r:id="rId20"/>
    <p:sldId id="268" r:id="rId21"/>
    <p:sldId id="271" r:id="rId22"/>
    <p:sldId id="269" r:id="rId23"/>
    <p:sldId id="273" r:id="rId24"/>
    <p:sldId id="275" r:id="rId25"/>
    <p:sldId id="274" r:id="rId26"/>
    <p:sldId id="283" r:id="rId27"/>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9F3E5E-F5C4-E79A-397D-7283CA4D6139}" name="Kate Buckley" initials="KB" userId="S::kate@asdanet.org::93d80368-d8a4-4002-b380-b294045e8ddc" providerId="AD"/>
  <p188:author id="{0CEA8084-4CE6-FE9D-9B67-11509F7DB447}" name="Robin Lieberman" initials="RL" userId="S::robin@asdanet.org::bdf91e91-0252-47db-8aab-08fea112680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F334A"/>
    <a:srgbClr val="0079B8"/>
    <a:srgbClr val="047EC8"/>
    <a:srgbClr val="E6ECEB"/>
    <a:srgbClr val="153E6A"/>
    <a:srgbClr val="ACC850"/>
    <a:srgbClr val="BACAC7"/>
    <a:srgbClr val="174D79"/>
    <a:srgbClr val="FFBD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4" autoAdjust="0"/>
    <p:restoredTop sz="66543" autoAdjust="0"/>
  </p:normalViewPr>
  <p:slideViewPr>
    <p:cSldViewPr snapToGrid="0" snapToObjects="1">
      <p:cViewPr varScale="1">
        <p:scale>
          <a:sx n="76" d="100"/>
          <a:sy n="76" d="100"/>
        </p:scale>
        <p:origin x="894" y="66"/>
      </p:cViewPr>
      <p:guideLst>
        <p:guide orient="horz" pos="2160"/>
        <p:guide pos="3840"/>
      </p:guideLst>
    </p:cSldViewPr>
  </p:slideViewPr>
  <p:notesTextViewPr>
    <p:cViewPr>
      <p:scale>
        <a:sx n="100" d="100"/>
        <a:sy n="100" d="100"/>
      </p:scale>
      <p:origin x="0" y="0"/>
    </p:cViewPr>
  </p:notesTextViewPr>
  <p:notesViewPr>
    <p:cSldViewPr snapToGrid="0" snapToObjects="1">
      <p:cViewPr varScale="1">
        <p:scale>
          <a:sx n="65" d="100"/>
          <a:sy n="65" d="100"/>
        </p:scale>
        <p:origin x="3082"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8/10/relationships/authors" Targe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BC932F4-90CB-44D8-A914-ACC01156B61F}" type="datetimeFigureOut">
              <a:rPr lang="en-US" smtClean="0"/>
              <a:t>4/5/2023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158343B-7716-47AD-9E6F-49DB48B8D90C}" type="slidenum">
              <a:rPr lang="en-US" smtClean="0"/>
              <a:t>‹#›</a:t>
            </a:fld>
            <a:endParaRPr lang="en-US"/>
          </a:p>
        </p:txBody>
      </p:sp>
    </p:spTree>
    <p:extLst>
      <p:ext uri="{BB962C8B-B14F-4D97-AF65-F5344CB8AC3E}">
        <p14:creationId xmlns:p14="http://schemas.microsoft.com/office/powerpoint/2010/main" val="23868079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877961-E843-487E-850A-3BAEC7867A85}" type="datetimeFigureOut">
              <a:rPr lang="en-US" smtClean="0"/>
              <a:t>4/5/2023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EFC2D-9D6F-4B1F-A720-A4E79C38CDA1}" type="slidenum">
              <a:rPr lang="en-US" smtClean="0"/>
              <a:t>‹#›</a:t>
            </a:fld>
            <a:endParaRPr lang="en-US"/>
          </a:p>
        </p:txBody>
      </p:sp>
    </p:spTree>
    <p:extLst>
      <p:ext uri="{BB962C8B-B14F-4D97-AF65-F5344CB8AC3E}">
        <p14:creationId xmlns:p14="http://schemas.microsoft.com/office/powerpoint/2010/main" val="2453899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opeofpracticepolicy.org/o-h-providers/dental-hygienists-dental-hygiene-therapists-main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dea.org/Blog.aspx?id=36283&amp;blogid=20132"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pewtrusts.org/en/research-and-analysis/articles/2018/12/31/michigan-becomes-8th-state-to-authorize-dental-therapist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gd.org/docs/default-source/policies-and-white-papers/access-to-care-white-paper.pdf?sfvrsn=d5e75b1_2"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michigandental.org/Portals/pro/ProDocuments/Legislative/Dental%20Therapist%20Toolkit/Dental%20Therapist%20Information%20Toolkit.pdf"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aoms.org/docs/govt_affairs/advocacy_white_papers/policy_dental_midlevel.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da.org/~/media/ADA/Science%20and%20Research/HPI/Files/HPIBrief_0419_1.pdf?la=e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da.org/~/media/ADA/Science%20and%20Research/HPI/Files/HPIBrief_0419_1.pdf?la=e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anthc.org/alaska-dental-therapy-education-programs/adtep-certification-scope-of-practice/"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nihb.org/docs/05212014/Dental%20Health%20Aide%20Therapists%20Presentation%201.pdf"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ealth.state.mn.us/facilities/ruralhealth/emerging/dt/index.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3</a:t>
            </a:fld>
            <a:endParaRPr lang="en-US"/>
          </a:p>
        </p:txBody>
      </p:sp>
    </p:spTree>
    <p:extLst>
      <p:ext uri="{BB962C8B-B14F-4D97-AF65-F5344CB8AC3E}">
        <p14:creationId xmlns:p14="http://schemas.microsoft.com/office/powerpoint/2010/main" val="3750313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Source/s:</a:t>
            </a:r>
          </a:p>
          <a:p>
            <a:endParaRPr lang="en-US" dirty="0">
              <a:hlinkClick r:id="rId3"/>
            </a:endParaRPr>
          </a:p>
          <a:p>
            <a:pPr marL="171450" indent="-171450">
              <a:buFont typeface="Arial" panose="020B0604020202020204" pitchFamily="34" charset="0"/>
              <a:buChar char="•"/>
            </a:pPr>
            <a:r>
              <a:rPr lang="en-US" dirty="0">
                <a:hlinkClick r:id="rId3"/>
              </a:rPr>
              <a:t>http://scopeofpracticepolicy.org/o-h-providers/dental-hygienists-dental-hygiene-therapists-maine/</a:t>
            </a:r>
            <a:endParaRPr lang="en-US" dirty="0"/>
          </a:p>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12</a:t>
            </a:fld>
            <a:endParaRPr lang="en-US"/>
          </a:p>
        </p:txBody>
      </p:sp>
    </p:spTree>
    <p:extLst>
      <p:ext uri="{BB962C8B-B14F-4D97-AF65-F5344CB8AC3E}">
        <p14:creationId xmlns:p14="http://schemas.microsoft.com/office/powerpoint/2010/main" val="3374868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Information sourced</a:t>
            </a:r>
            <a:r>
              <a:rPr lang="en-US" baseline="0" dirty="0"/>
              <a:t> from </a:t>
            </a:r>
            <a:r>
              <a:rPr lang="en-US" dirty="0">
                <a:hlinkClick r:id="rId3"/>
              </a:rPr>
              <a:t>https://www.adea.org/Blog.aspx?id=36283&amp;blogid=20132</a:t>
            </a:r>
            <a:endParaRPr lang="en-US" dirty="0"/>
          </a:p>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13</a:t>
            </a:fld>
            <a:endParaRPr lang="en-US"/>
          </a:p>
        </p:txBody>
      </p:sp>
    </p:spTree>
    <p:extLst>
      <p:ext uri="{BB962C8B-B14F-4D97-AF65-F5344CB8AC3E}">
        <p14:creationId xmlns:p14="http://schemas.microsoft.com/office/powerpoint/2010/main" val="2161215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Source/s:</a:t>
            </a:r>
          </a:p>
          <a:p>
            <a:pPr marL="171450" indent="-171450">
              <a:buFont typeface="Arial" panose="020B0604020202020204" pitchFamily="34" charset="0"/>
              <a:buChar char="•"/>
            </a:pPr>
            <a:r>
              <a:rPr lang="en-US" dirty="0">
                <a:hlinkClick r:id="rId3"/>
              </a:rPr>
              <a:t>https://www.pewtrusts.org/en/research-and-analysis/articles/2018/12/31/michigan-becomes-8th-state-to-authorize-dental-therapists</a:t>
            </a:r>
            <a:endParaRPr lang="en-US" dirty="0"/>
          </a:p>
          <a:p>
            <a:pPr marL="171450" indent="-171450">
              <a:buFont typeface="Arial" panose="020B0604020202020204" pitchFamily="34" charset="0"/>
              <a:buChar char="•"/>
            </a:pPr>
            <a:r>
              <a:rPr lang="en-US" dirty="0"/>
              <a:t>https://www.dentistrytoday.com/dental-therapy-moves-forward-in-michigan/#:~:text=Three%20academic%20years%20in%20a,comprehensive%2C%20competency%2Dbased%20clinical%20exam </a:t>
            </a:r>
          </a:p>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14</a:t>
            </a:fld>
            <a:endParaRPr lang="en-US"/>
          </a:p>
        </p:txBody>
      </p:sp>
    </p:spTree>
    <p:extLst>
      <p:ext uri="{BB962C8B-B14F-4D97-AF65-F5344CB8AC3E}">
        <p14:creationId xmlns:p14="http://schemas.microsoft.com/office/powerpoint/2010/main" val="3456954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17999"/>
              </a:lnSpc>
              <a:defRPr sz="1800"/>
            </a:pPr>
            <a:r>
              <a:rPr lang="en-US" sz="1200" dirty="0"/>
              <a:t>ADA:</a:t>
            </a:r>
            <a:r>
              <a:rPr lang="en-US" sz="1200" baseline="0" dirty="0"/>
              <a:t> Against</a:t>
            </a:r>
          </a:p>
          <a:p>
            <a:pPr lvl="0">
              <a:lnSpc>
                <a:spcPct val="117999"/>
              </a:lnSpc>
              <a:defRPr sz="1800"/>
            </a:pPr>
            <a:endParaRPr lang="en-US" sz="1200" dirty="0"/>
          </a:p>
          <a:p>
            <a:pPr lvl="0">
              <a:lnSpc>
                <a:spcPct val="117999"/>
              </a:lnSpc>
              <a:defRPr sz="1800"/>
            </a:pPr>
            <a:r>
              <a:rPr lang="en-US" sz="1200" dirty="0"/>
              <a:t>AGD: </a:t>
            </a:r>
            <a:r>
              <a:rPr lang="en-US" sz="1050" dirty="0"/>
              <a:t> </a:t>
            </a:r>
          </a:p>
          <a:p>
            <a:pPr marL="0" lvl="0" indent="0">
              <a:lnSpc>
                <a:spcPct val="117999"/>
              </a:lnSpc>
              <a:buFont typeface="Arial" panose="020B0604020202020204" pitchFamily="34" charset="0"/>
              <a:buNone/>
              <a:defRPr sz="1800"/>
            </a:pPr>
            <a:r>
              <a:rPr lang="en-US" sz="1050" dirty="0"/>
              <a:t>“Because underserved patients often exhibit a greater degree of complications and other systemic health conditions, the use of lesser-educated providers risks jeopardizing the patients’ health and safety.”</a:t>
            </a:r>
          </a:p>
          <a:p>
            <a:pPr marL="0" lvl="0" indent="0">
              <a:lnSpc>
                <a:spcPct val="117999"/>
              </a:lnSpc>
              <a:buFont typeface="Arial" panose="020B0604020202020204" pitchFamily="34" charset="0"/>
              <a:buNone/>
              <a:defRPr sz="1800"/>
            </a:pPr>
            <a:r>
              <a:rPr lang="en-US" sz="1050" dirty="0"/>
              <a:t>“This approach will provide lesser-quality care to the poor.”</a:t>
            </a:r>
          </a:p>
          <a:p>
            <a:pPr marL="0" lvl="0" indent="0">
              <a:lnSpc>
                <a:spcPct val="117999"/>
              </a:lnSpc>
              <a:buFont typeface="Arial" panose="020B0604020202020204" pitchFamily="34" charset="0"/>
              <a:buNone/>
              <a:defRPr sz="1800"/>
            </a:pPr>
            <a:endParaRPr lang="en-US" sz="1050" dirty="0"/>
          </a:p>
          <a:p>
            <a:pPr lvl="0">
              <a:lnSpc>
                <a:spcPct val="117999"/>
              </a:lnSpc>
              <a:defRPr sz="1800"/>
            </a:pPr>
            <a:r>
              <a:rPr lang="en-US" sz="1200" dirty="0"/>
              <a:t>AAPD:</a:t>
            </a:r>
          </a:p>
          <a:p>
            <a:pPr marL="0" marR="0" lvl="0" indent="0" algn="l" defTabSz="914400" rtl="0" eaLnBrk="1" fontAlgn="auto" latinLnBrk="0" hangingPunct="1">
              <a:lnSpc>
                <a:spcPct val="117999"/>
              </a:lnSpc>
              <a:spcBef>
                <a:spcPts val="0"/>
              </a:spcBef>
              <a:spcAft>
                <a:spcPts val="0"/>
              </a:spcAft>
              <a:buClrTx/>
              <a:buSzTx/>
              <a:buFontTx/>
              <a:buNone/>
              <a:tabLst/>
              <a:defRPr sz="1800"/>
            </a:pPr>
            <a:r>
              <a:rPr lang="en-US" sz="1200" dirty="0"/>
              <a:t>“Dental Therapists working under the supervision of dentists … are conceptually compatible with AAPD core values, oral health policies and clinical guidelines, and definition of the dental home…  AAPD supports the use of mid-level dental providers who perform or assist in the delivery of specified reversible procedures and certain surgical procedures under the general supervision of a dentist, provided that such arrangements have been thoroughly evaluated and demonstrated to be safe, effective, and efficient and to not compromise quality of care in similar settings.”</a:t>
            </a:r>
          </a:p>
          <a:p>
            <a:pPr lvl="0">
              <a:lnSpc>
                <a:spcPct val="117999"/>
              </a:lnSpc>
              <a:defRPr sz="1800"/>
            </a:pPr>
            <a:endParaRPr lang="en-US" sz="1200" dirty="0"/>
          </a:p>
          <a:p>
            <a:pPr marL="0" marR="0" lvl="0" indent="0" algn="l" defTabSz="914400" rtl="0" eaLnBrk="1" fontAlgn="auto" latinLnBrk="0" hangingPunct="1">
              <a:lnSpc>
                <a:spcPct val="117999"/>
              </a:lnSpc>
              <a:spcBef>
                <a:spcPts val="0"/>
              </a:spcBef>
              <a:spcAft>
                <a:spcPts val="0"/>
              </a:spcAft>
              <a:buClrTx/>
              <a:buSzTx/>
              <a:buFontTx/>
              <a:buNone/>
              <a:tabLst/>
              <a:defRPr sz="1800"/>
            </a:pPr>
            <a:r>
              <a:rPr lang="en-US" sz="1200" dirty="0"/>
              <a:t>NDA: This [institutionalizing dental therapists] seems an acceptable solution for the poor and underserved, while those well-to-do individuals in our society enjoy comprehensive oral health care from licensed dentists.</a:t>
            </a:r>
          </a:p>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15</a:t>
            </a:fld>
            <a:endParaRPr lang="en-US"/>
          </a:p>
        </p:txBody>
      </p:sp>
    </p:spTree>
    <p:extLst>
      <p:ext uri="{BB962C8B-B14F-4D97-AF65-F5344CB8AC3E}">
        <p14:creationId xmlns:p14="http://schemas.microsoft.com/office/powerpoint/2010/main" val="1964884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referenced in:</a:t>
            </a:r>
          </a:p>
          <a:p>
            <a:endParaRPr lang="en-US" dirty="0"/>
          </a:p>
          <a:p>
            <a:r>
              <a:rPr lang="en-US" dirty="0">
                <a:hlinkClick r:id="rId3"/>
              </a:rPr>
              <a:t>AGD Whitepaper: https://www.agd.org/docs/default-source/policies-and-white-papers/access-to-care-white-paper.pdf?sfvrsn=d5e75b1_2</a:t>
            </a:r>
            <a:r>
              <a:rPr lang="en-US" dirty="0"/>
              <a:t> </a:t>
            </a:r>
          </a:p>
          <a:p>
            <a:endParaRPr lang="en-US" dirty="0"/>
          </a:p>
          <a:p>
            <a:r>
              <a:rPr lang="en-US" dirty="0"/>
              <a:t>Michigan Dental Association: </a:t>
            </a:r>
            <a:r>
              <a:rPr lang="en-US" dirty="0">
                <a:hlinkClick r:id="rId4"/>
              </a:rPr>
              <a:t>https://www.michigandental.org/Portals/pro/ProDocuments/Legislative/Dental%20Therapist%20Toolkit/Dental%20Therapist%20Information%20Toolkit.pdf</a:t>
            </a:r>
            <a:r>
              <a:rPr lang="en-US" dirty="0"/>
              <a:t> </a:t>
            </a:r>
          </a:p>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17</a:t>
            </a:fld>
            <a:endParaRPr lang="en-US"/>
          </a:p>
        </p:txBody>
      </p:sp>
    </p:spTree>
    <p:extLst>
      <p:ext uri="{BB962C8B-B14F-4D97-AF65-F5344CB8AC3E}">
        <p14:creationId xmlns:p14="http://schemas.microsoft.com/office/powerpoint/2010/main" val="4139385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a:t>
            </a:r>
            <a:r>
              <a:rPr lang="en-US" baseline="0" dirty="0"/>
              <a:t> would a midlevel provider be able to spot oral cancer?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Source/s:</a:t>
            </a:r>
          </a:p>
          <a:p>
            <a:pPr marL="171450" indent="-171450">
              <a:buFont typeface="Arial" panose="020B0604020202020204" pitchFamily="34" charset="0"/>
              <a:buChar char="•"/>
            </a:pPr>
            <a:r>
              <a:rPr lang="en-US" dirty="0"/>
              <a:t>Information</a:t>
            </a:r>
            <a:r>
              <a:rPr lang="en-US" baseline="0" dirty="0"/>
              <a:t> from American Association of Oral and Maxillofacial Surgeons White Paper: </a:t>
            </a:r>
            <a:r>
              <a:rPr lang="en-US" dirty="0">
                <a:hlinkClick r:id="rId3"/>
              </a:rPr>
              <a:t>https://www.aaoms.org/docs/govt_affairs/advocacy_white_papers/policy_dental_midlevel.pdf</a:t>
            </a:r>
            <a:endParaRPr lang="en-US" baseline="0" dirty="0"/>
          </a:p>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18</a:t>
            </a:fld>
            <a:endParaRPr lang="en-US"/>
          </a:p>
        </p:txBody>
      </p:sp>
    </p:spTree>
    <p:extLst>
      <p:ext uri="{BB962C8B-B14F-4D97-AF65-F5344CB8AC3E}">
        <p14:creationId xmlns:p14="http://schemas.microsoft.com/office/powerpoint/2010/main" val="1503752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600" dirty="0"/>
              <a:t>Sources: </a:t>
            </a:r>
          </a:p>
          <a:p>
            <a:pPr marL="342900" lvl="0" indent="-342900">
              <a:buFont typeface="Arial" panose="020B0604020202020204" pitchFamily="34" charset="0"/>
              <a:buChar char="•"/>
              <a:defRPr sz="1800"/>
            </a:pPr>
            <a:r>
              <a:rPr lang="en-US" sz="1600" dirty="0">
                <a:hlinkClick r:id="rId3"/>
              </a:rPr>
              <a:t>https://www.ada.org/~/media/ADA/Science%20and%20Research/HPI/Files/HPIBrief_0419_1.pdf?la=en</a:t>
            </a:r>
            <a:endParaRPr lang="en-US" sz="1600" dirty="0"/>
          </a:p>
          <a:p>
            <a:pPr marL="342900" lvl="0" indent="-342900">
              <a:buFont typeface="Arial" panose="020B0604020202020204" pitchFamily="34" charset="0"/>
              <a:buChar char="•"/>
              <a:defRPr sz="1800"/>
            </a:pPr>
            <a:r>
              <a:rPr lang="en-US" sz="1600" dirty="0" err="1"/>
              <a:t>Niodita</a:t>
            </a:r>
            <a:r>
              <a:rPr lang="en-US" sz="1600" baseline="0" dirty="0"/>
              <a:t> Gupta and Marko Vujicic. Main Barriers </a:t>
            </a:r>
            <a:r>
              <a:rPr lang="en-US" sz="1600" baseline="0" dirty="0" err="1"/>
              <a:t>ot</a:t>
            </a:r>
            <a:r>
              <a:rPr lang="en-US" sz="1600" baseline="0" dirty="0"/>
              <a:t> Getting Needed Dental All Relate to Affordability. April 2019. Web.</a:t>
            </a:r>
            <a:endParaRPr lang="en-US" sz="1600" dirty="0"/>
          </a:p>
          <a:p>
            <a:pPr lvl="0">
              <a:defRPr sz="1800"/>
            </a:pPr>
            <a:endParaRPr lang="en-US" sz="1600" dirty="0"/>
          </a:p>
          <a:p>
            <a:pPr lvl="0">
              <a:defRPr sz="1800"/>
            </a:pPr>
            <a:r>
              <a:rPr lang="en-US" sz="1600" dirty="0"/>
              <a:t>Action</a:t>
            </a:r>
            <a:r>
              <a:rPr lang="en-US" sz="1600" baseline="0" dirty="0"/>
              <a:t> for Dental Health Care Act was signed into law Dec. 11, 2018</a:t>
            </a:r>
          </a:p>
          <a:p>
            <a:pPr marL="285750" lvl="0" indent="-285750">
              <a:buFont typeface="Arial" panose="020B0604020202020204" pitchFamily="34" charset="0"/>
              <a:buChar char="•"/>
              <a:defRPr sz="1800"/>
            </a:pPr>
            <a:r>
              <a:rPr lang="en-US" dirty="0"/>
              <a:t>Expands care to underserved areas by allowing organizations to qualify for oral</a:t>
            </a:r>
            <a:r>
              <a:rPr lang="en-US" baseline="0" dirty="0"/>
              <a:t> health grants administered by the</a:t>
            </a:r>
            <a:r>
              <a:rPr lang="en-US" dirty="0"/>
              <a:t> CDC.</a:t>
            </a:r>
          </a:p>
          <a:p>
            <a:pPr marL="285750" lvl="0" indent="-285750">
              <a:buFont typeface="Arial" panose="020B0604020202020204" pitchFamily="34" charset="0"/>
              <a:buChar char="•"/>
              <a:defRPr sz="1800"/>
            </a:pPr>
            <a:r>
              <a:rPr lang="en-US" baseline="0" dirty="0"/>
              <a:t>ASDA members sent more than 600 letters to Congress advocating for this legislation, and nearly 500 ASDA members advocated for this bill at the ADA Dentist and Student Lobby Day in 2018.</a:t>
            </a:r>
            <a:endParaRPr lang="en-US" sz="1600" dirty="0"/>
          </a:p>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19</a:t>
            </a:fld>
            <a:endParaRPr lang="en-US"/>
          </a:p>
        </p:txBody>
      </p:sp>
    </p:spTree>
    <p:extLst>
      <p:ext uri="{BB962C8B-B14F-4D97-AF65-F5344CB8AC3E}">
        <p14:creationId xmlns:p14="http://schemas.microsoft.com/office/powerpoint/2010/main" val="832946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sz="1800"/>
            </a:pPr>
            <a:r>
              <a:rPr lang="en-US" sz="1200" dirty="0"/>
              <a:t>Sources: </a:t>
            </a:r>
          </a:p>
          <a:p>
            <a:pPr marL="342900" lvl="0" indent="-342900">
              <a:buFont typeface="Arial" panose="020B0604020202020204" pitchFamily="34" charset="0"/>
              <a:buChar char="•"/>
              <a:defRPr sz="1800"/>
            </a:pPr>
            <a:r>
              <a:rPr lang="en-US" sz="1200" dirty="0">
                <a:hlinkClick r:id="rId3"/>
              </a:rPr>
              <a:t>https://www.ada.org/~/media/ADA/Science%20and%20Research/HPI/Files/HPIBrief_0419_1.pdf?la=en</a:t>
            </a:r>
            <a:endParaRPr lang="en-US" sz="1200" dirty="0"/>
          </a:p>
          <a:p>
            <a:pPr marL="342900" lvl="0" indent="-342900">
              <a:buFont typeface="Arial" panose="020B0604020202020204" pitchFamily="34" charset="0"/>
              <a:buChar char="•"/>
              <a:defRPr sz="1800"/>
            </a:pPr>
            <a:r>
              <a:rPr lang="en-US" sz="1200" dirty="0" err="1"/>
              <a:t>Niodita</a:t>
            </a:r>
            <a:r>
              <a:rPr lang="en-US" sz="1200" baseline="0" dirty="0"/>
              <a:t> Gupta and Marko Vujicic. Main Barriers to Getting Needed Dental All Relate to Affordability. April 2019. Web.</a:t>
            </a: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credit :https://www.ada.org/en/public-programs/give-kids-a-smile</a:t>
            </a:r>
          </a:p>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20</a:t>
            </a:fld>
            <a:endParaRPr lang="en-US"/>
          </a:p>
        </p:txBody>
      </p:sp>
    </p:spTree>
    <p:extLst>
      <p:ext uri="{BB962C8B-B14F-4D97-AF65-F5344CB8AC3E}">
        <p14:creationId xmlns:p14="http://schemas.microsoft.com/office/powerpoint/2010/main" val="3391694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6424A"/>
                </a:solidFill>
                <a:effectLst/>
                <a:latin typeface="+mn-lt"/>
              </a:rPr>
              <a:t>The ADEA Interactive Legislative and Regulatory Tracking Map provides current information on state legislation and regulations of interest to academic dentistry: </a:t>
            </a:r>
            <a:r>
              <a:rPr lang="en-US" dirty="0">
                <a:latin typeface="+mn-lt"/>
              </a:rPr>
              <a:t>https://www.adea.org/LegRegMap/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6424A"/>
              </a:solidFill>
              <a:effectLst/>
              <a:latin typeface="+mn-lt"/>
            </a:endParaRPr>
          </a:p>
          <a:p>
            <a:pPr algn="l">
              <a:buFont typeface="Arial" panose="020B0604020202020204" pitchFamily="34" charset="0"/>
              <a:buChar char="•"/>
            </a:pPr>
            <a:r>
              <a:rPr lang="en-US" b="1" i="0" dirty="0">
                <a:solidFill>
                  <a:srgbClr val="36424A"/>
                </a:solidFill>
                <a:effectLst/>
                <a:latin typeface="+mn-lt"/>
              </a:rPr>
              <a:t>Instructions for Use</a:t>
            </a:r>
            <a:br>
              <a:rPr lang="en-US" dirty="0">
                <a:latin typeface="+mn-lt"/>
              </a:rPr>
            </a:br>
            <a:r>
              <a:rPr lang="en-US" b="0" i="0" dirty="0">
                <a:solidFill>
                  <a:srgbClr val="36424A"/>
                </a:solidFill>
                <a:effectLst/>
                <a:latin typeface="+mn-lt"/>
              </a:rPr>
              <a:t>To view legislation and regulations by topic, click on the bar next to the corresponding topic of interest.</a:t>
            </a:r>
          </a:p>
          <a:p>
            <a:pPr algn="l">
              <a:buFont typeface="Arial" panose="020B0604020202020204" pitchFamily="34" charset="0"/>
              <a:buChar char="•"/>
            </a:pPr>
            <a:r>
              <a:rPr lang="en-US" b="0" i="0" dirty="0">
                <a:solidFill>
                  <a:srgbClr val="36424A"/>
                </a:solidFill>
                <a:effectLst/>
                <a:latin typeface="+mn-lt"/>
              </a:rPr>
              <a:t>To view legislation and regulations by state, click on the outline of the state of interest.</a:t>
            </a:r>
          </a:p>
          <a:p>
            <a:pPr algn="l">
              <a:buFont typeface="Arial" panose="020B0604020202020204" pitchFamily="34" charset="0"/>
              <a:buChar char="•"/>
            </a:pPr>
            <a:r>
              <a:rPr lang="en-US" b="0" i="0" dirty="0">
                <a:solidFill>
                  <a:srgbClr val="36424A"/>
                </a:solidFill>
                <a:effectLst/>
                <a:latin typeface="+mn-lt"/>
              </a:rPr>
              <a:t>To view more detailed information, like summaries, status or sponsor information, click on the bill or regulation.</a:t>
            </a:r>
          </a:p>
          <a:p>
            <a:pPr algn="l">
              <a:buFont typeface="Arial" panose="020B0604020202020204" pitchFamily="34" charset="0"/>
              <a:buChar char="•"/>
            </a:pPr>
            <a:r>
              <a:rPr lang="en-US" b="0" i="0" dirty="0">
                <a:solidFill>
                  <a:srgbClr val="36424A"/>
                </a:solidFill>
                <a:effectLst/>
                <a:latin typeface="+mn-lt"/>
              </a:rPr>
              <a:t>PDFs or images of bill information can be downloaded by clicking on the download icon on the bottom right of the screen.</a:t>
            </a:r>
          </a:p>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21</a:t>
            </a:fld>
            <a:endParaRPr lang="en-US"/>
          </a:p>
        </p:txBody>
      </p:sp>
    </p:spTree>
    <p:extLst>
      <p:ext uri="{BB962C8B-B14F-4D97-AF65-F5344CB8AC3E}">
        <p14:creationId xmlns:p14="http://schemas.microsoft.com/office/powerpoint/2010/main" val="928481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22</a:t>
            </a:fld>
            <a:endParaRPr lang="en-US"/>
          </a:p>
        </p:txBody>
      </p:sp>
    </p:spTree>
    <p:extLst>
      <p:ext uri="{BB962C8B-B14F-4D97-AF65-F5344CB8AC3E}">
        <p14:creationId xmlns:p14="http://schemas.microsoft.com/office/powerpoint/2010/main" val="2670457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4</a:t>
            </a:fld>
            <a:endParaRPr lang="en-US"/>
          </a:p>
        </p:txBody>
      </p:sp>
    </p:spTree>
    <p:extLst>
      <p:ext uri="{BB962C8B-B14F-4D97-AF65-F5344CB8AC3E}">
        <p14:creationId xmlns:p14="http://schemas.microsoft.com/office/powerpoint/2010/main" val="1785474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23</a:t>
            </a:fld>
            <a:endParaRPr lang="en-US"/>
          </a:p>
        </p:txBody>
      </p:sp>
    </p:spTree>
    <p:extLst>
      <p:ext uri="{BB962C8B-B14F-4D97-AF65-F5344CB8AC3E}">
        <p14:creationId xmlns:p14="http://schemas.microsoft.com/office/powerpoint/2010/main" val="1562385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24</a:t>
            </a:fld>
            <a:endParaRPr lang="en-US"/>
          </a:p>
        </p:txBody>
      </p:sp>
    </p:spTree>
    <p:extLst>
      <p:ext uri="{BB962C8B-B14F-4D97-AF65-F5344CB8AC3E}">
        <p14:creationId xmlns:p14="http://schemas.microsoft.com/office/powerpoint/2010/main" val="2065955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26</a:t>
            </a:fld>
            <a:endParaRPr lang="en-US"/>
          </a:p>
        </p:txBody>
      </p:sp>
    </p:spTree>
    <p:extLst>
      <p:ext uri="{BB962C8B-B14F-4D97-AF65-F5344CB8AC3E}">
        <p14:creationId xmlns:p14="http://schemas.microsoft.com/office/powerpoint/2010/main" val="377856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Source/s: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Information</a:t>
            </a:r>
            <a:r>
              <a:rPr lang="en-US" sz="1200" b="0" i="0" kern="1200" baseline="0" dirty="0">
                <a:solidFill>
                  <a:schemeClr val="tx1"/>
                </a:solidFill>
                <a:effectLst/>
                <a:latin typeface="+mn-lt"/>
                <a:ea typeface="+mn-ea"/>
                <a:cs typeface="+mn-cs"/>
              </a:rPr>
              <a:t> on Midlevel Providers and Barriers to Care are from ADA Action for Dental Health, year two, a progress report. </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Dental</a:t>
            </a:r>
            <a:r>
              <a:rPr lang="en-US" sz="1200" b="0" i="0" kern="1200" baseline="0" dirty="0">
                <a:solidFill>
                  <a:schemeClr val="tx1"/>
                </a:solidFill>
                <a:effectLst/>
                <a:latin typeface="+mn-lt"/>
                <a:ea typeface="+mn-ea"/>
                <a:cs typeface="+mn-cs"/>
              </a:rPr>
              <a:t> Health Professional Shortage Area s</a:t>
            </a:r>
            <a:r>
              <a:rPr lang="en-US" sz="1200" b="0" i="0" kern="1200" dirty="0">
                <a:solidFill>
                  <a:schemeClr val="tx1"/>
                </a:solidFill>
                <a:effectLst/>
                <a:latin typeface="+mn-lt"/>
                <a:ea typeface="+mn-ea"/>
                <a:cs typeface="+mn-cs"/>
              </a:rPr>
              <a:t>tatistics are taken from the Kaiser</a:t>
            </a:r>
            <a:r>
              <a:rPr lang="en-US" sz="1200" b="0" i="0" kern="1200" baseline="0" dirty="0">
                <a:solidFill>
                  <a:schemeClr val="tx1"/>
                </a:solidFill>
                <a:effectLst/>
                <a:latin typeface="+mn-lt"/>
                <a:ea typeface="+mn-ea"/>
                <a:cs typeface="+mn-cs"/>
              </a:rPr>
              <a:t> Family Foundation: https://www.kff.org/other/state-indicator/dental-care-health-professional-shortage-areas-hpsas/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5</a:t>
            </a:fld>
            <a:endParaRPr lang="en-US"/>
          </a:p>
        </p:txBody>
      </p:sp>
    </p:spTree>
    <p:extLst>
      <p:ext uri="{BB962C8B-B14F-4D97-AF65-F5344CB8AC3E}">
        <p14:creationId xmlns:p14="http://schemas.microsoft.com/office/powerpoint/2010/main" val="1085572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54 countries worldwide have the dental therapists model- </a:t>
            </a:r>
            <a:r>
              <a:rPr lang="en-US" sz="1200" dirty="0" err="1"/>
              <a:t>ie</a:t>
            </a:r>
            <a:r>
              <a:rPr lang="en-US" sz="1200" dirty="0"/>
              <a:t>. New Zealand, Australia, England, Canada, Netherlands etc.</a:t>
            </a:r>
          </a:p>
          <a:p>
            <a:pPr marL="171450" indent="-171450">
              <a:buFont typeface="Arial" panose="020B0604020202020204" pitchFamily="34" charset="0"/>
              <a:buChar char="•"/>
            </a:pPr>
            <a:r>
              <a:rPr lang="en-US" sz="1200" dirty="0"/>
              <a:t>In 2000, the U.S. surgeon general called a lack of access to oral health care “a silent epidemic.”</a:t>
            </a:r>
          </a:p>
          <a:p>
            <a:pPr marL="171450" indent="-171450">
              <a:buFont typeface="Arial" panose="020B0604020202020204" pitchFamily="34" charset="0"/>
              <a:buChar char="•"/>
            </a:pPr>
            <a:r>
              <a:rPr lang="en-US" dirty="0"/>
              <a:t>States</a:t>
            </a:r>
            <a:r>
              <a:rPr lang="en-US" baseline="0" dirty="0"/>
              <a:t> have developed different kinds of midlevel providers. </a:t>
            </a:r>
          </a:p>
          <a:p>
            <a:pPr marL="171450" indent="-171450">
              <a:buFont typeface="Arial" panose="020B0604020202020204" pitchFamily="34" charset="0"/>
              <a:buChar char="•"/>
            </a:pPr>
            <a:r>
              <a:rPr lang="en-US" baseline="0" dirty="0"/>
              <a:t>State law outlines the practice setting and kinds of procedures </a:t>
            </a:r>
            <a:r>
              <a:rPr lang="en-US" baseline="0" dirty="0" err="1"/>
              <a:t>midlevels</a:t>
            </a:r>
            <a:r>
              <a:rPr lang="en-US" baseline="0" dirty="0"/>
              <a:t> can perform. </a:t>
            </a:r>
          </a:p>
          <a:p>
            <a:pPr marL="0" indent="0">
              <a:buFont typeface="Arial" panose="020B0604020202020204" pitchFamily="34" charset="0"/>
              <a:buNone/>
            </a:pPr>
            <a:endParaRPr lang="en-US" sz="1200" dirty="0"/>
          </a:p>
          <a:p>
            <a:pPr marL="171450" indent="-171450">
              <a:buFont typeface="Arial" panose="020B0604020202020204" pitchFamily="34" charset="0"/>
              <a:buChar char="•"/>
            </a:pPr>
            <a:r>
              <a:rPr lang="en-US" sz="3600" dirty="0"/>
              <a:t>2009 - Minnesota became the 1st state to adopt dental therapist</a:t>
            </a:r>
          </a:p>
          <a:p>
            <a:pPr marL="800100" lvl="1" indent="-342900" defTabSz="457200">
              <a:buFont typeface="Arial" panose="020B0604020202020204" pitchFamily="34" charset="0"/>
              <a:buChar char="•"/>
            </a:pPr>
            <a:r>
              <a:rPr lang="en-US" sz="2400" dirty="0"/>
              <a:t>Minnesota created 2 levels of midlevel providers: Dental Therapists and Advanced Dental Therapists </a:t>
            </a:r>
          </a:p>
          <a:p>
            <a:pPr marL="800100" lvl="1" indent="-342900" defTabSz="457200">
              <a:buFont typeface="Arial" panose="020B0604020202020204" pitchFamily="34" charset="0"/>
              <a:buChar char="•"/>
            </a:pPr>
            <a:r>
              <a:rPr lang="en-US" sz="2400" dirty="0"/>
              <a:t>Provide basic preventative and limited restorative services- also can prescribe</a:t>
            </a:r>
          </a:p>
          <a:p>
            <a:pPr marL="800100" lvl="1" indent="-342900" defTabSz="457200">
              <a:buFont typeface="Arial" panose="020B0604020202020204" pitchFamily="34" charset="0"/>
              <a:buChar char="•"/>
            </a:pPr>
            <a:r>
              <a:rPr lang="en-US" sz="2400" dirty="0"/>
              <a:t>“Limited to primarily practicing in settings that serve low-income, uninsured, and underserved patients or in dental health professional shortage areas”</a:t>
            </a:r>
          </a:p>
          <a:p>
            <a:pPr marL="800100" lvl="1" indent="-342900" defTabSz="457200">
              <a:buFont typeface="Arial" panose="020B0604020202020204" pitchFamily="34" charset="0"/>
              <a:buChar char="•"/>
            </a:pPr>
            <a:r>
              <a:rPr lang="en-US" sz="2400" dirty="0"/>
              <a:t>Dentist does not need to be present at time of procedures</a:t>
            </a:r>
          </a:p>
          <a:p>
            <a:pPr marL="182880" indent="-182880">
              <a:buFont typeface="Arial" panose="020B0604020202020204" pitchFamily="34" charset="0"/>
              <a:buChar char="•"/>
            </a:pPr>
            <a:r>
              <a:rPr lang="en-US" sz="2800" dirty="0"/>
              <a:t>February 2014- There are 32 licensed dental therapists- 6 are ADT,</a:t>
            </a:r>
            <a:r>
              <a:rPr lang="en-US" sz="2800" baseline="0" dirty="0"/>
              <a:t> </a:t>
            </a:r>
            <a:r>
              <a:rPr lang="en-US" dirty="0"/>
              <a:t>4,027 Dentists in-state, 5,542 hygienists </a:t>
            </a:r>
          </a:p>
          <a:p>
            <a:pPr marL="171450" indent="-171450">
              <a:buFont typeface="Arial" panose="020B0604020202020204" pitchFamily="34" charset="0"/>
              <a:buChar char="•"/>
            </a:pPr>
            <a:endParaRPr lang="en-US" sz="1200" dirty="0"/>
          </a:p>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6</a:t>
            </a:fld>
            <a:endParaRPr lang="en-US"/>
          </a:p>
        </p:txBody>
      </p:sp>
    </p:spTree>
    <p:extLst>
      <p:ext uri="{BB962C8B-B14F-4D97-AF65-F5344CB8AC3E}">
        <p14:creationId xmlns:p14="http://schemas.microsoft.com/office/powerpoint/2010/main" val="3786160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b="0" i="0" kern="1200" dirty="0">
                <a:solidFill>
                  <a:schemeClr val="tx1"/>
                </a:solidFill>
                <a:effectLst/>
                <a:latin typeface="+mn-lt"/>
                <a:ea typeface="+mn-ea"/>
                <a:cs typeface="+mn-cs"/>
              </a:rPr>
              <a:t>Source:</a:t>
            </a:r>
          </a:p>
          <a:p>
            <a:pPr marL="0" indent="0">
              <a:buFont typeface="Arial" panose="020B0604020202020204" pitchFamily="34" charset="0"/>
              <a:buNone/>
            </a:pPr>
            <a:r>
              <a:rPr lang="en-US" sz="1200" b="0" i="0" kern="1200" dirty="0">
                <a:solidFill>
                  <a:schemeClr val="tx1"/>
                </a:solidFill>
                <a:effectLst/>
                <a:latin typeface="+mn-lt"/>
                <a:ea typeface="+mn-ea"/>
                <a:cs typeface="+mn-cs"/>
              </a:rPr>
              <a:t>https://scopeofpracticepolicy.org/practitioners/oral-health-providers/sop/dental-therapists/</a:t>
            </a:r>
          </a:p>
          <a:p>
            <a:pPr marL="0" indent="0">
              <a:buFont typeface="Arial" panose="020B0604020202020204" pitchFamily="34" charset="0"/>
              <a:buNone/>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2800" b="0" i="0" dirty="0">
                <a:solidFill>
                  <a:srgbClr val="212529"/>
                </a:solidFill>
                <a:effectLst/>
                <a:latin typeface="Roboto Condensed" panose="020B0604020202020204" pitchFamily="2" charset="0"/>
              </a:rPr>
              <a:t>As of May 2023, Licensed Dental Therapists will be able to practice in Colorado.</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7</a:t>
            </a:fld>
            <a:endParaRPr lang="en-US"/>
          </a:p>
        </p:txBody>
      </p:sp>
    </p:spTree>
    <p:extLst>
      <p:ext uri="{BB962C8B-B14F-4D97-AF65-F5344CB8AC3E}">
        <p14:creationId xmlns:p14="http://schemas.microsoft.com/office/powerpoint/2010/main" val="2916574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8</a:t>
            </a:fld>
            <a:endParaRPr lang="en-US"/>
          </a:p>
        </p:txBody>
      </p:sp>
    </p:spTree>
    <p:extLst>
      <p:ext uri="{BB962C8B-B14F-4D97-AF65-F5344CB8AC3E}">
        <p14:creationId xmlns:p14="http://schemas.microsoft.com/office/powerpoint/2010/main" val="1192962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9</a:t>
            </a:fld>
            <a:endParaRPr lang="en-US"/>
          </a:p>
        </p:txBody>
      </p:sp>
    </p:spTree>
    <p:extLst>
      <p:ext uri="{BB962C8B-B14F-4D97-AF65-F5344CB8AC3E}">
        <p14:creationId xmlns:p14="http://schemas.microsoft.com/office/powerpoint/2010/main" val="2567380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Source/s:</a:t>
            </a:r>
          </a:p>
          <a:p>
            <a:endParaRPr lang="en-US" dirty="0"/>
          </a:p>
          <a:p>
            <a:r>
              <a:rPr lang="en-US" dirty="0"/>
              <a:t>DHAT</a:t>
            </a:r>
            <a:r>
              <a:rPr lang="en-US" baseline="0" dirty="0"/>
              <a:t> information is sourced from </a:t>
            </a:r>
            <a:r>
              <a:rPr lang="en-US" dirty="0">
                <a:hlinkClick r:id="rId3"/>
              </a:rPr>
              <a:t>https://anthc.org/alaska-dental-therapy-education-programs/adtep-certification-scope-of-practice/</a:t>
            </a:r>
            <a:endParaRPr lang="en-US" dirty="0"/>
          </a:p>
          <a:p>
            <a:r>
              <a:rPr lang="en-US" dirty="0"/>
              <a:t> </a:t>
            </a:r>
          </a:p>
          <a:p>
            <a:r>
              <a:rPr lang="en-US" dirty="0"/>
              <a:t>And</a:t>
            </a:r>
          </a:p>
          <a:p>
            <a:endParaRPr lang="en-US" dirty="0"/>
          </a:p>
          <a:p>
            <a:r>
              <a:rPr lang="en-US" dirty="0">
                <a:hlinkClick r:id="rId4"/>
              </a:rPr>
              <a:t>https://www.nihb.org/docs/05212014/Dental%20Health%20Aide%20Therapists%20Presentation%201.pdf</a:t>
            </a:r>
            <a:endParaRPr lang="en-US" dirty="0"/>
          </a:p>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10</a:t>
            </a:fld>
            <a:endParaRPr lang="en-US"/>
          </a:p>
        </p:txBody>
      </p:sp>
    </p:spTree>
    <p:extLst>
      <p:ext uri="{BB962C8B-B14F-4D97-AF65-F5344CB8AC3E}">
        <p14:creationId xmlns:p14="http://schemas.microsoft.com/office/powerpoint/2010/main" val="555146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Source/s:</a:t>
            </a:r>
          </a:p>
          <a:p>
            <a:endParaRPr lang="en-US" dirty="0"/>
          </a:p>
          <a:p>
            <a:r>
              <a:rPr lang="en-US" dirty="0"/>
              <a:t>Dental</a:t>
            </a:r>
            <a:r>
              <a:rPr lang="en-US" baseline="0" dirty="0"/>
              <a:t> therapist information is sourced from </a:t>
            </a:r>
            <a:r>
              <a:rPr lang="en-US" dirty="0">
                <a:hlinkClick r:id="rId3"/>
              </a:rPr>
              <a:t>https://www.health.state.mn.us/facilities/ruralhealth/emerging/dt/index.html</a:t>
            </a:r>
            <a:endParaRPr lang="en-US" dirty="0"/>
          </a:p>
          <a:p>
            <a:endParaRPr lang="en-US" dirty="0"/>
          </a:p>
        </p:txBody>
      </p:sp>
      <p:sp>
        <p:nvSpPr>
          <p:cNvPr id="4" name="Slide Number Placeholder 3"/>
          <p:cNvSpPr>
            <a:spLocks noGrp="1"/>
          </p:cNvSpPr>
          <p:nvPr>
            <p:ph type="sldNum" sz="quarter" idx="5"/>
          </p:nvPr>
        </p:nvSpPr>
        <p:spPr/>
        <p:txBody>
          <a:bodyPr/>
          <a:lstStyle/>
          <a:p>
            <a:fld id="{898EFC2D-9D6F-4B1F-A720-A4E79C38CDA1}" type="slidenum">
              <a:rPr lang="en-US" smtClean="0"/>
              <a:t>11</a:t>
            </a:fld>
            <a:endParaRPr lang="en-US"/>
          </a:p>
        </p:txBody>
      </p:sp>
    </p:spTree>
    <p:extLst>
      <p:ext uri="{BB962C8B-B14F-4D97-AF65-F5344CB8AC3E}">
        <p14:creationId xmlns:p14="http://schemas.microsoft.com/office/powerpoint/2010/main" val="996088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flipH="1">
            <a:off x="0" y="0"/>
            <a:ext cx="2504661" cy="6858000"/>
          </a:xfrm>
          <a:prstGeom prst="rect">
            <a:avLst/>
          </a:prstGeom>
          <a:pattFill prst="pct5">
            <a:fgClr>
              <a:srgbClr val="153E6A"/>
            </a:fgClr>
            <a:bgClr>
              <a:srgbClr val="153E6A"/>
            </a:bgClr>
          </a:pattFill>
          <a:ln>
            <a:solidFill>
              <a:srgbClr val="153E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3E6A"/>
              </a:solidFill>
            </a:endParaRPr>
          </a:p>
        </p:txBody>
      </p:sp>
      <p:sp>
        <p:nvSpPr>
          <p:cNvPr id="5" name="Title Placeholder 1"/>
          <p:cNvSpPr>
            <a:spLocks noGrp="1"/>
          </p:cNvSpPr>
          <p:nvPr>
            <p:ph type="title"/>
          </p:nvPr>
        </p:nvSpPr>
        <p:spPr>
          <a:xfrm>
            <a:off x="2782955" y="1778613"/>
            <a:ext cx="8799444" cy="1143000"/>
          </a:xfrm>
          <a:prstGeom prst="rect">
            <a:avLst/>
          </a:prstGeom>
        </p:spPr>
        <p:txBody>
          <a:bodyPr vert="horz" lIns="91440" tIns="45720" rIns="91440" bIns="45720" rtlCol="0" anchor="ctr">
            <a:normAutofit/>
          </a:bodyPr>
          <a:lstStyle>
            <a:lvl1pPr>
              <a:defRPr sz="5400" b="1" i="0" baseline="0">
                <a:solidFill>
                  <a:srgbClr val="153E6A"/>
                </a:solidFill>
                <a:latin typeface="Calibri" panose="020F0502020204030204" pitchFamily="34" charset="0"/>
                <a:cs typeface="Calibri" panose="020F0502020204030204" pitchFamily="34" charset="0"/>
              </a:defRPr>
            </a:lvl1pPr>
          </a:lstStyle>
          <a:p>
            <a:r>
              <a:rPr lang="en-US" dirty="0"/>
              <a:t>Click to edit Master title style</a:t>
            </a:r>
          </a:p>
        </p:txBody>
      </p:sp>
      <p:sp>
        <p:nvSpPr>
          <p:cNvPr id="6" name="Text Placeholder 4"/>
          <p:cNvSpPr>
            <a:spLocks noGrp="1"/>
          </p:cNvSpPr>
          <p:nvPr>
            <p:ph type="body" sz="quarter" idx="10"/>
          </p:nvPr>
        </p:nvSpPr>
        <p:spPr>
          <a:xfrm>
            <a:off x="2782955" y="3335468"/>
            <a:ext cx="8004313" cy="1050925"/>
          </a:xfrm>
          <a:prstGeom prst="rect">
            <a:avLst/>
          </a:prstGeom>
        </p:spPr>
        <p:txBody>
          <a:bodyPr vert="horz"/>
          <a:lstStyle>
            <a:lvl1pPr marL="0" indent="0">
              <a:buNone/>
              <a:defRPr sz="4400" b="1" i="0" baseline="0">
                <a:solidFill>
                  <a:srgbClr val="0079B8"/>
                </a:solidFill>
                <a:latin typeface="Calibri Light" panose="020F0302020204030204" pitchFamily="34" charset="0"/>
                <a:cs typeface="Calibri Light" panose="020F0302020204030204" pitchFamily="34" charset="0"/>
              </a:defRPr>
            </a:lvl1pPr>
          </a:lstStyle>
          <a:p>
            <a:pPr lvl="0"/>
            <a:r>
              <a:rPr lang="en-US" dirty="0"/>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94300" y="5078254"/>
            <a:ext cx="2974531" cy="1306070"/>
          </a:xfrm>
          <a:prstGeom prst="rect">
            <a:avLst/>
          </a:prstGeom>
        </p:spPr>
      </p:pic>
    </p:spTree>
    <p:extLst>
      <p:ext uri="{BB962C8B-B14F-4D97-AF65-F5344CB8AC3E}">
        <p14:creationId xmlns:p14="http://schemas.microsoft.com/office/powerpoint/2010/main" val="314479960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Placeholder 1"/>
          <p:cNvSpPr>
            <a:spLocks noGrp="1"/>
          </p:cNvSpPr>
          <p:nvPr>
            <p:ph type="title"/>
          </p:nvPr>
        </p:nvSpPr>
        <p:spPr>
          <a:xfrm>
            <a:off x="609600" y="338519"/>
            <a:ext cx="10972800" cy="1143000"/>
          </a:xfrm>
          <a:prstGeom prst="rect">
            <a:avLst/>
          </a:prstGeom>
        </p:spPr>
        <p:txBody>
          <a:bodyPr vert="horz" lIns="91440" tIns="45720" rIns="91440" bIns="45720" rtlCol="0" anchor="ctr">
            <a:normAutofit/>
          </a:bodyPr>
          <a:lstStyle>
            <a:lvl1pPr>
              <a:defRPr sz="4400" b="1" i="0">
                <a:solidFill>
                  <a:srgbClr val="0079B8"/>
                </a:solidFill>
                <a:latin typeface="+mj-lt"/>
                <a:cs typeface="Helvetica Neue Black Condensed"/>
              </a:defRPr>
            </a:lvl1pPr>
          </a:lstStyle>
          <a:p>
            <a:r>
              <a:rPr lang="en-US" dirty="0"/>
              <a:t>Click to edit Master title style</a:t>
            </a:r>
          </a:p>
        </p:txBody>
      </p:sp>
      <p:sp>
        <p:nvSpPr>
          <p:cNvPr id="17" name="Content Placeholder 16"/>
          <p:cNvSpPr>
            <a:spLocks noGrp="1"/>
          </p:cNvSpPr>
          <p:nvPr>
            <p:ph sz="quarter" idx="10"/>
          </p:nvPr>
        </p:nvSpPr>
        <p:spPr>
          <a:xfrm>
            <a:off x="609600" y="1612901"/>
            <a:ext cx="10972800" cy="4270375"/>
          </a:xfrm>
          <a:prstGeom prst="rect">
            <a:avLst/>
          </a:prstGeom>
        </p:spPr>
        <p:txBody>
          <a:bodyPr vert="horz"/>
          <a:lstStyle>
            <a:lvl1pPr marL="0" indent="0" algn="l">
              <a:buNone/>
              <a:defRPr b="0" i="0">
                <a:latin typeface="+mn-lt"/>
                <a:cs typeface="Helvetica Neue"/>
              </a:defRPr>
            </a:lvl1pPr>
          </a:lstStyle>
          <a:p>
            <a:pPr lvl="0"/>
            <a:r>
              <a:rPr lang="en-US" dirty="0"/>
              <a:t>Click to edit Master text styles</a:t>
            </a:r>
          </a:p>
        </p:txBody>
      </p:sp>
      <p:sp>
        <p:nvSpPr>
          <p:cNvPr id="4" name="Rectangle 3"/>
          <p:cNvSpPr/>
          <p:nvPr userDrawn="1"/>
        </p:nvSpPr>
        <p:spPr>
          <a:xfrm>
            <a:off x="0" y="6276513"/>
            <a:ext cx="12192000" cy="581487"/>
          </a:xfrm>
          <a:prstGeom prst="rect">
            <a:avLst/>
          </a:prstGeom>
          <a:solidFill>
            <a:srgbClr val="153E6A"/>
          </a:solidFill>
          <a:ln>
            <a:solidFill>
              <a:srgbClr val="153E6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53E6A"/>
              </a:solidFill>
            </a:endParaRPr>
          </a:p>
        </p:txBody>
      </p:sp>
      <p:sp>
        <p:nvSpPr>
          <p:cNvPr id="6" name="TextBox 5"/>
          <p:cNvSpPr txBox="1"/>
          <p:nvPr userDrawn="1"/>
        </p:nvSpPr>
        <p:spPr>
          <a:xfrm>
            <a:off x="257454" y="6446572"/>
            <a:ext cx="4731798" cy="323165"/>
          </a:xfrm>
          <a:prstGeom prst="rect">
            <a:avLst/>
          </a:prstGeom>
          <a:noFill/>
          <a:ln>
            <a:noFill/>
          </a:ln>
        </p:spPr>
        <p:txBody>
          <a:bodyPr wrap="square" rtlCol="0">
            <a:spAutoFit/>
          </a:bodyPr>
          <a:lstStyle/>
          <a:p>
            <a:r>
              <a:rPr lang="en-US" sz="1500" b="1" dirty="0">
                <a:solidFill>
                  <a:schemeClr val="bg1"/>
                </a:solidFill>
              </a:rPr>
              <a:t>AMERICAN</a:t>
            </a:r>
            <a:r>
              <a:rPr lang="en-US" sz="1500" b="1" baseline="0" dirty="0">
                <a:solidFill>
                  <a:schemeClr val="bg1"/>
                </a:solidFill>
              </a:rPr>
              <a:t> STUDENT DENTAL ASSOCIATION</a:t>
            </a:r>
            <a:endParaRPr lang="en-US" sz="1500" b="1" dirty="0">
              <a:solidFill>
                <a:schemeClr val="bg1"/>
              </a:solidFill>
            </a:endParaRPr>
          </a:p>
        </p:txBody>
      </p:sp>
      <p:sp>
        <p:nvSpPr>
          <p:cNvPr id="20" name="TextBox 19">
            <a:extLst>
              <a:ext uri="{FF2B5EF4-FFF2-40B4-BE49-F238E27FC236}">
                <a16:creationId xmlns:a16="http://schemas.microsoft.com/office/drawing/2014/main" id="{FE0D07D5-F1FC-7243-A980-EA820B217B52}"/>
              </a:ext>
            </a:extLst>
          </p:cNvPr>
          <p:cNvSpPr txBox="1"/>
          <p:nvPr userDrawn="1"/>
        </p:nvSpPr>
        <p:spPr>
          <a:xfrm>
            <a:off x="11299715" y="6405776"/>
            <a:ext cx="574456" cy="404759"/>
          </a:xfrm>
          <a:prstGeom prst="rect">
            <a:avLst/>
          </a:prstGeom>
          <a:noFill/>
        </p:spPr>
        <p:txBody>
          <a:bodyPr wrap="square" rtlCol="0">
            <a:noAutofit/>
          </a:bodyPr>
          <a:lstStyle/>
          <a:p>
            <a:pPr algn="r"/>
            <a:r>
              <a:rPr lang="en-US" sz="1800" b="0" i="0" dirty="0">
                <a:solidFill>
                  <a:srgbClr val="ACC850"/>
                </a:solidFill>
                <a:latin typeface="Calibri" panose="020F0502020204030204" pitchFamily="34" charset="0"/>
                <a:cs typeface="Calibri" panose="020F0502020204030204" pitchFamily="34" charset="0"/>
              </a:rPr>
              <a:t>I</a:t>
            </a:r>
            <a:r>
              <a:rPr lang="en-US" sz="1800" b="1" i="0" baseline="0" dirty="0">
                <a:solidFill>
                  <a:schemeClr val="bg1"/>
                </a:solidFill>
                <a:latin typeface="Calibri" panose="020F0502020204030204" pitchFamily="34" charset="0"/>
                <a:cs typeface="Calibri" panose="020F0502020204030204" pitchFamily="34" charset="0"/>
              </a:rPr>
              <a:t> </a:t>
            </a:r>
            <a:fld id="{099A2A1F-9EB0-0A45-9834-0B0D41622D35}" type="slidenum">
              <a:rPr lang="en-US" sz="1800" b="1" i="0" smtClean="0">
                <a:solidFill>
                  <a:schemeClr val="bg1"/>
                </a:solidFill>
                <a:latin typeface="Calibri" panose="020F0502020204030204" pitchFamily="34" charset="0"/>
                <a:cs typeface="Calibri" panose="020F0502020204030204" pitchFamily="34" charset="0"/>
              </a:rPr>
              <a:t>‹#›</a:t>
            </a:fld>
            <a:endParaRPr lang="en-US" sz="1800" b="1" i="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74968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3" r:id="rId1"/>
    <p:sldLayoutId id="2147483704" r:id="rId2"/>
  </p:sldLayoutIdLst>
  <p:txStyles>
    <p:titleStyle>
      <a:lvl1pPr algn="l" defTabSz="457200" rtl="0" eaLnBrk="1" fontAlgn="base" hangingPunct="1">
        <a:spcBef>
          <a:spcPct val="0"/>
        </a:spcBef>
        <a:spcAft>
          <a:spcPct val="0"/>
        </a:spcAft>
        <a:defRPr sz="4800" b="1" kern="1200">
          <a:solidFill>
            <a:schemeClr val="bg1"/>
          </a:solidFill>
          <a:latin typeface="Chalkduster"/>
          <a:ea typeface="ＭＳ Ｐゴシック" charset="0"/>
          <a:cs typeface="Chalkduster"/>
        </a:defRPr>
      </a:lvl1pPr>
      <a:lvl2pPr algn="l" defTabSz="457200" rtl="0" eaLnBrk="1" fontAlgn="base" hangingPunct="1">
        <a:spcBef>
          <a:spcPct val="0"/>
        </a:spcBef>
        <a:spcAft>
          <a:spcPct val="0"/>
        </a:spcAft>
        <a:defRPr sz="4800" b="1">
          <a:solidFill>
            <a:schemeClr val="bg1"/>
          </a:solidFill>
          <a:latin typeface="Chalkduster" charset="0"/>
          <a:ea typeface="ＭＳ Ｐゴシック" charset="0"/>
        </a:defRPr>
      </a:lvl2pPr>
      <a:lvl3pPr algn="l" defTabSz="457200" rtl="0" eaLnBrk="1" fontAlgn="base" hangingPunct="1">
        <a:spcBef>
          <a:spcPct val="0"/>
        </a:spcBef>
        <a:spcAft>
          <a:spcPct val="0"/>
        </a:spcAft>
        <a:defRPr sz="4800" b="1">
          <a:solidFill>
            <a:schemeClr val="bg1"/>
          </a:solidFill>
          <a:latin typeface="Chalkduster" charset="0"/>
          <a:ea typeface="ＭＳ Ｐゴシック" charset="0"/>
        </a:defRPr>
      </a:lvl3pPr>
      <a:lvl4pPr algn="l" defTabSz="457200" rtl="0" eaLnBrk="1" fontAlgn="base" hangingPunct="1">
        <a:spcBef>
          <a:spcPct val="0"/>
        </a:spcBef>
        <a:spcAft>
          <a:spcPct val="0"/>
        </a:spcAft>
        <a:defRPr sz="4800" b="1">
          <a:solidFill>
            <a:schemeClr val="bg1"/>
          </a:solidFill>
          <a:latin typeface="Chalkduster" charset="0"/>
          <a:ea typeface="ＭＳ Ｐゴシック" charset="0"/>
        </a:defRPr>
      </a:lvl4pPr>
      <a:lvl5pPr algn="l" defTabSz="457200" rtl="0" eaLnBrk="1" fontAlgn="base" hangingPunct="1">
        <a:spcBef>
          <a:spcPct val="0"/>
        </a:spcBef>
        <a:spcAft>
          <a:spcPct val="0"/>
        </a:spcAft>
        <a:defRPr sz="4800" b="1">
          <a:solidFill>
            <a:schemeClr val="bg1"/>
          </a:solidFill>
          <a:latin typeface="Chalkduster" charset="0"/>
          <a:ea typeface="ＭＳ Ｐゴシック" charset="0"/>
        </a:defRPr>
      </a:lvl5pPr>
      <a:lvl6pPr marL="457200" algn="l" defTabSz="457200" rtl="0" eaLnBrk="1" fontAlgn="base" hangingPunct="1">
        <a:spcBef>
          <a:spcPct val="0"/>
        </a:spcBef>
        <a:spcAft>
          <a:spcPct val="0"/>
        </a:spcAft>
        <a:defRPr sz="4800" b="1">
          <a:solidFill>
            <a:schemeClr val="bg1"/>
          </a:solidFill>
          <a:latin typeface="Chalkduster" charset="0"/>
          <a:ea typeface="ＭＳ Ｐゴシック" charset="0"/>
        </a:defRPr>
      </a:lvl6pPr>
      <a:lvl7pPr marL="914400" algn="l" defTabSz="457200" rtl="0" eaLnBrk="1" fontAlgn="base" hangingPunct="1">
        <a:spcBef>
          <a:spcPct val="0"/>
        </a:spcBef>
        <a:spcAft>
          <a:spcPct val="0"/>
        </a:spcAft>
        <a:defRPr sz="4800" b="1">
          <a:solidFill>
            <a:schemeClr val="bg1"/>
          </a:solidFill>
          <a:latin typeface="Chalkduster" charset="0"/>
          <a:ea typeface="ＭＳ Ｐゴシック" charset="0"/>
        </a:defRPr>
      </a:lvl7pPr>
      <a:lvl8pPr marL="1371600" algn="l" defTabSz="457200" rtl="0" eaLnBrk="1" fontAlgn="base" hangingPunct="1">
        <a:spcBef>
          <a:spcPct val="0"/>
        </a:spcBef>
        <a:spcAft>
          <a:spcPct val="0"/>
        </a:spcAft>
        <a:defRPr sz="4800" b="1">
          <a:solidFill>
            <a:schemeClr val="bg1"/>
          </a:solidFill>
          <a:latin typeface="Chalkduster" charset="0"/>
          <a:ea typeface="ＭＳ Ｐゴシック" charset="0"/>
        </a:defRPr>
      </a:lvl8pPr>
      <a:lvl9pPr marL="1828800" algn="l" defTabSz="457200" rtl="0" eaLnBrk="1" fontAlgn="base" hangingPunct="1">
        <a:spcBef>
          <a:spcPct val="0"/>
        </a:spcBef>
        <a:spcAft>
          <a:spcPct val="0"/>
        </a:spcAft>
        <a:defRPr sz="4800" b="1">
          <a:solidFill>
            <a:schemeClr val="bg1"/>
          </a:solidFill>
          <a:latin typeface="Chalkduster"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hyperlink" Target="https://www.asdanet.org/ASDAact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hyperlink" Target="https://www.asdanet.org/ASDAaction" TargetMode="External"/><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www.adafoundation.org/give-kids-a-smile" TargetMode="External"/><Relationship Id="rId5" Type="http://schemas.openxmlformats.org/officeDocument/2006/relationships/hyperlink" Target="https://www.asdanet.org/index/get-involved/National-Leadership-Positions/Council-on-Advocacy" TargetMode="External"/><Relationship Id="rId4" Type="http://schemas.openxmlformats.org/officeDocument/2006/relationships/hyperlink" Target="https://www.asdanet.org/utility-navigation/Publications/E-newsletters/Advocacy-Brief"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mailto:advocacy@asdanet.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8" Type="http://schemas.openxmlformats.org/officeDocument/2006/relationships/hyperlink" Target="https://www.ada.org/resources/community-initiatives/action-for-dental-health/community-dental-health-coordinator" TargetMode="External"/><Relationship Id="rId3" Type="http://schemas.openxmlformats.org/officeDocument/2006/relationships/hyperlink" Target="https://www.adea.org/legregmap/" TargetMode="External"/><Relationship Id="rId7" Type="http://schemas.openxmlformats.org/officeDocument/2006/relationships/hyperlink" Target="https://editions.mydigitalpublication.com/publication/?i=141584&amp;article_id=1279961&amp;view=articleBrowser" TargetMode="External"/><Relationship Id="rId2" Type="http://schemas.openxmlformats.org/officeDocument/2006/relationships/hyperlink" Target="https://www.agd.org/advocacy/agd-priorities/key-issues/midlevel-providers" TargetMode="External"/><Relationship Id="rId1" Type="http://schemas.openxmlformats.org/officeDocument/2006/relationships/slideLayout" Target="../slideLayouts/slideLayout2.xml"/><Relationship Id="rId6" Type="http://schemas.openxmlformats.org/officeDocument/2006/relationships/hyperlink" Target="https://www.cds.org/docs/default-source/foundation/barriers-paper_repairing-tattered-safety-net.pdf?sfvrsn=c5f5cb51_0" TargetMode="External"/><Relationship Id="rId5" Type="http://schemas.openxmlformats.org/officeDocument/2006/relationships/hyperlink" Target="https://www.aapd.org/assets/1/7/RS_MidLevel.pdf" TargetMode="External"/><Relationship Id="rId4" Type="http://schemas.openxmlformats.org/officeDocument/2006/relationships/hyperlink" Target="https://www.aaoms.org/docs/govt_affairs/advocacy_white_papers/policy_dental_midlevel.pdf" TargetMode="External"/><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asdanet.org/about-asda/leaders-and-governance/current-statements-of-position-or-policy/dental-hygiene-and-assisting/C-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bwMode="auto">
          <a:xfrm>
            <a:off x="2902226" y="1041400"/>
            <a:ext cx="9134062" cy="217963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Ctr="0" compatLnSpc="1">
            <a:prstTxWarp prst="textNoShape">
              <a:avLst/>
            </a:prstTxWarp>
            <a:normAutofit/>
          </a:bodyPr>
          <a:lstStyle/>
          <a:p>
            <a:r>
              <a:rPr lang="en-US" dirty="0">
                <a:solidFill>
                  <a:srgbClr val="153E6A"/>
                </a:solidFill>
              </a:rPr>
              <a:t>ASDA Advocacy presents:</a:t>
            </a:r>
          </a:p>
        </p:txBody>
      </p:sp>
      <p:sp>
        <p:nvSpPr>
          <p:cNvPr id="7170" name="Text Placeholder 2"/>
          <p:cNvSpPr>
            <a:spLocks noGrp="1"/>
          </p:cNvSpPr>
          <p:nvPr>
            <p:ph type="body" sz="quarter" idx="10"/>
          </p:nvPr>
        </p:nvSpPr>
        <p:spPr bwMode="auto">
          <a:xfrm>
            <a:off x="2902227" y="3335468"/>
            <a:ext cx="8341506" cy="17445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r>
              <a:rPr lang="en" sz="4000" dirty="0">
                <a:latin typeface="Calibri" panose="020F0502020204030204" pitchFamily="34" charset="0"/>
                <a:ea typeface="Syncopate"/>
                <a:cs typeface="Syncopate"/>
                <a:sym typeface="Syncopate"/>
              </a:rPr>
              <a:t>A Guide to Midlevel Providers</a:t>
            </a:r>
            <a:endParaRPr lang="en-US" sz="3900" i="1" dirty="0">
              <a:solidFill>
                <a:srgbClr val="0079B8"/>
              </a:solidFill>
              <a:latin typeface="Calibri" panose="020F0502020204030204" pitchFamily="34" charset="0"/>
            </a:endParaRPr>
          </a:p>
        </p:txBody>
      </p:sp>
      <p:pic>
        <p:nvPicPr>
          <p:cNvPr id="2" name="Picture 1" descr="ASDAAdvocacy_Logo.png">
            <a:extLst>
              <a:ext uri="{FF2B5EF4-FFF2-40B4-BE49-F238E27FC236}">
                <a16:creationId xmlns:a16="http://schemas.microsoft.com/office/drawing/2014/main" id="{63E2E16E-53F3-0834-2745-08692A6A0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836" y="227106"/>
            <a:ext cx="1628588" cy="16285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9F5D-FAEC-DB69-45F4-534490B1CE86}"/>
              </a:ext>
            </a:extLst>
          </p:cNvPr>
          <p:cNvSpPr>
            <a:spLocks noGrp="1"/>
          </p:cNvSpPr>
          <p:nvPr>
            <p:ph type="title"/>
          </p:nvPr>
        </p:nvSpPr>
        <p:spPr>
          <a:xfrm>
            <a:off x="609600" y="163219"/>
            <a:ext cx="10972800" cy="858261"/>
          </a:xfrm>
        </p:spPr>
        <p:txBody>
          <a:bodyPr/>
          <a:lstStyle/>
          <a:p>
            <a:r>
              <a:rPr lang="en-US" dirty="0"/>
              <a:t>Midlevel Providers in practice </a:t>
            </a:r>
          </a:p>
        </p:txBody>
      </p:sp>
      <p:sp>
        <p:nvSpPr>
          <p:cNvPr id="4" name="Content Placeholder 2">
            <a:extLst>
              <a:ext uri="{FF2B5EF4-FFF2-40B4-BE49-F238E27FC236}">
                <a16:creationId xmlns:a16="http://schemas.microsoft.com/office/drawing/2014/main" id="{3CCE34DF-2A4A-A1BA-2C5E-8B5E902264B7}"/>
              </a:ext>
            </a:extLst>
          </p:cNvPr>
          <p:cNvSpPr>
            <a:spLocks noGrp="1"/>
          </p:cNvSpPr>
          <p:nvPr>
            <p:ph sz="quarter" idx="10"/>
          </p:nvPr>
        </p:nvSpPr>
        <p:spPr>
          <a:xfrm>
            <a:off x="307589" y="1004085"/>
            <a:ext cx="11782810" cy="1276367"/>
          </a:xfrm>
        </p:spPr>
        <p:txBody>
          <a:bodyPr/>
          <a:lstStyle/>
          <a:p>
            <a:pPr>
              <a:spcBef>
                <a:spcPct val="50000"/>
              </a:spcBef>
            </a:pPr>
            <a:r>
              <a:rPr lang="en-US" sz="2800" b="1" dirty="0">
                <a:solidFill>
                  <a:srgbClr val="0F334A"/>
                </a:solidFill>
              </a:rPr>
              <a:t>							Dental Health Aide Therapists </a:t>
            </a:r>
          </a:p>
          <a:p>
            <a:pPr>
              <a:spcBef>
                <a:spcPct val="50000"/>
              </a:spcBef>
            </a:pPr>
            <a:r>
              <a:rPr lang="en-US" sz="2200" b="1" dirty="0">
                <a:solidFill>
                  <a:srgbClr val="0079B8"/>
                </a:solidFill>
              </a:rPr>
              <a:t>In 2004, </a:t>
            </a:r>
            <a:r>
              <a:rPr lang="en-US" sz="2200" b="1" dirty="0">
                <a:solidFill>
                  <a:srgbClr val="C00000"/>
                </a:solidFill>
              </a:rPr>
              <a:t>Alaska</a:t>
            </a:r>
            <a:r>
              <a:rPr lang="en-US" sz="2200" b="1" dirty="0">
                <a:solidFill>
                  <a:srgbClr val="0079B8"/>
                </a:solidFill>
              </a:rPr>
              <a:t> became the first state to adopt the midlevel provider model. </a:t>
            </a:r>
          </a:p>
          <a:p>
            <a:pPr marL="457189" lvl="1" indent="0">
              <a:spcBef>
                <a:spcPct val="50000"/>
              </a:spcBef>
              <a:buNone/>
            </a:pPr>
            <a:endParaRPr lang="en-US" sz="1900" dirty="0"/>
          </a:p>
          <a:p>
            <a:endParaRPr lang="en-US" dirty="0"/>
          </a:p>
        </p:txBody>
      </p:sp>
      <p:sp>
        <p:nvSpPr>
          <p:cNvPr id="7" name="Rectangle 6">
            <a:extLst>
              <a:ext uri="{FF2B5EF4-FFF2-40B4-BE49-F238E27FC236}">
                <a16:creationId xmlns:a16="http://schemas.microsoft.com/office/drawing/2014/main" id="{6090E04A-60F9-CBBD-F3AB-8B677EA55327}"/>
              </a:ext>
            </a:extLst>
          </p:cNvPr>
          <p:cNvSpPr/>
          <p:nvPr/>
        </p:nvSpPr>
        <p:spPr>
          <a:xfrm>
            <a:off x="155190" y="1473201"/>
            <a:ext cx="11935209" cy="4233332"/>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681B455-347A-B2D1-82AB-CBB6431A19D4}"/>
              </a:ext>
            </a:extLst>
          </p:cNvPr>
          <p:cNvSpPr txBox="1">
            <a:spLocks/>
          </p:cNvSpPr>
          <p:nvPr/>
        </p:nvSpPr>
        <p:spPr>
          <a:xfrm>
            <a:off x="303405" y="3284606"/>
            <a:ext cx="10159999" cy="477880"/>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spcAft>
                <a:spcPts val="0"/>
              </a:spcAft>
            </a:pPr>
            <a:r>
              <a:rPr lang="en-US" sz="2100" b="1" dirty="0">
                <a:solidFill>
                  <a:srgbClr val="0F334A"/>
                </a:solidFill>
              </a:rPr>
              <a:t>DHATs operate under tribal authority and their scope of practice includes:</a:t>
            </a:r>
          </a:p>
          <a:p>
            <a:pPr marL="457189" lvl="1" indent="0">
              <a:spcBef>
                <a:spcPct val="50000"/>
              </a:spcBef>
              <a:buFont typeface="Arial" charset="0"/>
              <a:buNone/>
            </a:pPr>
            <a:endParaRPr lang="en-US" sz="1900" dirty="0"/>
          </a:p>
          <a:p>
            <a:endParaRPr lang="en-US" dirty="0"/>
          </a:p>
        </p:txBody>
      </p:sp>
      <p:sp>
        <p:nvSpPr>
          <p:cNvPr id="9" name="Content Placeholder 2">
            <a:extLst>
              <a:ext uri="{FF2B5EF4-FFF2-40B4-BE49-F238E27FC236}">
                <a16:creationId xmlns:a16="http://schemas.microsoft.com/office/drawing/2014/main" id="{D017EAA5-CABD-42AB-6182-EB0E9398BE50}"/>
              </a:ext>
            </a:extLst>
          </p:cNvPr>
          <p:cNvSpPr txBox="1">
            <a:spLocks/>
          </p:cNvSpPr>
          <p:nvPr/>
        </p:nvSpPr>
        <p:spPr>
          <a:xfrm>
            <a:off x="-121323" y="2837773"/>
            <a:ext cx="11703723" cy="380582"/>
          </a:xfrm>
          <a:prstGeom prst="rect">
            <a:avLst/>
          </a:prstGeom>
        </p:spPr>
        <p:txBody>
          <a:bodyPr vert="horz" numCol="2"/>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0080" lvl="1" indent="-342891">
              <a:spcBef>
                <a:spcPct val="50000"/>
              </a:spcBef>
              <a:buFont typeface="Arial" panose="020B0604020202020204" pitchFamily="34" charset="0"/>
              <a:buChar char="•"/>
            </a:pPr>
            <a:r>
              <a:rPr lang="en-US" sz="1900" dirty="0"/>
              <a:t>Complete a two-year program </a:t>
            </a:r>
          </a:p>
          <a:p>
            <a:endParaRPr lang="en-US" dirty="0"/>
          </a:p>
        </p:txBody>
      </p:sp>
      <p:sp>
        <p:nvSpPr>
          <p:cNvPr id="10" name="Content Placeholder 2">
            <a:extLst>
              <a:ext uri="{FF2B5EF4-FFF2-40B4-BE49-F238E27FC236}">
                <a16:creationId xmlns:a16="http://schemas.microsoft.com/office/drawing/2014/main" id="{E7B6D975-C716-4464-E1B7-796D9848A80C}"/>
              </a:ext>
            </a:extLst>
          </p:cNvPr>
          <p:cNvSpPr txBox="1">
            <a:spLocks/>
          </p:cNvSpPr>
          <p:nvPr/>
        </p:nvSpPr>
        <p:spPr>
          <a:xfrm>
            <a:off x="-81875" y="3894988"/>
            <a:ext cx="11683999" cy="1811545"/>
          </a:xfrm>
          <a:prstGeom prst="rect">
            <a:avLst/>
          </a:prstGeom>
        </p:spPr>
        <p:txBody>
          <a:bodyPr vert="horz" numCol="2"/>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0080" lvl="1" indent="-342891">
              <a:spcBef>
                <a:spcPct val="50000"/>
              </a:spcBef>
              <a:buFont typeface="Arial" panose="020B0604020202020204" pitchFamily="34" charset="0"/>
              <a:buChar char="•"/>
            </a:pPr>
            <a:r>
              <a:rPr lang="en-US" sz="1900" dirty="0"/>
              <a:t>Diagnosis and treatment planning</a:t>
            </a:r>
          </a:p>
          <a:p>
            <a:pPr marL="800080" lvl="1" indent="-342891">
              <a:spcBef>
                <a:spcPct val="50000"/>
              </a:spcBef>
              <a:buFont typeface="Arial" panose="020B0604020202020204" pitchFamily="34" charset="0"/>
              <a:buChar char="•"/>
            </a:pPr>
            <a:r>
              <a:rPr lang="en-US" sz="1900" dirty="0"/>
              <a:t>Community based oral health preventative care and education</a:t>
            </a:r>
          </a:p>
          <a:p>
            <a:pPr marL="800080" lvl="1" indent="-342891">
              <a:spcBef>
                <a:spcPct val="50000"/>
              </a:spcBef>
              <a:buFont typeface="Arial" panose="020B0604020202020204" pitchFamily="34" charset="0"/>
              <a:buChar char="•"/>
            </a:pPr>
            <a:r>
              <a:rPr lang="en-US" sz="1900" dirty="0"/>
              <a:t>Basic restorations</a:t>
            </a:r>
          </a:p>
          <a:p>
            <a:pPr marL="457189" lvl="1" indent="0">
              <a:spcBef>
                <a:spcPct val="50000"/>
              </a:spcBef>
              <a:buNone/>
            </a:pPr>
            <a:endParaRPr lang="en-US" sz="1900" dirty="0"/>
          </a:p>
          <a:p>
            <a:pPr marL="800080" lvl="1" indent="-342891">
              <a:spcBef>
                <a:spcPct val="50000"/>
              </a:spcBef>
              <a:buFont typeface="Arial" panose="020B0604020202020204" pitchFamily="34" charset="0"/>
              <a:buChar char="•"/>
            </a:pPr>
            <a:r>
              <a:rPr lang="en-US" sz="1900" dirty="0"/>
              <a:t>Cleanings</a:t>
            </a:r>
          </a:p>
          <a:p>
            <a:pPr marL="800080" lvl="1" indent="-342891">
              <a:spcBef>
                <a:spcPct val="50000"/>
              </a:spcBef>
              <a:buFont typeface="Arial" panose="020B0604020202020204" pitchFamily="34" charset="0"/>
              <a:buChar char="•"/>
            </a:pPr>
            <a:r>
              <a:rPr lang="en-US" sz="1900" dirty="0"/>
              <a:t>Non-surgical extractions</a:t>
            </a:r>
          </a:p>
          <a:p>
            <a:pPr marL="457189" lvl="1" indent="0">
              <a:spcBef>
                <a:spcPct val="50000"/>
              </a:spcBef>
              <a:buFont typeface="Arial" charset="0"/>
              <a:buNone/>
            </a:pPr>
            <a:endParaRPr lang="en-US" sz="1900" dirty="0"/>
          </a:p>
          <a:p>
            <a:endParaRPr lang="en-US" dirty="0"/>
          </a:p>
        </p:txBody>
      </p:sp>
      <p:sp>
        <p:nvSpPr>
          <p:cNvPr id="13" name="Content Placeholder 2">
            <a:extLst>
              <a:ext uri="{FF2B5EF4-FFF2-40B4-BE49-F238E27FC236}">
                <a16:creationId xmlns:a16="http://schemas.microsoft.com/office/drawing/2014/main" id="{DFA91C63-6EE1-F150-D976-E3715318ABB4}"/>
              </a:ext>
            </a:extLst>
          </p:cNvPr>
          <p:cNvSpPr txBox="1">
            <a:spLocks/>
          </p:cNvSpPr>
          <p:nvPr/>
        </p:nvSpPr>
        <p:spPr>
          <a:xfrm>
            <a:off x="303405" y="2283149"/>
            <a:ext cx="11683999" cy="296393"/>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50000"/>
              </a:spcBef>
            </a:pPr>
            <a:r>
              <a:rPr lang="en-US" sz="2100" b="1" dirty="0">
                <a:solidFill>
                  <a:srgbClr val="0F334A"/>
                </a:solidFill>
              </a:rPr>
              <a:t>To become a DHAT, students must:</a:t>
            </a:r>
          </a:p>
          <a:p>
            <a:pPr marL="457189" lvl="1" indent="0">
              <a:spcBef>
                <a:spcPct val="50000"/>
              </a:spcBef>
              <a:buFont typeface="Arial" charset="0"/>
              <a:buNone/>
            </a:pPr>
            <a:endParaRPr lang="en-US" sz="1900" dirty="0"/>
          </a:p>
          <a:p>
            <a:endParaRPr lang="en-US" dirty="0"/>
          </a:p>
        </p:txBody>
      </p:sp>
    </p:spTree>
    <p:extLst>
      <p:ext uri="{BB962C8B-B14F-4D97-AF65-F5344CB8AC3E}">
        <p14:creationId xmlns:p14="http://schemas.microsoft.com/office/powerpoint/2010/main" val="2491730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9F5D-FAEC-DB69-45F4-534490B1CE86}"/>
              </a:ext>
            </a:extLst>
          </p:cNvPr>
          <p:cNvSpPr>
            <a:spLocks noGrp="1"/>
          </p:cNvSpPr>
          <p:nvPr>
            <p:ph type="title"/>
          </p:nvPr>
        </p:nvSpPr>
        <p:spPr>
          <a:xfrm>
            <a:off x="609600" y="163219"/>
            <a:ext cx="10972800" cy="858261"/>
          </a:xfrm>
        </p:spPr>
        <p:txBody>
          <a:bodyPr/>
          <a:lstStyle/>
          <a:p>
            <a:r>
              <a:rPr lang="en-US" dirty="0"/>
              <a:t>Midlevel Providers in practice </a:t>
            </a:r>
          </a:p>
        </p:txBody>
      </p:sp>
      <p:sp>
        <p:nvSpPr>
          <p:cNvPr id="4" name="Content Placeholder 2">
            <a:extLst>
              <a:ext uri="{FF2B5EF4-FFF2-40B4-BE49-F238E27FC236}">
                <a16:creationId xmlns:a16="http://schemas.microsoft.com/office/drawing/2014/main" id="{3CCE34DF-2A4A-A1BA-2C5E-8B5E902264B7}"/>
              </a:ext>
            </a:extLst>
          </p:cNvPr>
          <p:cNvSpPr>
            <a:spLocks noGrp="1"/>
          </p:cNvSpPr>
          <p:nvPr>
            <p:ph sz="quarter" idx="10"/>
          </p:nvPr>
        </p:nvSpPr>
        <p:spPr>
          <a:xfrm>
            <a:off x="307589" y="1004086"/>
            <a:ext cx="11782810" cy="1416648"/>
          </a:xfrm>
        </p:spPr>
        <p:txBody>
          <a:bodyPr/>
          <a:lstStyle/>
          <a:p>
            <a:pPr>
              <a:spcBef>
                <a:spcPct val="50000"/>
              </a:spcBef>
            </a:pPr>
            <a:r>
              <a:rPr lang="en-US" sz="2800" b="1" dirty="0">
                <a:solidFill>
                  <a:srgbClr val="0F334A"/>
                </a:solidFill>
              </a:rPr>
              <a:t>					Dental Therapist; Advanced Dental Therapist</a:t>
            </a:r>
          </a:p>
          <a:p>
            <a:pPr>
              <a:spcBef>
                <a:spcPct val="50000"/>
              </a:spcBef>
            </a:pPr>
            <a:r>
              <a:rPr lang="en-US" sz="2200" b="1" dirty="0">
                <a:solidFill>
                  <a:srgbClr val="0079B8"/>
                </a:solidFill>
              </a:rPr>
              <a:t>In 2009, </a:t>
            </a:r>
            <a:r>
              <a:rPr lang="en-US" sz="2200" b="1" dirty="0">
                <a:solidFill>
                  <a:srgbClr val="C00000"/>
                </a:solidFill>
              </a:rPr>
              <a:t>Minnesota</a:t>
            </a:r>
            <a:r>
              <a:rPr lang="en-US" sz="2200" b="1" dirty="0">
                <a:solidFill>
                  <a:srgbClr val="0079B8"/>
                </a:solidFill>
              </a:rPr>
              <a:t> authorized midlevel providers. These providers treat patients in underserved areas.</a:t>
            </a:r>
          </a:p>
          <a:p>
            <a:pPr>
              <a:spcBef>
                <a:spcPct val="50000"/>
              </a:spcBef>
            </a:pPr>
            <a:endParaRPr lang="en-US" sz="1900" dirty="0"/>
          </a:p>
          <a:p>
            <a:endParaRPr lang="en-US" dirty="0"/>
          </a:p>
        </p:txBody>
      </p:sp>
      <p:sp>
        <p:nvSpPr>
          <p:cNvPr id="7" name="Rectangle 6">
            <a:extLst>
              <a:ext uri="{FF2B5EF4-FFF2-40B4-BE49-F238E27FC236}">
                <a16:creationId xmlns:a16="http://schemas.microsoft.com/office/drawing/2014/main" id="{6090E04A-60F9-CBBD-F3AB-8B677EA55327}"/>
              </a:ext>
            </a:extLst>
          </p:cNvPr>
          <p:cNvSpPr/>
          <p:nvPr/>
        </p:nvSpPr>
        <p:spPr>
          <a:xfrm>
            <a:off x="155190" y="1473201"/>
            <a:ext cx="11935209" cy="472440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681B455-347A-B2D1-82AB-CBB6431A19D4}"/>
              </a:ext>
            </a:extLst>
          </p:cNvPr>
          <p:cNvSpPr txBox="1">
            <a:spLocks/>
          </p:cNvSpPr>
          <p:nvPr/>
        </p:nvSpPr>
        <p:spPr>
          <a:xfrm>
            <a:off x="307589" y="4098934"/>
            <a:ext cx="10159999" cy="477880"/>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spcAft>
                <a:spcPts val="0"/>
              </a:spcAft>
            </a:pPr>
            <a:r>
              <a:rPr lang="en-US" sz="2100" b="1" dirty="0">
                <a:solidFill>
                  <a:srgbClr val="0F334A"/>
                </a:solidFill>
              </a:rPr>
              <a:t>Advanced dental therapists and dental therapists may perform: </a:t>
            </a:r>
          </a:p>
          <a:p>
            <a:pPr marL="457189" lvl="1" indent="0">
              <a:spcBef>
                <a:spcPct val="50000"/>
              </a:spcBef>
              <a:buFont typeface="Arial" charset="0"/>
              <a:buNone/>
            </a:pPr>
            <a:endParaRPr lang="en-US" sz="1900" dirty="0"/>
          </a:p>
          <a:p>
            <a:endParaRPr lang="en-US" dirty="0"/>
          </a:p>
        </p:txBody>
      </p:sp>
      <p:sp>
        <p:nvSpPr>
          <p:cNvPr id="9" name="Content Placeholder 2">
            <a:extLst>
              <a:ext uri="{FF2B5EF4-FFF2-40B4-BE49-F238E27FC236}">
                <a16:creationId xmlns:a16="http://schemas.microsoft.com/office/drawing/2014/main" id="{D017EAA5-CABD-42AB-6182-EB0E9398BE50}"/>
              </a:ext>
            </a:extLst>
          </p:cNvPr>
          <p:cNvSpPr txBox="1">
            <a:spLocks/>
          </p:cNvSpPr>
          <p:nvPr/>
        </p:nvSpPr>
        <p:spPr>
          <a:xfrm>
            <a:off x="-121323" y="2889849"/>
            <a:ext cx="12211722" cy="897323"/>
          </a:xfrm>
          <a:prstGeom prst="rect">
            <a:avLst/>
          </a:prstGeom>
        </p:spPr>
        <p:txBody>
          <a:bodyPr vert="horz" numCol="2"/>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0080" lvl="1" indent="-342891">
              <a:spcBef>
                <a:spcPct val="50000"/>
              </a:spcBef>
              <a:buFont typeface="Arial" panose="020B0604020202020204" pitchFamily="34" charset="0"/>
              <a:buChar char="•"/>
            </a:pPr>
            <a:r>
              <a:rPr lang="en-US" sz="1900" dirty="0"/>
              <a:t>Complete a two-year program and be licensed by Board of Dentistry.</a:t>
            </a:r>
          </a:p>
          <a:p>
            <a:pPr marL="457189" lvl="1" indent="0">
              <a:spcBef>
                <a:spcPct val="50000"/>
              </a:spcBef>
              <a:buNone/>
            </a:pPr>
            <a:r>
              <a:rPr lang="en-US" sz="1900" dirty="0"/>
              <a:t> </a:t>
            </a:r>
          </a:p>
          <a:p>
            <a:pPr marL="457189" lvl="1" indent="0">
              <a:spcBef>
                <a:spcPct val="50000"/>
              </a:spcBef>
              <a:buNone/>
            </a:pPr>
            <a:endParaRPr lang="en-US" sz="1900" dirty="0"/>
          </a:p>
          <a:p>
            <a:pPr marL="457189" lvl="1" indent="0">
              <a:spcBef>
                <a:spcPct val="50000"/>
              </a:spcBef>
              <a:buNone/>
            </a:pPr>
            <a:endParaRPr lang="en-US" sz="1900" dirty="0"/>
          </a:p>
          <a:p>
            <a:pPr marL="800080" lvl="1" indent="-342891">
              <a:spcBef>
                <a:spcPct val="50000"/>
              </a:spcBef>
              <a:buFont typeface="Arial" panose="020B0604020202020204" pitchFamily="34" charset="0"/>
              <a:buChar char="•"/>
            </a:pPr>
            <a:r>
              <a:rPr lang="en-US" sz="1900" dirty="0"/>
              <a:t>Work under a dentist’s supervision to provide evaluative, preventive, restorative and minor surgical dental care. </a:t>
            </a:r>
          </a:p>
          <a:p>
            <a:pPr marL="457189" lvl="1" indent="0">
              <a:spcBef>
                <a:spcPct val="50000"/>
              </a:spcBef>
              <a:buFont typeface="Arial" charset="0"/>
              <a:buNone/>
            </a:pPr>
            <a:endParaRPr lang="en-US" sz="1900" dirty="0"/>
          </a:p>
          <a:p>
            <a:endParaRPr lang="en-US" dirty="0"/>
          </a:p>
        </p:txBody>
      </p:sp>
      <p:sp>
        <p:nvSpPr>
          <p:cNvPr id="10" name="Content Placeholder 2">
            <a:extLst>
              <a:ext uri="{FF2B5EF4-FFF2-40B4-BE49-F238E27FC236}">
                <a16:creationId xmlns:a16="http://schemas.microsoft.com/office/drawing/2014/main" id="{E7B6D975-C716-4464-E1B7-796D9848A80C}"/>
              </a:ext>
            </a:extLst>
          </p:cNvPr>
          <p:cNvSpPr txBox="1">
            <a:spLocks/>
          </p:cNvSpPr>
          <p:nvPr/>
        </p:nvSpPr>
        <p:spPr>
          <a:xfrm>
            <a:off x="-121323" y="4706416"/>
            <a:ext cx="11935209" cy="1187568"/>
          </a:xfrm>
          <a:prstGeom prst="rect">
            <a:avLst/>
          </a:prstGeom>
        </p:spPr>
        <p:txBody>
          <a:bodyPr vert="horz" numCol="2"/>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0080" lvl="1" indent="-342891">
              <a:spcBef>
                <a:spcPct val="50000"/>
              </a:spcBef>
              <a:buFont typeface="Arial" panose="020B0604020202020204" pitchFamily="34" charset="0"/>
              <a:buChar char="•"/>
            </a:pPr>
            <a:r>
              <a:rPr lang="en-US" sz="1900" dirty="0"/>
              <a:t>All dental therapist functions with supervision of a dentist</a:t>
            </a:r>
          </a:p>
          <a:p>
            <a:pPr marL="800080" lvl="1" indent="-342891">
              <a:spcBef>
                <a:spcPct val="50000"/>
              </a:spcBef>
              <a:buFont typeface="Arial" panose="020B0604020202020204" pitchFamily="34" charset="0"/>
              <a:buChar char="•"/>
            </a:pPr>
            <a:r>
              <a:rPr lang="en-US" sz="1900" dirty="0"/>
              <a:t>Oral evaluation and assessment</a:t>
            </a:r>
          </a:p>
          <a:p>
            <a:pPr marL="800080" lvl="1" indent="-342891">
              <a:spcBef>
                <a:spcPct val="50000"/>
              </a:spcBef>
              <a:buFont typeface="Arial" panose="020B0604020202020204" pitchFamily="34" charset="0"/>
              <a:buChar char="•"/>
            </a:pPr>
            <a:endParaRPr lang="en-US" sz="1900" dirty="0"/>
          </a:p>
          <a:p>
            <a:pPr marL="457189" lvl="1" indent="0">
              <a:spcBef>
                <a:spcPct val="50000"/>
              </a:spcBef>
              <a:buNone/>
            </a:pPr>
            <a:endParaRPr lang="en-US" sz="1900" dirty="0"/>
          </a:p>
          <a:p>
            <a:pPr marL="800080" lvl="1" indent="-342891">
              <a:spcBef>
                <a:spcPct val="50000"/>
              </a:spcBef>
              <a:buFont typeface="Arial" panose="020B0604020202020204" pitchFamily="34" charset="0"/>
              <a:buChar char="•"/>
            </a:pPr>
            <a:r>
              <a:rPr lang="en-US" sz="1900" dirty="0"/>
              <a:t>Treatment plan formulation</a:t>
            </a:r>
          </a:p>
          <a:p>
            <a:pPr marL="800080" lvl="1" indent="-342891">
              <a:spcBef>
                <a:spcPct val="50000"/>
              </a:spcBef>
              <a:buFont typeface="Arial" panose="020B0604020202020204" pitchFamily="34" charset="0"/>
              <a:buChar char="•"/>
            </a:pPr>
            <a:r>
              <a:rPr lang="en-US" sz="1900" dirty="0"/>
              <a:t>Non–surgical extraction of certain diseased teeth</a:t>
            </a:r>
          </a:p>
          <a:p>
            <a:pPr marL="457189" lvl="1" indent="0">
              <a:spcBef>
                <a:spcPct val="50000"/>
              </a:spcBef>
              <a:buFont typeface="Arial" charset="0"/>
              <a:buNone/>
            </a:pPr>
            <a:endParaRPr lang="en-US" sz="1900" dirty="0"/>
          </a:p>
          <a:p>
            <a:endParaRPr lang="en-US" dirty="0"/>
          </a:p>
        </p:txBody>
      </p:sp>
      <p:sp>
        <p:nvSpPr>
          <p:cNvPr id="13" name="Content Placeholder 2">
            <a:extLst>
              <a:ext uri="{FF2B5EF4-FFF2-40B4-BE49-F238E27FC236}">
                <a16:creationId xmlns:a16="http://schemas.microsoft.com/office/drawing/2014/main" id="{DFA91C63-6EE1-F150-D976-E3715318ABB4}"/>
              </a:ext>
            </a:extLst>
          </p:cNvPr>
          <p:cNvSpPr txBox="1">
            <a:spLocks/>
          </p:cNvSpPr>
          <p:nvPr/>
        </p:nvSpPr>
        <p:spPr>
          <a:xfrm>
            <a:off x="307589" y="2317091"/>
            <a:ext cx="11683999" cy="572758"/>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50000"/>
              </a:spcBef>
            </a:pPr>
            <a:r>
              <a:rPr lang="en-US" sz="2100" b="1" dirty="0">
                <a:solidFill>
                  <a:srgbClr val="0F334A"/>
                </a:solidFill>
              </a:rPr>
              <a:t>To become an advanced dental therapist or dental therapist, students must:</a:t>
            </a:r>
          </a:p>
          <a:p>
            <a:pPr marL="457189" lvl="1" indent="0">
              <a:spcBef>
                <a:spcPct val="50000"/>
              </a:spcBef>
              <a:buFont typeface="Arial" charset="0"/>
              <a:buNone/>
            </a:pPr>
            <a:endParaRPr lang="en-US" sz="1900" dirty="0"/>
          </a:p>
          <a:p>
            <a:endParaRPr lang="en-US" dirty="0"/>
          </a:p>
        </p:txBody>
      </p:sp>
    </p:spTree>
    <p:extLst>
      <p:ext uri="{BB962C8B-B14F-4D97-AF65-F5344CB8AC3E}">
        <p14:creationId xmlns:p14="http://schemas.microsoft.com/office/powerpoint/2010/main" val="603360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9F5D-FAEC-DB69-45F4-534490B1CE86}"/>
              </a:ext>
            </a:extLst>
          </p:cNvPr>
          <p:cNvSpPr>
            <a:spLocks noGrp="1"/>
          </p:cNvSpPr>
          <p:nvPr>
            <p:ph type="title"/>
          </p:nvPr>
        </p:nvSpPr>
        <p:spPr>
          <a:xfrm>
            <a:off x="609600" y="163219"/>
            <a:ext cx="10972800" cy="858261"/>
          </a:xfrm>
        </p:spPr>
        <p:txBody>
          <a:bodyPr/>
          <a:lstStyle/>
          <a:p>
            <a:r>
              <a:rPr lang="en-US" dirty="0"/>
              <a:t>Midlevel Providers in practice </a:t>
            </a:r>
          </a:p>
        </p:txBody>
      </p:sp>
      <p:sp>
        <p:nvSpPr>
          <p:cNvPr id="4" name="Content Placeholder 2">
            <a:extLst>
              <a:ext uri="{FF2B5EF4-FFF2-40B4-BE49-F238E27FC236}">
                <a16:creationId xmlns:a16="http://schemas.microsoft.com/office/drawing/2014/main" id="{3CCE34DF-2A4A-A1BA-2C5E-8B5E902264B7}"/>
              </a:ext>
            </a:extLst>
          </p:cNvPr>
          <p:cNvSpPr>
            <a:spLocks noGrp="1"/>
          </p:cNvSpPr>
          <p:nvPr>
            <p:ph sz="quarter" idx="10"/>
          </p:nvPr>
        </p:nvSpPr>
        <p:spPr>
          <a:xfrm>
            <a:off x="307589" y="1004085"/>
            <a:ext cx="11782810" cy="1484873"/>
          </a:xfrm>
        </p:spPr>
        <p:txBody>
          <a:bodyPr/>
          <a:lstStyle/>
          <a:p>
            <a:pPr>
              <a:spcBef>
                <a:spcPct val="50000"/>
              </a:spcBef>
            </a:pPr>
            <a:r>
              <a:rPr lang="en-US" sz="2800" b="1" dirty="0">
                <a:solidFill>
                  <a:srgbClr val="0F334A"/>
                </a:solidFill>
              </a:rPr>
              <a:t>							         Dental Hygiene Therapists</a:t>
            </a:r>
          </a:p>
          <a:p>
            <a:pPr>
              <a:spcBef>
                <a:spcPct val="50000"/>
              </a:spcBef>
            </a:pPr>
            <a:r>
              <a:rPr lang="en-US" sz="2200" b="1" dirty="0">
                <a:solidFill>
                  <a:srgbClr val="0079B8"/>
                </a:solidFill>
              </a:rPr>
              <a:t>In 2014, </a:t>
            </a:r>
            <a:r>
              <a:rPr lang="en-US" sz="2200" b="1" dirty="0">
                <a:solidFill>
                  <a:srgbClr val="C00000"/>
                </a:solidFill>
              </a:rPr>
              <a:t>Maine</a:t>
            </a:r>
            <a:r>
              <a:rPr lang="en-US" sz="2200" b="1" dirty="0">
                <a:solidFill>
                  <a:srgbClr val="0079B8"/>
                </a:solidFill>
              </a:rPr>
              <a:t> adopted legislation allowing for dental hygiene therapists. </a:t>
            </a:r>
          </a:p>
          <a:p>
            <a:pPr>
              <a:spcBef>
                <a:spcPct val="50000"/>
              </a:spcBef>
            </a:pPr>
            <a:r>
              <a:rPr lang="en-US" sz="2100" b="1" dirty="0">
                <a:solidFill>
                  <a:srgbClr val="0F334A"/>
                </a:solidFill>
              </a:rPr>
              <a:t>To become a dental hygiene therapist, students must:</a:t>
            </a:r>
          </a:p>
          <a:p>
            <a:pPr marL="457189" lvl="1" indent="0">
              <a:spcBef>
                <a:spcPct val="50000"/>
              </a:spcBef>
              <a:buNone/>
            </a:pPr>
            <a:endParaRPr lang="en-US" sz="1900" dirty="0"/>
          </a:p>
          <a:p>
            <a:endParaRPr lang="en-US" dirty="0"/>
          </a:p>
        </p:txBody>
      </p:sp>
      <p:sp>
        <p:nvSpPr>
          <p:cNvPr id="7" name="Rectangle 6">
            <a:extLst>
              <a:ext uri="{FF2B5EF4-FFF2-40B4-BE49-F238E27FC236}">
                <a16:creationId xmlns:a16="http://schemas.microsoft.com/office/drawing/2014/main" id="{6090E04A-60F9-CBBD-F3AB-8B677EA55327}"/>
              </a:ext>
            </a:extLst>
          </p:cNvPr>
          <p:cNvSpPr/>
          <p:nvPr/>
        </p:nvSpPr>
        <p:spPr>
          <a:xfrm>
            <a:off x="155190" y="1473201"/>
            <a:ext cx="11782809" cy="472440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681B455-347A-B2D1-82AB-CBB6431A19D4}"/>
              </a:ext>
            </a:extLst>
          </p:cNvPr>
          <p:cNvSpPr txBox="1">
            <a:spLocks/>
          </p:cNvSpPr>
          <p:nvPr/>
        </p:nvSpPr>
        <p:spPr>
          <a:xfrm>
            <a:off x="254000" y="3783871"/>
            <a:ext cx="11142133" cy="477880"/>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spcAft>
                <a:spcPts val="0"/>
              </a:spcAft>
            </a:pPr>
            <a:r>
              <a:rPr lang="en-US" sz="2200" b="1" dirty="0">
                <a:solidFill>
                  <a:srgbClr val="0F334A"/>
                </a:solidFill>
              </a:rPr>
              <a:t>These providers treat patients under the supervision of a dentist in a public health setting. </a:t>
            </a:r>
          </a:p>
        </p:txBody>
      </p:sp>
      <p:sp>
        <p:nvSpPr>
          <p:cNvPr id="9" name="Content Placeholder 2">
            <a:extLst>
              <a:ext uri="{FF2B5EF4-FFF2-40B4-BE49-F238E27FC236}">
                <a16:creationId xmlns:a16="http://schemas.microsoft.com/office/drawing/2014/main" id="{D017EAA5-CABD-42AB-6182-EB0E9398BE50}"/>
              </a:ext>
            </a:extLst>
          </p:cNvPr>
          <p:cNvSpPr txBox="1">
            <a:spLocks/>
          </p:cNvSpPr>
          <p:nvPr/>
        </p:nvSpPr>
        <p:spPr>
          <a:xfrm>
            <a:off x="-121323" y="2574897"/>
            <a:ext cx="12158133" cy="1272029"/>
          </a:xfrm>
          <a:prstGeom prst="rect">
            <a:avLst/>
          </a:prstGeom>
        </p:spPr>
        <p:txBody>
          <a:bodyPr vert="horz" numCol="2"/>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0080" lvl="1" indent="-342891">
              <a:spcBef>
                <a:spcPct val="50000"/>
              </a:spcBef>
              <a:buFont typeface="Arial" panose="020B0604020202020204" pitchFamily="34" charset="0"/>
              <a:buChar char="•"/>
            </a:pPr>
            <a:r>
              <a:rPr lang="en-US" sz="2000" dirty="0"/>
              <a:t>Possess a valid license to practice dental hygiene. </a:t>
            </a:r>
          </a:p>
          <a:p>
            <a:pPr marL="800080" lvl="1" indent="-342891">
              <a:spcBef>
                <a:spcPct val="50000"/>
              </a:spcBef>
              <a:buFont typeface="Arial" panose="020B0604020202020204" pitchFamily="34" charset="0"/>
              <a:buChar char="•"/>
            </a:pPr>
            <a:r>
              <a:rPr lang="en-US" sz="2000" dirty="0"/>
              <a:t>Have successfully completed a dental hygiene therapy education program.</a:t>
            </a:r>
          </a:p>
          <a:p>
            <a:pPr marL="457189" lvl="1" indent="0">
              <a:spcBef>
                <a:spcPct val="50000"/>
              </a:spcBef>
              <a:buNone/>
            </a:pPr>
            <a:endParaRPr lang="en-US" sz="2000" dirty="0"/>
          </a:p>
          <a:p>
            <a:pPr marL="800080" lvl="1" indent="-342891">
              <a:spcBef>
                <a:spcPct val="50000"/>
              </a:spcBef>
              <a:buFont typeface="Arial" panose="020B0604020202020204" pitchFamily="34" charset="0"/>
              <a:buChar char="•"/>
            </a:pPr>
            <a:r>
              <a:rPr lang="en-US" sz="2000" dirty="0"/>
              <a:t>Have been awarded a Bachelor of Science degree in dental hygiene.</a:t>
            </a:r>
          </a:p>
          <a:p>
            <a:pPr marL="457189" lvl="1" indent="0">
              <a:spcBef>
                <a:spcPct val="50000"/>
              </a:spcBef>
              <a:buFont typeface="Arial" charset="0"/>
              <a:buNone/>
            </a:pPr>
            <a:endParaRPr lang="en-US" sz="1900" dirty="0"/>
          </a:p>
          <a:p>
            <a:endParaRPr lang="en-US" dirty="0"/>
          </a:p>
        </p:txBody>
      </p:sp>
      <p:sp>
        <p:nvSpPr>
          <p:cNvPr id="10" name="Content Placeholder 2">
            <a:extLst>
              <a:ext uri="{FF2B5EF4-FFF2-40B4-BE49-F238E27FC236}">
                <a16:creationId xmlns:a16="http://schemas.microsoft.com/office/drawing/2014/main" id="{E7B6D975-C716-4464-E1B7-796D9848A80C}"/>
              </a:ext>
            </a:extLst>
          </p:cNvPr>
          <p:cNvSpPr txBox="1">
            <a:spLocks/>
          </p:cNvSpPr>
          <p:nvPr/>
        </p:nvSpPr>
        <p:spPr>
          <a:xfrm>
            <a:off x="-121323" y="4999293"/>
            <a:ext cx="12313323" cy="924141"/>
          </a:xfrm>
          <a:prstGeom prst="rect">
            <a:avLst/>
          </a:prstGeom>
        </p:spPr>
        <p:txBody>
          <a:bodyPr vert="horz" numCol="2"/>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0080" lvl="1" indent="-342891">
              <a:spcBef>
                <a:spcPct val="50000"/>
              </a:spcBef>
              <a:buFont typeface="Arial" panose="020B0604020202020204" pitchFamily="34" charset="0"/>
              <a:buChar char="•"/>
            </a:pPr>
            <a:r>
              <a:rPr lang="en-US" sz="2000" dirty="0"/>
              <a:t>Preventative services</a:t>
            </a:r>
          </a:p>
          <a:p>
            <a:pPr marL="800080" lvl="1" indent="-342891">
              <a:spcBef>
                <a:spcPct val="50000"/>
              </a:spcBef>
              <a:buFont typeface="Arial" panose="020B0604020202020204" pitchFamily="34" charset="0"/>
              <a:buChar char="•"/>
            </a:pPr>
            <a:r>
              <a:rPr lang="en-US" sz="2000" dirty="0"/>
              <a:t>Routing restorative dental care</a:t>
            </a:r>
          </a:p>
          <a:p>
            <a:pPr marL="457189" lvl="1" indent="0">
              <a:spcBef>
                <a:spcPct val="50000"/>
              </a:spcBef>
              <a:buFont typeface="Arial" charset="0"/>
              <a:buNone/>
            </a:pPr>
            <a:endParaRPr lang="en-US" sz="1900" dirty="0"/>
          </a:p>
          <a:p>
            <a:endParaRPr lang="en-US" dirty="0"/>
          </a:p>
        </p:txBody>
      </p:sp>
      <p:sp>
        <p:nvSpPr>
          <p:cNvPr id="3" name="Content Placeholder 2">
            <a:extLst>
              <a:ext uri="{FF2B5EF4-FFF2-40B4-BE49-F238E27FC236}">
                <a16:creationId xmlns:a16="http://schemas.microsoft.com/office/drawing/2014/main" id="{452AB3AD-8A7A-6E39-A4D2-7F636C8EECE4}"/>
              </a:ext>
            </a:extLst>
          </p:cNvPr>
          <p:cNvSpPr txBox="1">
            <a:spLocks/>
          </p:cNvSpPr>
          <p:nvPr/>
        </p:nvSpPr>
        <p:spPr>
          <a:xfrm>
            <a:off x="254001" y="4435686"/>
            <a:ext cx="10140277" cy="477880"/>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spcAft>
                <a:spcPts val="0"/>
              </a:spcAft>
            </a:pPr>
            <a:r>
              <a:rPr lang="en-US" sz="2100" b="1" dirty="0">
                <a:solidFill>
                  <a:srgbClr val="0F334A"/>
                </a:solidFill>
              </a:rPr>
              <a:t>dental hygiene therapists may perform:</a:t>
            </a:r>
          </a:p>
        </p:txBody>
      </p:sp>
    </p:spTree>
    <p:extLst>
      <p:ext uri="{BB962C8B-B14F-4D97-AF65-F5344CB8AC3E}">
        <p14:creationId xmlns:p14="http://schemas.microsoft.com/office/powerpoint/2010/main" val="2305607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9F5D-FAEC-DB69-45F4-534490B1CE86}"/>
              </a:ext>
            </a:extLst>
          </p:cNvPr>
          <p:cNvSpPr>
            <a:spLocks noGrp="1"/>
          </p:cNvSpPr>
          <p:nvPr>
            <p:ph type="title"/>
          </p:nvPr>
        </p:nvSpPr>
        <p:spPr>
          <a:xfrm>
            <a:off x="609600" y="163219"/>
            <a:ext cx="10972800" cy="858261"/>
          </a:xfrm>
        </p:spPr>
        <p:txBody>
          <a:bodyPr/>
          <a:lstStyle/>
          <a:p>
            <a:r>
              <a:rPr lang="en-US" dirty="0"/>
              <a:t>Midlevel Providers in practice </a:t>
            </a:r>
          </a:p>
        </p:txBody>
      </p:sp>
      <p:sp>
        <p:nvSpPr>
          <p:cNvPr id="4" name="Content Placeholder 2">
            <a:extLst>
              <a:ext uri="{FF2B5EF4-FFF2-40B4-BE49-F238E27FC236}">
                <a16:creationId xmlns:a16="http://schemas.microsoft.com/office/drawing/2014/main" id="{3CCE34DF-2A4A-A1BA-2C5E-8B5E902264B7}"/>
              </a:ext>
            </a:extLst>
          </p:cNvPr>
          <p:cNvSpPr>
            <a:spLocks noGrp="1"/>
          </p:cNvSpPr>
          <p:nvPr>
            <p:ph sz="quarter" idx="10"/>
          </p:nvPr>
        </p:nvSpPr>
        <p:spPr>
          <a:xfrm>
            <a:off x="307589" y="1004085"/>
            <a:ext cx="11782810" cy="1276367"/>
          </a:xfrm>
        </p:spPr>
        <p:txBody>
          <a:bodyPr/>
          <a:lstStyle/>
          <a:p>
            <a:pPr>
              <a:spcBef>
                <a:spcPct val="50000"/>
              </a:spcBef>
            </a:pPr>
            <a:r>
              <a:rPr lang="en-US" sz="2800" b="1" dirty="0">
                <a:solidFill>
                  <a:srgbClr val="0F334A"/>
                </a:solidFill>
              </a:rPr>
              <a:t>							Dental Health Aide Therapists </a:t>
            </a:r>
          </a:p>
          <a:p>
            <a:pPr>
              <a:spcBef>
                <a:spcPct val="50000"/>
              </a:spcBef>
            </a:pPr>
            <a:r>
              <a:rPr lang="en-US" sz="2200" b="1" dirty="0">
                <a:solidFill>
                  <a:srgbClr val="0079B8"/>
                </a:solidFill>
              </a:rPr>
              <a:t>In 2016, </a:t>
            </a:r>
            <a:r>
              <a:rPr lang="en-US" sz="2200" b="1" dirty="0">
                <a:solidFill>
                  <a:srgbClr val="C00000"/>
                </a:solidFill>
              </a:rPr>
              <a:t>Oregon</a:t>
            </a:r>
            <a:r>
              <a:rPr lang="en-US" sz="2200" b="1" dirty="0">
                <a:solidFill>
                  <a:srgbClr val="0079B8"/>
                </a:solidFill>
              </a:rPr>
              <a:t> launched programs that employ DHATs that can practice on federally recognized tribal land.</a:t>
            </a:r>
          </a:p>
          <a:p>
            <a:pPr marL="457189" lvl="1" indent="0">
              <a:spcBef>
                <a:spcPct val="50000"/>
              </a:spcBef>
              <a:buNone/>
            </a:pPr>
            <a:endParaRPr lang="en-US" sz="1900" dirty="0"/>
          </a:p>
          <a:p>
            <a:endParaRPr lang="en-US" dirty="0"/>
          </a:p>
        </p:txBody>
      </p:sp>
      <p:sp>
        <p:nvSpPr>
          <p:cNvPr id="7" name="Rectangle 6">
            <a:extLst>
              <a:ext uri="{FF2B5EF4-FFF2-40B4-BE49-F238E27FC236}">
                <a16:creationId xmlns:a16="http://schemas.microsoft.com/office/drawing/2014/main" id="{6090E04A-60F9-CBBD-F3AB-8B677EA55327}"/>
              </a:ext>
            </a:extLst>
          </p:cNvPr>
          <p:cNvSpPr/>
          <p:nvPr/>
        </p:nvSpPr>
        <p:spPr>
          <a:xfrm>
            <a:off x="155190" y="1473201"/>
            <a:ext cx="11935209" cy="472440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681B455-347A-B2D1-82AB-CBB6431A19D4}"/>
              </a:ext>
            </a:extLst>
          </p:cNvPr>
          <p:cNvSpPr txBox="1">
            <a:spLocks/>
          </p:cNvSpPr>
          <p:nvPr/>
        </p:nvSpPr>
        <p:spPr>
          <a:xfrm>
            <a:off x="307589" y="3491795"/>
            <a:ext cx="10159999" cy="477880"/>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spcAft>
                <a:spcPts val="0"/>
              </a:spcAft>
            </a:pPr>
            <a:r>
              <a:rPr lang="en-US" sz="2100" b="1" dirty="0">
                <a:solidFill>
                  <a:srgbClr val="0F334A"/>
                </a:solidFill>
              </a:rPr>
              <a:t>DHATs may perform the following without the supervision of a dentist:</a:t>
            </a:r>
          </a:p>
          <a:p>
            <a:pPr marL="457189" lvl="1" indent="0">
              <a:spcBef>
                <a:spcPct val="50000"/>
              </a:spcBef>
              <a:buFont typeface="Arial" charset="0"/>
              <a:buNone/>
            </a:pPr>
            <a:endParaRPr lang="en-US" sz="1900" dirty="0"/>
          </a:p>
          <a:p>
            <a:endParaRPr lang="en-US" dirty="0"/>
          </a:p>
        </p:txBody>
      </p:sp>
      <p:sp>
        <p:nvSpPr>
          <p:cNvPr id="9" name="Content Placeholder 2">
            <a:extLst>
              <a:ext uri="{FF2B5EF4-FFF2-40B4-BE49-F238E27FC236}">
                <a16:creationId xmlns:a16="http://schemas.microsoft.com/office/drawing/2014/main" id="{D017EAA5-CABD-42AB-6182-EB0E9398BE50}"/>
              </a:ext>
            </a:extLst>
          </p:cNvPr>
          <p:cNvSpPr txBox="1">
            <a:spLocks/>
          </p:cNvSpPr>
          <p:nvPr/>
        </p:nvSpPr>
        <p:spPr>
          <a:xfrm>
            <a:off x="-121323" y="2766166"/>
            <a:ext cx="11703723" cy="897323"/>
          </a:xfrm>
          <a:prstGeom prst="rect">
            <a:avLst/>
          </a:prstGeom>
        </p:spPr>
        <p:txBody>
          <a:bodyPr vert="horz" numCol="2"/>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0080" lvl="1" indent="-342891">
              <a:spcBef>
                <a:spcPct val="50000"/>
              </a:spcBef>
              <a:buFont typeface="Arial" panose="020B0604020202020204" pitchFamily="34" charset="0"/>
              <a:buChar char="•"/>
            </a:pPr>
            <a:r>
              <a:rPr lang="en-US" sz="1900" dirty="0"/>
              <a:t>Have a high school diploma.</a:t>
            </a:r>
          </a:p>
          <a:p>
            <a:pPr marL="800080" lvl="1" indent="-342891">
              <a:spcBef>
                <a:spcPct val="50000"/>
              </a:spcBef>
              <a:buFont typeface="Arial" panose="020B0604020202020204" pitchFamily="34" charset="0"/>
              <a:buChar char="•"/>
            </a:pPr>
            <a:r>
              <a:rPr lang="en-US" sz="1900" dirty="0"/>
              <a:t>Graduate from a two-year educational program. </a:t>
            </a:r>
          </a:p>
          <a:p>
            <a:pPr marL="457189" lvl="1" indent="0">
              <a:spcBef>
                <a:spcPct val="50000"/>
              </a:spcBef>
              <a:buNone/>
            </a:pPr>
            <a:endParaRPr lang="en-US" sz="1900" dirty="0"/>
          </a:p>
          <a:p>
            <a:pPr marL="457189" lvl="1" indent="0">
              <a:spcBef>
                <a:spcPct val="50000"/>
              </a:spcBef>
              <a:buNone/>
            </a:pPr>
            <a:endParaRPr lang="en-US" sz="1900" dirty="0"/>
          </a:p>
          <a:p>
            <a:pPr marL="800080" lvl="1" indent="-342891">
              <a:spcBef>
                <a:spcPct val="50000"/>
              </a:spcBef>
              <a:buFont typeface="Arial" panose="020B0604020202020204" pitchFamily="34" charset="0"/>
              <a:buChar char="•"/>
            </a:pPr>
            <a:r>
              <a:rPr lang="en-US" sz="1900" dirty="0"/>
              <a:t>Complete a 400-hour clinical preceptorship under a dentist’s supervision.</a:t>
            </a:r>
          </a:p>
          <a:p>
            <a:pPr marL="457189" lvl="1" indent="0">
              <a:spcBef>
                <a:spcPct val="50000"/>
              </a:spcBef>
              <a:buFont typeface="Arial" charset="0"/>
              <a:buNone/>
            </a:pPr>
            <a:endParaRPr lang="en-US" sz="1900" dirty="0"/>
          </a:p>
          <a:p>
            <a:endParaRPr lang="en-US" dirty="0"/>
          </a:p>
        </p:txBody>
      </p:sp>
      <p:sp>
        <p:nvSpPr>
          <p:cNvPr id="10" name="Content Placeholder 2">
            <a:extLst>
              <a:ext uri="{FF2B5EF4-FFF2-40B4-BE49-F238E27FC236}">
                <a16:creationId xmlns:a16="http://schemas.microsoft.com/office/drawing/2014/main" id="{E7B6D975-C716-4464-E1B7-796D9848A80C}"/>
              </a:ext>
            </a:extLst>
          </p:cNvPr>
          <p:cNvSpPr txBox="1">
            <a:spLocks/>
          </p:cNvSpPr>
          <p:nvPr/>
        </p:nvSpPr>
        <p:spPr>
          <a:xfrm>
            <a:off x="-101599" y="3938972"/>
            <a:ext cx="11683999" cy="1187568"/>
          </a:xfrm>
          <a:prstGeom prst="rect">
            <a:avLst/>
          </a:prstGeom>
        </p:spPr>
        <p:txBody>
          <a:bodyPr vert="horz" numCol="2"/>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0080" lvl="1" indent="-342891">
              <a:spcBef>
                <a:spcPct val="50000"/>
              </a:spcBef>
              <a:buFont typeface="Arial" panose="020B0604020202020204" pitchFamily="34" charset="0"/>
              <a:buChar char="•"/>
            </a:pPr>
            <a:r>
              <a:rPr lang="en-US" sz="1900" dirty="0"/>
              <a:t>Oral exams</a:t>
            </a:r>
          </a:p>
          <a:p>
            <a:pPr marL="800080" lvl="1" indent="-342891">
              <a:spcBef>
                <a:spcPct val="50000"/>
              </a:spcBef>
              <a:buFont typeface="Arial" panose="020B0604020202020204" pitchFamily="34" charset="0"/>
              <a:buChar char="•"/>
            </a:pPr>
            <a:r>
              <a:rPr lang="en-US" sz="1900" dirty="0"/>
              <a:t>Preventative dental services</a:t>
            </a:r>
          </a:p>
          <a:p>
            <a:pPr marL="800080" lvl="1" indent="-342891">
              <a:spcBef>
                <a:spcPct val="50000"/>
              </a:spcBef>
              <a:buFont typeface="Arial" panose="020B0604020202020204" pitchFamily="34" charset="0"/>
              <a:buChar char="•"/>
            </a:pPr>
            <a:r>
              <a:rPr lang="en-US" sz="1900" dirty="0"/>
              <a:t>Simple restorations</a:t>
            </a:r>
          </a:p>
          <a:p>
            <a:pPr marL="800080" lvl="1" indent="-342891">
              <a:spcBef>
                <a:spcPct val="50000"/>
              </a:spcBef>
              <a:buFont typeface="Arial" panose="020B0604020202020204" pitchFamily="34" charset="0"/>
              <a:buChar char="•"/>
            </a:pPr>
            <a:endParaRPr lang="en-US" sz="1900" dirty="0"/>
          </a:p>
          <a:p>
            <a:pPr marL="800080" lvl="1" indent="-342891">
              <a:spcBef>
                <a:spcPct val="50000"/>
              </a:spcBef>
              <a:buFont typeface="Arial" panose="020B0604020202020204" pitchFamily="34" charset="0"/>
              <a:buChar char="•"/>
            </a:pPr>
            <a:endParaRPr lang="en-US" sz="1900" dirty="0"/>
          </a:p>
          <a:p>
            <a:pPr marL="800080" lvl="1" indent="-342891">
              <a:spcBef>
                <a:spcPct val="50000"/>
              </a:spcBef>
              <a:buFont typeface="Arial" panose="020B0604020202020204" pitchFamily="34" charset="0"/>
              <a:buChar char="•"/>
            </a:pPr>
            <a:r>
              <a:rPr lang="en-US" sz="1900" dirty="0"/>
              <a:t>Stainless steel crowns </a:t>
            </a:r>
          </a:p>
          <a:p>
            <a:pPr marL="800080" lvl="1" indent="-342891">
              <a:spcBef>
                <a:spcPct val="50000"/>
              </a:spcBef>
              <a:buFont typeface="Arial" panose="020B0604020202020204" pitchFamily="34" charset="0"/>
              <a:buChar char="•"/>
            </a:pPr>
            <a:r>
              <a:rPr lang="en-US" sz="1900" dirty="0"/>
              <a:t>X-rays</a:t>
            </a:r>
          </a:p>
          <a:p>
            <a:pPr marL="457189" lvl="1" indent="0">
              <a:spcBef>
                <a:spcPct val="50000"/>
              </a:spcBef>
              <a:buFont typeface="Arial" charset="0"/>
              <a:buNone/>
            </a:pPr>
            <a:endParaRPr lang="en-US" sz="1900" dirty="0"/>
          </a:p>
          <a:p>
            <a:endParaRPr lang="en-US" dirty="0"/>
          </a:p>
        </p:txBody>
      </p:sp>
      <p:sp>
        <p:nvSpPr>
          <p:cNvPr id="11" name="Content Placeholder 2">
            <a:extLst>
              <a:ext uri="{FF2B5EF4-FFF2-40B4-BE49-F238E27FC236}">
                <a16:creationId xmlns:a16="http://schemas.microsoft.com/office/drawing/2014/main" id="{2D5E1661-EC0B-00C6-31F1-C8AC40D8EB45}"/>
              </a:ext>
            </a:extLst>
          </p:cNvPr>
          <p:cNvSpPr txBox="1">
            <a:spLocks/>
          </p:cNvSpPr>
          <p:nvPr/>
        </p:nvSpPr>
        <p:spPr>
          <a:xfrm>
            <a:off x="254000" y="5222688"/>
            <a:ext cx="11683999" cy="296393"/>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50000"/>
              </a:spcBef>
            </a:pPr>
            <a:r>
              <a:rPr lang="en-US" sz="2100" b="1" dirty="0">
                <a:solidFill>
                  <a:srgbClr val="0F334A"/>
                </a:solidFill>
              </a:rPr>
              <a:t>When a dentist determines a medical emergency, DHATs may perform:</a:t>
            </a:r>
          </a:p>
          <a:p>
            <a:pPr marL="457189" lvl="1" indent="0">
              <a:spcBef>
                <a:spcPct val="50000"/>
              </a:spcBef>
              <a:buFont typeface="Arial" charset="0"/>
              <a:buNone/>
            </a:pPr>
            <a:endParaRPr lang="en-US" sz="1900" dirty="0"/>
          </a:p>
          <a:p>
            <a:endParaRPr lang="en-US" dirty="0"/>
          </a:p>
        </p:txBody>
      </p:sp>
      <p:sp>
        <p:nvSpPr>
          <p:cNvPr id="12" name="Content Placeholder 2">
            <a:extLst>
              <a:ext uri="{FF2B5EF4-FFF2-40B4-BE49-F238E27FC236}">
                <a16:creationId xmlns:a16="http://schemas.microsoft.com/office/drawing/2014/main" id="{A787733F-2BE2-26B2-831E-E449A0455785}"/>
              </a:ext>
            </a:extLst>
          </p:cNvPr>
          <p:cNvSpPr txBox="1">
            <a:spLocks/>
          </p:cNvSpPr>
          <p:nvPr/>
        </p:nvSpPr>
        <p:spPr>
          <a:xfrm>
            <a:off x="389467" y="5618521"/>
            <a:ext cx="11647343" cy="477881"/>
          </a:xfrm>
          <a:prstGeom prst="rect">
            <a:avLst/>
          </a:prstGeom>
        </p:spPr>
        <p:txBody>
          <a:bodyPr vert="horz" numCol="2"/>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spcBef>
                <a:spcPct val="50000"/>
              </a:spcBef>
              <a:buFont typeface="Arial" panose="020B0604020202020204" pitchFamily="34" charset="0"/>
              <a:buChar char="•"/>
            </a:pPr>
            <a:r>
              <a:rPr lang="en-US" sz="1900" dirty="0"/>
              <a:t>Extractions and Root canal procedures</a:t>
            </a:r>
          </a:p>
          <a:p>
            <a:pPr marL="457189" lvl="1" indent="0">
              <a:spcBef>
                <a:spcPct val="50000"/>
              </a:spcBef>
              <a:buFont typeface="Arial" charset="0"/>
              <a:buNone/>
            </a:pPr>
            <a:endParaRPr lang="en-US" sz="1900" dirty="0"/>
          </a:p>
          <a:p>
            <a:endParaRPr lang="en-US" dirty="0"/>
          </a:p>
        </p:txBody>
      </p:sp>
      <p:sp>
        <p:nvSpPr>
          <p:cNvPr id="13" name="Content Placeholder 2">
            <a:extLst>
              <a:ext uri="{FF2B5EF4-FFF2-40B4-BE49-F238E27FC236}">
                <a16:creationId xmlns:a16="http://schemas.microsoft.com/office/drawing/2014/main" id="{DFA91C63-6EE1-F150-D976-E3715318ABB4}"/>
              </a:ext>
            </a:extLst>
          </p:cNvPr>
          <p:cNvSpPr txBox="1">
            <a:spLocks/>
          </p:cNvSpPr>
          <p:nvPr/>
        </p:nvSpPr>
        <p:spPr>
          <a:xfrm>
            <a:off x="303405" y="2339497"/>
            <a:ext cx="11683999" cy="296393"/>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50000"/>
              </a:spcBef>
            </a:pPr>
            <a:r>
              <a:rPr lang="en-US" sz="2100" b="1" dirty="0">
                <a:solidFill>
                  <a:srgbClr val="0F334A"/>
                </a:solidFill>
              </a:rPr>
              <a:t>To become a DHAT, students must:</a:t>
            </a:r>
          </a:p>
          <a:p>
            <a:pPr marL="457189" lvl="1" indent="0">
              <a:spcBef>
                <a:spcPct val="50000"/>
              </a:spcBef>
              <a:buFont typeface="Arial" charset="0"/>
              <a:buNone/>
            </a:pPr>
            <a:endParaRPr lang="en-US" sz="1900" dirty="0"/>
          </a:p>
          <a:p>
            <a:endParaRPr lang="en-US" dirty="0"/>
          </a:p>
        </p:txBody>
      </p:sp>
    </p:spTree>
    <p:extLst>
      <p:ext uri="{BB962C8B-B14F-4D97-AF65-F5344CB8AC3E}">
        <p14:creationId xmlns:p14="http://schemas.microsoft.com/office/powerpoint/2010/main" val="597318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9F5D-FAEC-DB69-45F4-534490B1CE86}"/>
              </a:ext>
            </a:extLst>
          </p:cNvPr>
          <p:cNvSpPr>
            <a:spLocks noGrp="1"/>
          </p:cNvSpPr>
          <p:nvPr>
            <p:ph type="title"/>
          </p:nvPr>
        </p:nvSpPr>
        <p:spPr>
          <a:xfrm>
            <a:off x="609600" y="163219"/>
            <a:ext cx="10972800" cy="858261"/>
          </a:xfrm>
        </p:spPr>
        <p:txBody>
          <a:bodyPr/>
          <a:lstStyle/>
          <a:p>
            <a:r>
              <a:rPr lang="en-US" dirty="0"/>
              <a:t>Midlevel Providers in practice </a:t>
            </a:r>
          </a:p>
        </p:txBody>
      </p:sp>
      <p:sp>
        <p:nvSpPr>
          <p:cNvPr id="4" name="Content Placeholder 2">
            <a:extLst>
              <a:ext uri="{FF2B5EF4-FFF2-40B4-BE49-F238E27FC236}">
                <a16:creationId xmlns:a16="http://schemas.microsoft.com/office/drawing/2014/main" id="{3CCE34DF-2A4A-A1BA-2C5E-8B5E902264B7}"/>
              </a:ext>
            </a:extLst>
          </p:cNvPr>
          <p:cNvSpPr>
            <a:spLocks noGrp="1"/>
          </p:cNvSpPr>
          <p:nvPr>
            <p:ph sz="quarter" idx="10"/>
          </p:nvPr>
        </p:nvSpPr>
        <p:spPr>
          <a:xfrm>
            <a:off x="307589" y="1004085"/>
            <a:ext cx="11782810" cy="1458757"/>
          </a:xfrm>
        </p:spPr>
        <p:txBody>
          <a:bodyPr/>
          <a:lstStyle/>
          <a:p>
            <a:pPr>
              <a:spcBef>
                <a:spcPct val="50000"/>
              </a:spcBef>
            </a:pPr>
            <a:r>
              <a:rPr lang="en-US" sz="2800" b="1" dirty="0">
                <a:solidFill>
                  <a:srgbClr val="0F334A"/>
                </a:solidFill>
              </a:rPr>
              <a:t>							            Dental Therapists</a:t>
            </a:r>
          </a:p>
          <a:p>
            <a:pPr>
              <a:spcBef>
                <a:spcPct val="50000"/>
              </a:spcBef>
            </a:pPr>
            <a:r>
              <a:rPr lang="en-US" sz="2200" b="1" dirty="0">
                <a:solidFill>
                  <a:srgbClr val="0079B8"/>
                </a:solidFill>
              </a:rPr>
              <a:t>In 2018, </a:t>
            </a:r>
            <a:r>
              <a:rPr lang="en-US" sz="2200" b="1" dirty="0">
                <a:solidFill>
                  <a:srgbClr val="C00000"/>
                </a:solidFill>
              </a:rPr>
              <a:t>Michigan</a:t>
            </a:r>
            <a:r>
              <a:rPr lang="en-US" sz="2200" b="1" dirty="0">
                <a:solidFill>
                  <a:srgbClr val="0079B8"/>
                </a:solidFill>
              </a:rPr>
              <a:t> added dental therapists to the dental team.</a:t>
            </a:r>
          </a:p>
          <a:p>
            <a:pPr>
              <a:spcBef>
                <a:spcPct val="50000"/>
              </a:spcBef>
            </a:pPr>
            <a:r>
              <a:rPr lang="en-US" sz="2100" b="1" dirty="0">
                <a:solidFill>
                  <a:srgbClr val="0F334A"/>
                </a:solidFill>
              </a:rPr>
              <a:t>To become a dental therapist, students must:</a:t>
            </a:r>
          </a:p>
          <a:p>
            <a:pPr marL="457189" lvl="1" indent="0">
              <a:spcBef>
                <a:spcPct val="50000"/>
              </a:spcBef>
              <a:buNone/>
            </a:pPr>
            <a:endParaRPr lang="en-US" sz="1900" dirty="0"/>
          </a:p>
          <a:p>
            <a:endParaRPr lang="en-US" dirty="0"/>
          </a:p>
        </p:txBody>
      </p:sp>
      <p:sp>
        <p:nvSpPr>
          <p:cNvPr id="7" name="Rectangle 6">
            <a:extLst>
              <a:ext uri="{FF2B5EF4-FFF2-40B4-BE49-F238E27FC236}">
                <a16:creationId xmlns:a16="http://schemas.microsoft.com/office/drawing/2014/main" id="{6090E04A-60F9-CBBD-F3AB-8B677EA55327}"/>
              </a:ext>
            </a:extLst>
          </p:cNvPr>
          <p:cNvSpPr/>
          <p:nvPr/>
        </p:nvSpPr>
        <p:spPr>
          <a:xfrm>
            <a:off x="155190" y="1473201"/>
            <a:ext cx="11782809" cy="4724400"/>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B681B455-347A-B2D1-82AB-CBB6431A19D4}"/>
              </a:ext>
            </a:extLst>
          </p:cNvPr>
          <p:cNvSpPr txBox="1">
            <a:spLocks/>
          </p:cNvSpPr>
          <p:nvPr/>
        </p:nvSpPr>
        <p:spPr>
          <a:xfrm>
            <a:off x="254001" y="4018259"/>
            <a:ext cx="10140277" cy="477880"/>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spcBef>
                <a:spcPts val="0"/>
              </a:spcBef>
              <a:spcAft>
                <a:spcPts val="0"/>
              </a:spcAft>
            </a:pPr>
            <a:r>
              <a:rPr lang="en-US" sz="2100" b="1" dirty="0">
                <a:solidFill>
                  <a:srgbClr val="0F334A"/>
                </a:solidFill>
              </a:rPr>
              <a:t>dental therapists may perform the following: </a:t>
            </a:r>
            <a:endParaRPr lang="en-US" sz="2100" dirty="0"/>
          </a:p>
        </p:txBody>
      </p:sp>
      <p:sp>
        <p:nvSpPr>
          <p:cNvPr id="9" name="Content Placeholder 2">
            <a:extLst>
              <a:ext uri="{FF2B5EF4-FFF2-40B4-BE49-F238E27FC236}">
                <a16:creationId xmlns:a16="http://schemas.microsoft.com/office/drawing/2014/main" id="{D017EAA5-CABD-42AB-6182-EB0E9398BE50}"/>
              </a:ext>
            </a:extLst>
          </p:cNvPr>
          <p:cNvSpPr txBox="1">
            <a:spLocks/>
          </p:cNvSpPr>
          <p:nvPr/>
        </p:nvSpPr>
        <p:spPr>
          <a:xfrm>
            <a:off x="-60662" y="2546056"/>
            <a:ext cx="12313323" cy="1494213"/>
          </a:xfrm>
          <a:prstGeom prst="rect">
            <a:avLst/>
          </a:prstGeom>
        </p:spPr>
        <p:txBody>
          <a:bodyPr vert="horz" numCol="2"/>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0080" lvl="1" indent="-342891">
              <a:spcBef>
                <a:spcPct val="50000"/>
              </a:spcBef>
              <a:buFont typeface="Arial" panose="020B0604020202020204" pitchFamily="34" charset="0"/>
              <a:buChar char="•"/>
            </a:pPr>
            <a:r>
              <a:rPr lang="en-US" sz="1900" dirty="0"/>
              <a:t>Complete three academic years in an accredited dental therapy program</a:t>
            </a:r>
          </a:p>
          <a:p>
            <a:pPr marL="800080" lvl="1" indent="-342891">
              <a:spcBef>
                <a:spcPct val="50000"/>
              </a:spcBef>
              <a:buFont typeface="Arial" panose="020B0604020202020204" pitchFamily="34" charset="0"/>
              <a:buChar char="•"/>
            </a:pPr>
            <a:r>
              <a:rPr lang="en-US" sz="1900" dirty="0"/>
              <a:t>Have 500 hours of clinical practice under the direct supervision of a dentist </a:t>
            </a:r>
          </a:p>
          <a:p>
            <a:pPr marL="457189" lvl="1" indent="0">
              <a:spcBef>
                <a:spcPct val="50000"/>
              </a:spcBef>
              <a:buNone/>
            </a:pPr>
            <a:endParaRPr lang="en-US" sz="1900" dirty="0"/>
          </a:p>
          <a:p>
            <a:pPr marL="800080" lvl="1" indent="-342891">
              <a:spcBef>
                <a:spcPct val="50000"/>
              </a:spcBef>
              <a:buFont typeface="Arial" panose="020B0604020202020204" pitchFamily="34" charset="0"/>
              <a:buChar char="•"/>
            </a:pPr>
            <a:endParaRPr lang="en-US" sz="1900" dirty="0"/>
          </a:p>
          <a:p>
            <a:pPr marL="800080" lvl="1" indent="-342891">
              <a:spcBef>
                <a:spcPct val="50000"/>
              </a:spcBef>
              <a:buFont typeface="Arial" panose="020B0604020202020204" pitchFamily="34" charset="0"/>
              <a:buChar char="•"/>
            </a:pPr>
            <a:r>
              <a:rPr lang="en-US" sz="1900" dirty="0"/>
              <a:t>A comprehensive, competency-based clinical exam</a:t>
            </a:r>
          </a:p>
          <a:p>
            <a:pPr marL="800080" lvl="1" indent="-342891">
              <a:spcBef>
                <a:spcPct val="50000"/>
              </a:spcBef>
              <a:buFont typeface="Arial" panose="020B0604020202020204" pitchFamily="34" charset="0"/>
              <a:buChar char="•"/>
            </a:pPr>
            <a:r>
              <a:rPr lang="en-US" sz="1900" dirty="0"/>
              <a:t>Pass a state-approved clinical exam.</a:t>
            </a:r>
          </a:p>
          <a:p>
            <a:pPr marL="800080" lvl="1" indent="-342891">
              <a:spcBef>
                <a:spcPct val="50000"/>
              </a:spcBef>
              <a:buFont typeface="Arial" panose="020B0604020202020204" pitchFamily="34" charset="0"/>
              <a:buChar char="•"/>
            </a:pPr>
            <a:r>
              <a:rPr lang="en-US" sz="1900" dirty="0"/>
              <a:t>Obtain licensure </a:t>
            </a:r>
          </a:p>
          <a:p>
            <a:pPr marL="457189" lvl="1" indent="0">
              <a:spcBef>
                <a:spcPct val="50000"/>
              </a:spcBef>
              <a:buFont typeface="Arial" charset="0"/>
              <a:buNone/>
            </a:pPr>
            <a:endParaRPr lang="en-US" sz="1900" dirty="0"/>
          </a:p>
          <a:p>
            <a:endParaRPr lang="en-US" dirty="0"/>
          </a:p>
        </p:txBody>
      </p:sp>
      <p:sp>
        <p:nvSpPr>
          <p:cNvPr id="10" name="Content Placeholder 2">
            <a:extLst>
              <a:ext uri="{FF2B5EF4-FFF2-40B4-BE49-F238E27FC236}">
                <a16:creationId xmlns:a16="http://schemas.microsoft.com/office/drawing/2014/main" id="{E7B6D975-C716-4464-E1B7-796D9848A80C}"/>
              </a:ext>
            </a:extLst>
          </p:cNvPr>
          <p:cNvSpPr txBox="1">
            <a:spLocks/>
          </p:cNvSpPr>
          <p:nvPr/>
        </p:nvSpPr>
        <p:spPr>
          <a:xfrm>
            <a:off x="-121323" y="4491990"/>
            <a:ext cx="12313323" cy="1636442"/>
          </a:xfrm>
          <a:prstGeom prst="rect">
            <a:avLst/>
          </a:prstGeom>
        </p:spPr>
        <p:txBody>
          <a:bodyPr vert="horz" numCol="2"/>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800080" lvl="1" indent="-342891">
              <a:spcBef>
                <a:spcPct val="50000"/>
              </a:spcBef>
              <a:buFont typeface="Arial" panose="020B0604020202020204" pitchFamily="34" charset="0"/>
              <a:buChar char="•"/>
            </a:pPr>
            <a:r>
              <a:rPr lang="en-US" sz="1900" dirty="0"/>
              <a:t>Oral exams</a:t>
            </a:r>
          </a:p>
          <a:p>
            <a:pPr marL="800080" lvl="1" indent="-342891">
              <a:spcBef>
                <a:spcPct val="50000"/>
              </a:spcBef>
              <a:buFont typeface="Arial" panose="020B0604020202020204" pitchFamily="34" charset="0"/>
              <a:buChar char="•"/>
            </a:pPr>
            <a:r>
              <a:rPr lang="en-US" sz="1900" dirty="0"/>
              <a:t>Prophylaxis</a:t>
            </a:r>
          </a:p>
          <a:p>
            <a:pPr marL="800080" lvl="1" indent="-342891">
              <a:spcBef>
                <a:spcPct val="50000"/>
              </a:spcBef>
              <a:buFont typeface="Arial" panose="020B0604020202020204" pitchFamily="34" charset="0"/>
              <a:buChar char="•"/>
            </a:pPr>
            <a:r>
              <a:rPr lang="en-US" sz="1900" dirty="0"/>
              <a:t>Composite and amalgam restorations</a:t>
            </a:r>
          </a:p>
          <a:p>
            <a:pPr marL="800080" lvl="1" indent="-342891">
              <a:spcBef>
                <a:spcPct val="50000"/>
              </a:spcBef>
              <a:buFont typeface="Arial" panose="020B0604020202020204" pitchFamily="34" charset="0"/>
              <a:buChar char="•"/>
            </a:pPr>
            <a:r>
              <a:rPr lang="en-US" sz="1900" dirty="0"/>
              <a:t>Administer nitrous oxide</a:t>
            </a:r>
          </a:p>
          <a:p>
            <a:pPr marL="800080" lvl="1" indent="-342891">
              <a:spcBef>
                <a:spcPct val="50000"/>
              </a:spcBef>
              <a:buFont typeface="Arial" panose="020B0604020202020204" pitchFamily="34" charset="0"/>
              <a:buChar char="•"/>
            </a:pPr>
            <a:endParaRPr lang="en-US" sz="1900" dirty="0"/>
          </a:p>
          <a:p>
            <a:pPr marL="800080" lvl="1" indent="-342891">
              <a:spcBef>
                <a:spcPct val="50000"/>
              </a:spcBef>
              <a:buFont typeface="Arial" panose="020B0604020202020204" pitchFamily="34" charset="0"/>
              <a:buChar char="•"/>
            </a:pPr>
            <a:endParaRPr lang="en-US" sz="1900" dirty="0"/>
          </a:p>
          <a:p>
            <a:pPr marL="457189" lvl="1" indent="0">
              <a:spcBef>
                <a:spcPct val="50000"/>
              </a:spcBef>
              <a:buNone/>
            </a:pPr>
            <a:endParaRPr lang="en-US" sz="1900" dirty="0"/>
          </a:p>
          <a:p>
            <a:pPr marL="800080" lvl="1" indent="-342891">
              <a:spcBef>
                <a:spcPct val="50000"/>
              </a:spcBef>
              <a:buFont typeface="Arial" panose="020B0604020202020204" pitchFamily="34" charset="0"/>
              <a:buChar char="•"/>
            </a:pPr>
            <a:r>
              <a:rPr lang="en-US" sz="1900" dirty="0"/>
              <a:t>Dispense and administer oral and topical non-narcotic analgesics and anti-inflammatory and antibiotic medications</a:t>
            </a:r>
          </a:p>
          <a:p>
            <a:pPr marL="800080" lvl="1" indent="-342891">
              <a:spcBef>
                <a:spcPct val="50000"/>
              </a:spcBef>
              <a:buFont typeface="Arial" panose="020B0604020202020204" pitchFamily="34" charset="0"/>
              <a:buChar char="•"/>
            </a:pPr>
            <a:r>
              <a:rPr lang="en-US" sz="1900" dirty="0"/>
              <a:t>Periodontal services</a:t>
            </a:r>
          </a:p>
          <a:p>
            <a:pPr marL="457189" lvl="1" indent="0">
              <a:spcBef>
                <a:spcPct val="50000"/>
              </a:spcBef>
              <a:buFont typeface="Arial" charset="0"/>
              <a:buNone/>
            </a:pPr>
            <a:endParaRPr lang="en-US" sz="1900" dirty="0"/>
          </a:p>
          <a:p>
            <a:endParaRPr lang="en-US" dirty="0"/>
          </a:p>
        </p:txBody>
      </p:sp>
    </p:spTree>
    <p:extLst>
      <p:ext uri="{BB962C8B-B14F-4D97-AF65-F5344CB8AC3E}">
        <p14:creationId xmlns:p14="http://schemas.microsoft.com/office/powerpoint/2010/main" val="3654787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Many dental organizations oppose the integration of midlevel providers:</a:t>
            </a:r>
            <a:endParaRPr lang="en-US" dirty="0"/>
          </a:p>
        </p:txBody>
      </p:sp>
      <p:sp>
        <p:nvSpPr>
          <p:cNvPr id="4" name="Content Placeholder 2"/>
          <p:cNvSpPr>
            <a:spLocks noGrp="1"/>
          </p:cNvSpPr>
          <p:nvPr>
            <p:ph sz="quarter" idx="10"/>
          </p:nvPr>
        </p:nvSpPr>
        <p:spPr>
          <a:xfrm>
            <a:off x="474133" y="2219474"/>
            <a:ext cx="10972800" cy="2420259"/>
          </a:xfrm>
        </p:spPr>
        <p:txBody>
          <a:bodyPr/>
          <a:lstStyle/>
          <a:p>
            <a:pPr marL="800080" lvl="1" indent="-342891">
              <a:spcBef>
                <a:spcPct val="50000"/>
              </a:spcBef>
              <a:buFont typeface="Arial" panose="020B0604020202020204" pitchFamily="34" charset="0"/>
              <a:buChar char="•"/>
            </a:pPr>
            <a:r>
              <a:rPr lang="en-US" sz="2700" dirty="0"/>
              <a:t>American Dental Association</a:t>
            </a:r>
          </a:p>
          <a:p>
            <a:pPr marL="800080" lvl="1" indent="-342891">
              <a:spcBef>
                <a:spcPct val="50000"/>
              </a:spcBef>
              <a:buFont typeface="Arial" panose="020B0604020202020204" pitchFamily="34" charset="0"/>
              <a:buChar char="•"/>
            </a:pPr>
            <a:r>
              <a:rPr lang="en-US" sz="2700" dirty="0"/>
              <a:t>Academy of General Dentistry</a:t>
            </a:r>
          </a:p>
          <a:p>
            <a:pPr marL="800080" lvl="1" indent="-342891">
              <a:spcBef>
                <a:spcPct val="50000"/>
              </a:spcBef>
              <a:buFont typeface="Arial" panose="020B0604020202020204" pitchFamily="34" charset="0"/>
              <a:buChar char="•"/>
            </a:pPr>
            <a:r>
              <a:rPr lang="en-US" sz="2700" dirty="0"/>
              <a:t>American Academy of Pediatric Dentistry </a:t>
            </a:r>
          </a:p>
          <a:p>
            <a:pPr marL="800080" lvl="1" indent="-342891">
              <a:spcBef>
                <a:spcPct val="50000"/>
              </a:spcBef>
              <a:buFont typeface="Arial" panose="020B0604020202020204" pitchFamily="34" charset="0"/>
              <a:buChar char="•"/>
            </a:pPr>
            <a:r>
              <a:rPr lang="en-US" sz="2700" dirty="0"/>
              <a:t>National Dental Association</a:t>
            </a:r>
          </a:p>
          <a:p>
            <a:endParaRPr lang="en-US" dirty="0"/>
          </a:p>
        </p:txBody>
      </p:sp>
    </p:spTree>
    <p:extLst>
      <p:ext uri="{BB962C8B-B14F-4D97-AF65-F5344CB8AC3E}">
        <p14:creationId xmlns:p14="http://schemas.microsoft.com/office/powerpoint/2010/main" val="3293065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1" dirty="0"/>
              <a:t>oncerns about midlevel providers</a:t>
            </a:r>
            <a:endParaRPr lang="en-US" dirty="0"/>
          </a:p>
        </p:txBody>
      </p:sp>
      <p:sp>
        <p:nvSpPr>
          <p:cNvPr id="4" name="Content Placeholder 2"/>
          <p:cNvSpPr>
            <a:spLocks noGrp="1"/>
          </p:cNvSpPr>
          <p:nvPr>
            <p:ph sz="quarter" idx="10"/>
          </p:nvPr>
        </p:nvSpPr>
        <p:spPr>
          <a:xfrm>
            <a:off x="609600" y="1968501"/>
            <a:ext cx="6112933" cy="4270375"/>
          </a:xfrm>
        </p:spPr>
        <p:txBody>
          <a:bodyPr/>
          <a:lstStyle/>
          <a:p>
            <a:pPr>
              <a:spcBef>
                <a:spcPct val="50000"/>
              </a:spcBef>
            </a:pPr>
            <a:r>
              <a:rPr lang="en-US" sz="2800" b="1" dirty="0">
                <a:solidFill>
                  <a:srgbClr val="0F334A"/>
                </a:solidFill>
              </a:rPr>
              <a:t>Will midlevel providers help alleviate barriers to care?</a:t>
            </a:r>
          </a:p>
          <a:p>
            <a:pPr>
              <a:spcBef>
                <a:spcPct val="50000"/>
              </a:spcBef>
            </a:pPr>
            <a:endParaRPr lang="en-US" sz="2800" b="1" dirty="0">
              <a:solidFill>
                <a:srgbClr val="0F334A"/>
              </a:solidFill>
            </a:endParaRPr>
          </a:p>
          <a:p>
            <a:pPr>
              <a:spcBef>
                <a:spcPct val="50000"/>
              </a:spcBef>
            </a:pPr>
            <a:r>
              <a:rPr lang="en-US" sz="2800" b="1" dirty="0">
                <a:solidFill>
                  <a:srgbClr val="0F334A"/>
                </a:solidFill>
              </a:rPr>
              <a:t>Does midlevel provider training equip practitioners for complex patients?</a:t>
            </a:r>
          </a:p>
          <a:p>
            <a:pPr>
              <a:spcBef>
                <a:spcPct val="50000"/>
              </a:spcBef>
            </a:pPr>
            <a:r>
              <a:rPr lang="en-US" sz="2133" b="1" dirty="0">
                <a:solidFill>
                  <a:srgbClr val="0F334A"/>
                </a:solidFill>
              </a:rPr>
              <a:t> </a:t>
            </a:r>
          </a:p>
          <a:p>
            <a:endParaRPr lang="en-US" dirty="0"/>
          </a:p>
        </p:txBody>
      </p:sp>
      <p:pic>
        <p:nvPicPr>
          <p:cNvPr id="3" name="Picture 2" descr="Road Sign, Attention, Right Of Way, Note">
            <a:extLst>
              <a:ext uri="{FF2B5EF4-FFF2-40B4-BE49-F238E27FC236}">
                <a16:creationId xmlns:a16="http://schemas.microsoft.com/office/drawing/2014/main" id="{E38CD952-68ED-D7DE-AF41-E2A161961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3807" y="1912379"/>
            <a:ext cx="4041348" cy="3033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53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Dental Therapists and Barriers to Care</a:t>
            </a:r>
            <a:endParaRPr lang="en-US" dirty="0"/>
          </a:p>
        </p:txBody>
      </p:sp>
      <p:sp>
        <p:nvSpPr>
          <p:cNvPr id="4" name="Content Placeholder 2"/>
          <p:cNvSpPr>
            <a:spLocks noGrp="1"/>
          </p:cNvSpPr>
          <p:nvPr>
            <p:ph sz="quarter" idx="10"/>
          </p:nvPr>
        </p:nvSpPr>
        <p:spPr>
          <a:xfrm>
            <a:off x="4102100" y="1244452"/>
            <a:ext cx="7721600" cy="5130947"/>
          </a:xfrm>
        </p:spPr>
        <p:txBody>
          <a:bodyPr/>
          <a:lstStyle/>
          <a:p>
            <a:pPr>
              <a:spcBef>
                <a:spcPct val="50000"/>
              </a:spcBef>
            </a:pPr>
            <a:endParaRPr lang="en-US" sz="2133" b="1" dirty="0">
              <a:solidFill>
                <a:srgbClr val="0F334A"/>
              </a:solidFill>
            </a:endParaRPr>
          </a:p>
          <a:p>
            <a:pPr marL="800080" lvl="1" indent="-342891">
              <a:spcBef>
                <a:spcPct val="50000"/>
              </a:spcBef>
              <a:buFont typeface="Arial" panose="020B0604020202020204" pitchFamily="34" charset="0"/>
              <a:buChar char="•"/>
            </a:pPr>
            <a:r>
              <a:rPr lang="en-US" sz="2300" dirty="0"/>
              <a:t>Midlevel providers have been integrated into the dental health care model as a way to solve barriers to care.</a:t>
            </a:r>
          </a:p>
          <a:p>
            <a:pPr marL="800080" lvl="1" indent="-342891">
              <a:spcBef>
                <a:spcPct val="50000"/>
              </a:spcBef>
              <a:buFont typeface="Arial" panose="020B0604020202020204" pitchFamily="34" charset="0"/>
              <a:buChar char="•"/>
            </a:pPr>
            <a:r>
              <a:rPr lang="en-US" sz="2300" dirty="0"/>
              <a:t>Studies show that the </a:t>
            </a:r>
            <a:r>
              <a:rPr lang="en-US" sz="2300" b="1" dirty="0">
                <a:solidFill>
                  <a:srgbClr val="0F334A"/>
                </a:solidFill>
              </a:rPr>
              <a:t>biggest barrier is finance and not supply.</a:t>
            </a:r>
          </a:p>
          <a:p>
            <a:pPr marL="800080" lvl="1" indent="-342891">
              <a:spcBef>
                <a:spcPct val="50000"/>
              </a:spcBef>
              <a:buFont typeface="Arial" panose="020B0604020202020204" pitchFamily="34" charset="0"/>
              <a:buChar char="•"/>
            </a:pPr>
            <a:r>
              <a:rPr lang="en-US" sz="2300" dirty="0"/>
              <a:t>The integration of midlevel providers has </a:t>
            </a:r>
            <a:r>
              <a:rPr lang="en-US" sz="2300" b="1" dirty="0">
                <a:solidFill>
                  <a:srgbClr val="0F334A"/>
                </a:solidFill>
              </a:rPr>
              <a:t>not</a:t>
            </a:r>
            <a:r>
              <a:rPr lang="en-US" sz="2300" dirty="0"/>
              <a:t> shown to decrease costs for patients. </a:t>
            </a:r>
          </a:p>
          <a:p>
            <a:pPr marL="800080" lvl="1" indent="-342891">
              <a:spcBef>
                <a:spcPct val="50000"/>
              </a:spcBef>
              <a:buFont typeface="Arial" panose="020B0604020202020204" pitchFamily="34" charset="0"/>
              <a:buChar char="•"/>
            </a:pPr>
            <a:r>
              <a:rPr lang="en-US" sz="2300" dirty="0"/>
              <a:t>Many rural populations are underserved. </a:t>
            </a:r>
          </a:p>
          <a:p>
            <a:pPr marL="800080" lvl="1" indent="-342891">
              <a:spcBef>
                <a:spcPct val="50000"/>
              </a:spcBef>
              <a:buFont typeface="Arial" panose="020B0604020202020204" pitchFamily="34" charset="0"/>
              <a:buChar char="•"/>
            </a:pPr>
            <a:r>
              <a:rPr lang="en-US" sz="2300" dirty="0"/>
              <a:t>The introduction of dental therapists has </a:t>
            </a:r>
            <a:r>
              <a:rPr lang="en-US" sz="2300" b="1" dirty="0">
                <a:solidFill>
                  <a:srgbClr val="0F334A"/>
                </a:solidFill>
              </a:rPr>
              <a:t>not</a:t>
            </a:r>
            <a:r>
              <a:rPr lang="en-US" sz="2300" dirty="0"/>
              <a:t> led to an increase of providers in rural areas. </a:t>
            </a:r>
          </a:p>
          <a:p>
            <a:endParaRPr lang="en-US" dirty="0"/>
          </a:p>
        </p:txBody>
      </p:sp>
      <p:pic>
        <p:nvPicPr>
          <p:cNvPr id="7" name="Picture 6">
            <a:extLst>
              <a:ext uri="{FF2B5EF4-FFF2-40B4-BE49-F238E27FC236}">
                <a16:creationId xmlns:a16="http://schemas.microsoft.com/office/drawing/2014/main" id="{08E94859-ADFF-EED2-B62A-6A1C2375F2D7}"/>
              </a:ext>
            </a:extLst>
          </p:cNvPr>
          <p:cNvPicPr>
            <a:picLocks noChangeAspect="1"/>
          </p:cNvPicPr>
          <p:nvPr/>
        </p:nvPicPr>
        <p:blipFill>
          <a:blip r:embed="rId3"/>
          <a:stretch>
            <a:fillRect/>
          </a:stretch>
        </p:blipFill>
        <p:spPr>
          <a:xfrm>
            <a:off x="609600" y="2156809"/>
            <a:ext cx="3816572" cy="2544381"/>
          </a:xfrm>
          <a:prstGeom prst="rect">
            <a:avLst/>
          </a:prstGeom>
        </p:spPr>
      </p:pic>
    </p:spTree>
    <p:extLst>
      <p:ext uri="{BB962C8B-B14F-4D97-AF65-F5344CB8AC3E}">
        <p14:creationId xmlns:p14="http://schemas.microsoft.com/office/powerpoint/2010/main" val="1444674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Irreversible procedures and midlevel </a:t>
            </a:r>
            <a:r>
              <a:rPr lang="en-US" dirty="0"/>
              <a:t>p</a:t>
            </a:r>
            <a:r>
              <a:rPr lang="en-US" b="1" dirty="0"/>
              <a:t>roviders</a:t>
            </a:r>
            <a:endParaRPr lang="en-US" dirty="0"/>
          </a:p>
        </p:txBody>
      </p:sp>
      <p:sp>
        <p:nvSpPr>
          <p:cNvPr id="4" name="Content Placeholder 2"/>
          <p:cNvSpPr>
            <a:spLocks noGrp="1"/>
          </p:cNvSpPr>
          <p:nvPr>
            <p:ph sz="quarter" idx="10"/>
          </p:nvPr>
        </p:nvSpPr>
        <p:spPr>
          <a:xfrm>
            <a:off x="498088" y="1724024"/>
            <a:ext cx="6626612" cy="3515783"/>
          </a:xfrm>
        </p:spPr>
        <p:txBody>
          <a:bodyPr/>
          <a:lstStyle/>
          <a:p>
            <a:pPr marL="800080" lvl="1" indent="-342891">
              <a:spcBef>
                <a:spcPct val="50000"/>
              </a:spcBef>
              <a:buFont typeface="Arial" panose="020B0604020202020204" pitchFamily="34" charset="0"/>
              <a:buChar char="•"/>
            </a:pPr>
            <a:r>
              <a:rPr lang="en-US" sz="2700" dirty="0"/>
              <a:t>Midlevel providers oftentimes receive two or fewer years of training. </a:t>
            </a:r>
          </a:p>
          <a:p>
            <a:pPr marL="800080" lvl="1" indent="-342891">
              <a:spcBef>
                <a:spcPct val="50000"/>
              </a:spcBef>
              <a:buFont typeface="Arial" panose="020B0604020202020204" pitchFamily="34" charset="0"/>
              <a:buChar char="•"/>
            </a:pPr>
            <a:r>
              <a:rPr lang="en-US" sz="2700" dirty="0"/>
              <a:t>This may leave them unequipped to deal with procedural complications or complex patients. </a:t>
            </a:r>
          </a:p>
          <a:p>
            <a:pPr marL="800080" lvl="1" indent="-342891">
              <a:spcBef>
                <a:spcPct val="50000"/>
              </a:spcBef>
              <a:buFont typeface="Arial" panose="020B0604020202020204" pitchFamily="34" charset="0"/>
              <a:buChar char="•"/>
            </a:pPr>
            <a:r>
              <a:rPr lang="en-US" sz="2700" dirty="0"/>
              <a:t>It is important for all patients to receive the same standard of care. </a:t>
            </a:r>
          </a:p>
          <a:p>
            <a:endParaRPr lang="en-US" dirty="0"/>
          </a:p>
        </p:txBody>
      </p:sp>
      <p:pic>
        <p:nvPicPr>
          <p:cNvPr id="5" name="Picture 4" descr="A picture containing person&#10;&#10;Description automatically generated">
            <a:extLst>
              <a:ext uri="{FF2B5EF4-FFF2-40B4-BE49-F238E27FC236}">
                <a16:creationId xmlns:a16="http://schemas.microsoft.com/office/drawing/2014/main" id="{A67E1A2B-6A01-17B5-D225-0EBEB1F31388}"/>
              </a:ext>
            </a:extLst>
          </p:cNvPr>
          <p:cNvPicPr>
            <a:picLocks noChangeAspect="1"/>
          </p:cNvPicPr>
          <p:nvPr/>
        </p:nvPicPr>
        <p:blipFill>
          <a:blip r:embed="rId3"/>
          <a:stretch>
            <a:fillRect/>
          </a:stretch>
        </p:blipFill>
        <p:spPr>
          <a:xfrm>
            <a:off x="7413624" y="2039408"/>
            <a:ext cx="4168776" cy="2779184"/>
          </a:xfrm>
          <a:prstGeom prst="rect">
            <a:avLst/>
          </a:prstGeom>
        </p:spPr>
      </p:pic>
    </p:spTree>
    <p:extLst>
      <p:ext uri="{BB962C8B-B14F-4D97-AF65-F5344CB8AC3E}">
        <p14:creationId xmlns:p14="http://schemas.microsoft.com/office/powerpoint/2010/main" val="621664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proposals to midlevel providers</a:t>
            </a:r>
          </a:p>
        </p:txBody>
      </p:sp>
      <p:sp>
        <p:nvSpPr>
          <p:cNvPr id="4" name="Content Placeholder 2"/>
          <p:cNvSpPr>
            <a:spLocks noGrp="1"/>
          </p:cNvSpPr>
          <p:nvPr>
            <p:ph sz="quarter" idx="10"/>
          </p:nvPr>
        </p:nvSpPr>
        <p:spPr>
          <a:xfrm>
            <a:off x="609600" y="2000250"/>
            <a:ext cx="6790267" cy="2857499"/>
          </a:xfrm>
        </p:spPr>
        <p:txBody>
          <a:bodyPr/>
          <a:lstStyle/>
          <a:p>
            <a:pPr marL="800080" lvl="1" indent="-342891">
              <a:spcBef>
                <a:spcPct val="50000"/>
              </a:spcBef>
              <a:buFont typeface="Arial" panose="020B0604020202020204" pitchFamily="34" charset="0"/>
              <a:buChar char="•"/>
            </a:pPr>
            <a:r>
              <a:rPr lang="en-US" sz="2500" dirty="0"/>
              <a:t>ADA’s Action for Dental Health Initiative</a:t>
            </a:r>
          </a:p>
          <a:p>
            <a:pPr marL="800080" lvl="1" indent="-342891">
              <a:spcBef>
                <a:spcPct val="50000"/>
              </a:spcBef>
              <a:buFont typeface="Arial" panose="020B0604020202020204" pitchFamily="34" charset="0"/>
              <a:buChar char="•"/>
            </a:pPr>
            <a:r>
              <a:rPr lang="en-US" sz="2500" dirty="0"/>
              <a:t>Community Dental Health Coordinators</a:t>
            </a:r>
          </a:p>
          <a:p>
            <a:pPr marL="800080" lvl="1" indent="-342891">
              <a:spcBef>
                <a:spcPct val="50000"/>
              </a:spcBef>
              <a:buFont typeface="Arial" panose="020B0604020202020204" pitchFamily="34" charset="0"/>
              <a:buChar char="•"/>
            </a:pPr>
            <a:r>
              <a:rPr lang="en-US" sz="2500" dirty="0"/>
              <a:t>Preventative care and early intervention</a:t>
            </a:r>
          </a:p>
          <a:p>
            <a:pPr marL="800080" lvl="1" indent="-342891">
              <a:spcBef>
                <a:spcPct val="50000"/>
              </a:spcBef>
              <a:buFont typeface="Arial" panose="020B0604020202020204" pitchFamily="34" charset="0"/>
              <a:buChar char="•"/>
            </a:pPr>
            <a:r>
              <a:rPr lang="en-US" sz="2500" dirty="0"/>
              <a:t>ER Referral programs</a:t>
            </a:r>
          </a:p>
          <a:p>
            <a:pPr marL="800080" lvl="1" indent="-342891">
              <a:spcBef>
                <a:spcPct val="50000"/>
              </a:spcBef>
              <a:buFont typeface="Arial" panose="020B0604020202020204" pitchFamily="34" charset="0"/>
              <a:buChar char="•"/>
            </a:pPr>
            <a:r>
              <a:rPr lang="en-US" sz="2500" dirty="0" err="1"/>
              <a:t>Teledentistry</a:t>
            </a:r>
            <a:endParaRPr lang="en-US" sz="2500" dirty="0"/>
          </a:p>
          <a:p>
            <a:endParaRPr lang="en-US" dirty="0"/>
          </a:p>
        </p:txBody>
      </p:sp>
      <p:pic>
        <p:nvPicPr>
          <p:cNvPr id="3" name="Picture 4" descr="Check Mark, Check Box, Green, Mark">
            <a:extLst>
              <a:ext uri="{FF2B5EF4-FFF2-40B4-BE49-F238E27FC236}">
                <a16:creationId xmlns:a16="http://schemas.microsoft.com/office/drawing/2014/main" id="{DB72D3CC-50D9-6A84-EB1A-07AFE2D90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1050" y="1619248"/>
            <a:ext cx="3181350"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0681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are midlevel providers</a:t>
            </a:r>
            <a:endParaRPr lang="en-US" dirty="0"/>
          </a:p>
        </p:txBody>
      </p:sp>
      <p:sp>
        <p:nvSpPr>
          <p:cNvPr id="3" name="Content Placeholder 2"/>
          <p:cNvSpPr>
            <a:spLocks noGrp="1"/>
          </p:cNvSpPr>
          <p:nvPr>
            <p:ph sz="quarter" idx="10"/>
          </p:nvPr>
        </p:nvSpPr>
        <p:spPr>
          <a:xfrm>
            <a:off x="609599" y="1612901"/>
            <a:ext cx="6281855" cy="4270375"/>
          </a:xfrm>
        </p:spPr>
        <p:txBody>
          <a:bodyPr/>
          <a:lstStyle/>
          <a:p>
            <a:pPr>
              <a:spcBef>
                <a:spcPct val="50000"/>
              </a:spcBef>
            </a:pPr>
            <a:r>
              <a:rPr lang="en-US" sz="2800" dirty="0">
                <a:solidFill>
                  <a:srgbClr val="0F334A"/>
                </a:solidFill>
              </a:rPr>
              <a:t>ASDA defines a </a:t>
            </a:r>
            <a:r>
              <a:rPr lang="en-US" sz="2800" b="1" dirty="0">
                <a:solidFill>
                  <a:srgbClr val="0F334A"/>
                </a:solidFill>
              </a:rPr>
              <a:t>midlevel provider </a:t>
            </a:r>
            <a:r>
              <a:rPr lang="en-US" sz="2800" dirty="0">
                <a:solidFill>
                  <a:srgbClr val="0F334A"/>
                </a:solidFill>
              </a:rPr>
              <a:t>as an individual, who is </a:t>
            </a:r>
            <a:r>
              <a:rPr lang="en-US" sz="2800" b="1" dirty="0">
                <a:solidFill>
                  <a:srgbClr val="0F334A"/>
                </a:solidFill>
              </a:rPr>
              <a:t>not</a:t>
            </a:r>
            <a:r>
              <a:rPr lang="en-US" sz="2800" dirty="0">
                <a:solidFill>
                  <a:srgbClr val="0F334A"/>
                </a:solidFill>
              </a:rPr>
              <a:t> a dentist with four years of post-collegiate education (three years in the case of University of the Pacific School of Dentistry), </a:t>
            </a:r>
            <a:r>
              <a:rPr lang="en-US" sz="2800" b="1" dirty="0">
                <a:solidFill>
                  <a:srgbClr val="0F334A"/>
                </a:solidFill>
              </a:rPr>
              <a:t>who may perform irreversible procedures on the public.</a:t>
            </a:r>
          </a:p>
          <a:p>
            <a:pPr>
              <a:spcBef>
                <a:spcPct val="50000"/>
              </a:spcBef>
            </a:pPr>
            <a:r>
              <a:rPr lang="en-US" sz="2133" dirty="0">
                <a:solidFill>
                  <a:srgbClr val="0F334A"/>
                </a:solidFill>
              </a:rPr>
              <a:t> </a:t>
            </a:r>
          </a:p>
        </p:txBody>
      </p:sp>
      <p:pic>
        <p:nvPicPr>
          <p:cNvPr id="4" name="Picture 2" descr="Dentist, Clinic, Appointment, Care">
            <a:extLst>
              <a:ext uri="{FF2B5EF4-FFF2-40B4-BE49-F238E27FC236}">
                <a16:creationId xmlns:a16="http://schemas.microsoft.com/office/drawing/2014/main" id="{FCADB294-2B6A-315C-FBE4-E42EADCBE8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8480" y="1612901"/>
            <a:ext cx="4124325" cy="323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035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Alternative proposals to midlevel providers</a:t>
            </a:r>
          </a:p>
        </p:txBody>
      </p:sp>
      <p:sp>
        <p:nvSpPr>
          <p:cNvPr id="4" name="Content Placeholder 2"/>
          <p:cNvSpPr>
            <a:spLocks noGrp="1"/>
          </p:cNvSpPr>
          <p:nvPr>
            <p:ph sz="quarter" idx="10"/>
          </p:nvPr>
        </p:nvSpPr>
        <p:spPr>
          <a:xfrm>
            <a:off x="609600" y="1612902"/>
            <a:ext cx="8801100" cy="4216398"/>
          </a:xfrm>
        </p:spPr>
        <p:txBody>
          <a:bodyPr/>
          <a:lstStyle/>
          <a:p>
            <a:pPr marL="800080" lvl="1" indent="-342891">
              <a:spcBef>
                <a:spcPct val="50000"/>
              </a:spcBef>
              <a:buFont typeface="Arial" panose="020B0604020202020204" pitchFamily="34" charset="0"/>
              <a:buChar char="•"/>
            </a:pPr>
            <a:r>
              <a:rPr lang="en-US" sz="2500" dirty="0"/>
              <a:t>Children’s Health Insurance Program</a:t>
            </a:r>
          </a:p>
          <a:p>
            <a:pPr marL="800080" lvl="1" indent="-342891">
              <a:spcBef>
                <a:spcPct val="50000"/>
              </a:spcBef>
              <a:buFont typeface="Arial" panose="020B0604020202020204" pitchFamily="34" charset="0"/>
              <a:buChar char="•"/>
            </a:pPr>
            <a:r>
              <a:rPr lang="en-US" sz="2500" dirty="0"/>
              <a:t>Extend Medicaid coverage of procedures</a:t>
            </a:r>
          </a:p>
          <a:p>
            <a:pPr marL="800080" lvl="1" indent="-342891">
              <a:spcBef>
                <a:spcPct val="50000"/>
              </a:spcBef>
              <a:buFont typeface="Arial" panose="020B0604020202020204" pitchFamily="34" charset="0"/>
              <a:buChar char="•"/>
            </a:pPr>
            <a:r>
              <a:rPr lang="en-US" sz="2500" dirty="0"/>
              <a:t>Decrease student loan burden to increase dental providers</a:t>
            </a:r>
          </a:p>
          <a:p>
            <a:pPr marL="800080" lvl="1" indent="-342891">
              <a:spcBef>
                <a:spcPct val="50000"/>
              </a:spcBef>
              <a:buFont typeface="Arial" panose="020B0604020202020204" pitchFamily="34" charset="0"/>
              <a:buChar char="•"/>
            </a:pPr>
            <a:r>
              <a:rPr lang="en-US" sz="2500" dirty="0"/>
              <a:t>Increase health service corps job opportunities for dentists in underserved areas</a:t>
            </a:r>
          </a:p>
          <a:p>
            <a:pPr marL="800080" lvl="1" indent="-342891">
              <a:spcBef>
                <a:spcPct val="50000"/>
              </a:spcBef>
              <a:buFont typeface="Arial" panose="020B0604020202020204" pitchFamily="34" charset="0"/>
              <a:buChar char="•"/>
            </a:pPr>
            <a:r>
              <a:rPr lang="en-US" sz="2500" dirty="0"/>
              <a:t>Encourage increase participation in outreach programs such as Give Kids a Smile and Mission of Mercy</a:t>
            </a:r>
          </a:p>
          <a:p>
            <a:endParaRPr lang="en-US" dirty="0"/>
          </a:p>
        </p:txBody>
      </p:sp>
      <p:pic>
        <p:nvPicPr>
          <p:cNvPr id="3" name="Picture 4" descr="Image result for give kids a smile">
            <a:extLst>
              <a:ext uri="{FF2B5EF4-FFF2-40B4-BE49-F238E27FC236}">
                <a16:creationId xmlns:a16="http://schemas.microsoft.com/office/drawing/2014/main" id="{5545AD27-7CB1-D0E5-1569-3438D5273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0" y="3754184"/>
            <a:ext cx="2293632" cy="2108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344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Legislation</a:t>
            </a:r>
          </a:p>
        </p:txBody>
      </p:sp>
      <p:sp>
        <p:nvSpPr>
          <p:cNvPr id="4" name="Content Placeholder 2"/>
          <p:cNvSpPr>
            <a:spLocks noGrp="1"/>
          </p:cNvSpPr>
          <p:nvPr>
            <p:ph sz="quarter" idx="10"/>
          </p:nvPr>
        </p:nvSpPr>
        <p:spPr>
          <a:xfrm>
            <a:off x="5825067" y="1612901"/>
            <a:ext cx="6197600" cy="4047520"/>
          </a:xfrm>
        </p:spPr>
        <p:txBody>
          <a:bodyPr/>
          <a:lstStyle/>
          <a:p>
            <a:pPr>
              <a:spcBef>
                <a:spcPct val="50000"/>
              </a:spcBef>
            </a:pPr>
            <a:endParaRPr lang="en-US" sz="2800" b="1" dirty="0">
              <a:solidFill>
                <a:srgbClr val="0F334A"/>
              </a:solidFill>
            </a:endParaRPr>
          </a:p>
          <a:p>
            <a:pPr>
              <a:spcBef>
                <a:spcPct val="50000"/>
              </a:spcBef>
            </a:pPr>
            <a:r>
              <a:rPr lang="en-US" sz="2800" b="1" dirty="0">
                <a:solidFill>
                  <a:srgbClr val="0F334A"/>
                </a:solidFill>
              </a:rPr>
              <a:t>ASDA monitors legislation that introduces midlevel providers. </a:t>
            </a:r>
          </a:p>
          <a:p>
            <a:pPr>
              <a:spcBef>
                <a:spcPct val="50000"/>
              </a:spcBef>
            </a:pPr>
            <a:endParaRPr lang="en-US" sz="2800" b="1" dirty="0">
              <a:solidFill>
                <a:srgbClr val="0F334A"/>
              </a:solidFill>
            </a:endParaRPr>
          </a:p>
          <a:p>
            <a:pPr>
              <a:spcBef>
                <a:spcPct val="50000"/>
              </a:spcBef>
            </a:pPr>
            <a:r>
              <a:rPr lang="en-US" sz="2800" b="1" dirty="0">
                <a:solidFill>
                  <a:srgbClr val="0F334A"/>
                </a:solidFill>
              </a:rPr>
              <a:t>ASDA supports legislation that aligns with our recommended solutions. </a:t>
            </a:r>
          </a:p>
          <a:p>
            <a:pPr>
              <a:spcBef>
                <a:spcPct val="50000"/>
              </a:spcBef>
            </a:pPr>
            <a:endParaRPr lang="en-US" sz="2133" b="1" dirty="0">
              <a:solidFill>
                <a:srgbClr val="0F334A"/>
              </a:solidFill>
            </a:endParaRPr>
          </a:p>
        </p:txBody>
      </p:sp>
      <p:pic>
        <p:nvPicPr>
          <p:cNvPr id="5" name="Picture 4" descr="Map&#10;&#10;Description automatically generated">
            <a:extLst>
              <a:ext uri="{FF2B5EF4-FFF2-40B4-BE49-F238E27FC236}">
                <a16:creationId xmlns:a16="http://schemas.microsoft.com/office/drawing/2014/main" id="{855C7C68-D197-063B-417E-0CD1E011A843}"/>
              </a:ext>
            </a:extLst>
          </p:cNvPr>
          <p:cNvPicPr>
            <a:picLocks noChangeAspect="1"/>
          </p:cNvPicPr>
          <p:nvPr/>
        </p:nvPicPr>
        <p:blipFill>
          <a:blip r:embed="rId3"/>
          <a:stretch>
            <a:fillRect/>
          </a:stretch>
        </p:blipFill>
        <p:spPr>
          <a:xfrm>
            <a:off x="846666" y="1572992"/>
            <a:ext cx="4385733" cy="3840043"/>
          </a:xfrm>
          <a:prstGeom prst="rect">
            <a:avLst/>
          </a:prstGeom>
        </p:spPr>
      </p:pic>
      <p:pic>
        <p:nvPicPr>
          <p:cNvPr id="7" name="Picture 6">
            <a:extLst>
              <a:ext uri="{FF2B5EF4-FFF2-40B4-BE49-F238E27FC236}">
                <a16:creationId xmlns:a16="http://schemas.microsoft.com/office/drawing/2014/main" id="{E619D3D7-4658-7F7E-EDBB-2A08B1DD4635}"/>
              </a:ext>
            </a:extLst>
          </p:cNvPr>
          <p:cNvPicPr>
            <a:picLocks noChangeAspect="1"/>
          </p:cNvPicPr>
          <p:nvPr/>
        </p:nvPicPr>
        <p:blipFill>
          <a:blip r:embed="rId4"/>
          <a:stretch>
            <a:fillRect/>
          </a:stretch>
        </p:blipFill>
        <p:spPr>
          <a:xfrm>
            <a:off x="609600" y="5245099"/>
            <a:ext cx="2095500" cy="323850"/>
          </a:xfrm>
          <a:prstGeom prst="rect">
            <a:avLst/>
          </a:prstGeom>
        </p:spPr>
      </p:pic>
      <p:sp>
        <p:nvSpPr>
          <p:cNvPr id="8" name="Content Placeholder 2">
            <a:extLst>
              <a:ext uri="{FF2B5EF4-FFF2-40B4-BE49-F238E27FC236}">
                <a16:creationId xmlns:a16="http://schemas.microsoft.com/office/drawing/2014/main" id="{BE2A3FF4-CDA9-F2DD-212F-6EE9E593BF71}"/>
              </a:ext>
            </a:extLst>
          </p:cNvPr>
          <p:cNvSpPr txBox="1">
            <a:spLocks/>
          </p:cNvSpPr>
          <p:nvPr/>
        </p:nvSpPr>
        <p:spPr>
          <a:xfrm>
            <a:off x="524933" y="5691739"/>
            <a:ext cx="5571067" cy="474281"/>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ct val="50000"/>
              </a:spcBef>
            </a:pPr>
            <a:r>
              <a:rPr lang="en-US" sz="1500" b="1" dirty="0">
                <a:solidFill>
                  <a:srgbClr val="0F334A"/>
                </a:solidFill>
              </a:rPr>
              <a:t>ADEA U.S. Interactive Legislative and Regulatory Tracking Map</a:t>
            </a:r>
          </a:p>
        </p:txBody>
      </p:sp>
    </p:spTree>
    <p:extLst>
      <p:ext uri="{BB962C8B-B14F-4D97-AF65-F5344CB8AC3E}">
        <p14:creationId xmlns:p14="http://schemas.microsoft.com/office/powerpoint/2010/main" val="2950191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85630"/>
            <a:ext cx="10972800" cy="1143000"/>
          </a:xfrm>
        </p:spPr>
        <p:txBody>
          <a:bodyPr>
            <a:normAutofit fontScale="90000"/>
          </a:bodyPr>
          <a:lstStyle/>
          <a:p>
            <a:r>
              <a:rPr lang="en-US" dirty="0"/>
              <a:t>Current legislation supporting ASDA’s solutions to barriers to care</a:t>
            </a:r>
          </a:p>
        </p:txBody>
      </p:sp>
      <p:sp>
        <p:nvSpPr>
          <p:cNvPr id="4" name="Content Placeholder 2"/>
          <p:cNvSpPr>
            <a:spLocks noGrp="1"/>
          </p:cNvSpPr>
          <p:nvPr>
            <p:ph sz="quarter" idx="10"/>
          </p:nvPr>
        </p:nvSpPr>
        <p:spPr>
          <a:xfrm>
            <a:off x="609600" y="1873080"/>
            <a:ext cx="10972800" cy="1689099"/>
          </a:xfrm>
        </p:spPr>
        <p:txBody>
          <a:bodyPr/>
          <a:lstStyle/>
          <a:p>
            <a:pPr>
              <a:spcBef>
                <a:spcPct val="50000"/>
              </a:spcBef>
            </a:pPr>
            <a:r>
              <a:rPr lang="en-US" sz="2800" b="1" dirty="0">
                <a:solidFill>
                  <a:srgbClr val="0F334A"/>
                </a:solidFill>
              </a:rPr>
              <a:t>The Medicaid Dental Benefit Act</a:t>
            </a:r>
          </a:p>
          <a:p>
            <a:pPr marL="800080" lvl="1" indent="-342891">
              <a:spcBef>
                <a:spcPct val="50000"/>
              </a:spcBef>
              <a:buFont typeface="Arial" panose="020B0604020202020204" pitchFamily="34" charset="0"/>
              <a:buChar char="•"/>
            </a:pPr>
            <a:r>
              <a:rPr lang="en-US" sz="2500" dirty="0"/>
              <a:t>This bill would require comprehensive dental care for adults to be part of all state Medicaid programs. </a:t>
            </a:r>
          </a:p>
          <a:p>
            <a:pPr marL="457189" lvl="1" indent="0">
              <a:spcBef>
                <a:spcPct val="50000"/>
              </a:spcBef>
              <a:buNone/>
            </a:pPr>
            <a:endParaRPr lang="en-US" sz="2500" dirty="0"/>
          </a:p>
          <a:p>
            <a:pPr marL="457189" lvl="1" indent="0">
              <a:spcBef>
                <a:spcPct val="50000"/>
              </a:spcBef>
              <a:buNone/>
            </a:pPr>
            <a:endParaRPr lang="en-US" sz="2500" dirty="0"/>
          </a:p>
        </p:txBody>
      </p:sp>
      <p:sp>
        <p:nvSpPr>
          <p:cNvPr id="3" name="Content Placeholder 2">
            <a:extLst>
              <a:ext uri="{FF2B5EF4-FFF2-40B4-BE49-F238E27FC236}">
                <a16:creationId xmlns:a16="http://schemas.microsoft.com/office/drawing/2014/main" id="{3E2687AE-532D-7182-63D0-2CA4F0DAC935}"/>
              </a:ext>
            </a:extLst>
          </p:cNvPr>
          <p:cNvSpPr txBox="1">
            <a:spLocks/>
          </p:cNvSpPr>
          <p:nvPr/>
        </p:nvSpPr>
        <p:spPr>
          <a:xfrm>
            <a:off x="2920999" y="3429000"/>
            <a:ext cx="6671733" cy="2657474"/>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lvl="1" indent="0">
              <a:spcBef>
                <a:spcPct val="50000"/>
              </a:spcBef>
              <a:buFont typeface="Arial" charset="0"/>
              <a:buNone/>
            </a:pPr>
            <a:endParaRPr lang="en-US" sz="2500" dirty="0"/>
          </a:p>
          <a:p>
            <a:pPr indent="-285761">
              <a:spcBef>
                <a:spcPct val="50000"/>
              </a:spcBef>
            </a:pPr>
            <a:r>
              <a:rPr lang="en-US" sz="2800" b="1" dirty="0">
                <a:solidFill>
                  <a:srgbClr val="0F334A"/>
                </a:solidFill>
              </a:rPr>
              <a:t>Want to show your support for this bill? Make your voice heard by sending a letter to your legislator today </a:t>
            </a:r>
            <a:r>
              <a:rPr lang="en-US" sz="2800" b="1" dirty="0">
                <a:solidFill>
                  <a:srgbClr val="C00000"/>
                </a:solidFill>
                <a:hlinkClick r:id="rId3">
                  <a:extLst>
                    <a:ext uri="{A12FA001-AC4F-418D-AE19-62706E023703}">
                      <ahyp:hlinkClr xmlns:ahyp="http://schemas.microsoft.com/office/drawing/2018/hyperlinkcolor" val="tx"/>
                    </a:ext>
                  </a:extLst>
                </a:hlinkClick>
              </a:rPr>
              <a:t>via ASDA Action</a:t>
            </a:r>
            <a:r>
              <a:rPr lang="en-US" sz="2800" b="1" dirty="0">
                <a:solidFill>
                  <a:srgbClr val="C00000"/>
                </a:solidFill>
              </a:rPr>
              <a:t>!</a:t>
            </a:r>
          </a:p>
          <a:p>
            <a:pPr marL="457189" lvl="1" indent="0">
              <a:spcBef>
                <a:spcPct val="50000"/>
              </a:spcBef>
              <a:buFont typeface="Arial" charset="0"/>
              <a:buNone/>
            </a:pPr>
            <a:endParaRPr lang="en-US" sz="2500" dirty="0"/>
          </a:p>
        </p:txBody>
      </p:sp>
      <p:sp>
        <p:nvSpPr>
          <p:cNvPr id="5" name="Rectangle 4">
            <a:extLst>
              <a:ext uri="{FF2B5EF4-FFF2-40B4-BE49-F238E27FC236}">
                <a16:creationId xmlns:a16="http://schemas.microsoft.com/office/drawing/2014/main" id="{CE2F8080-E628-C407-B455-011919542011}"/>
              </a:ext>
            </a:extLst>
          </p:cNvPr>
          <p:cNvSpPr/>
          <p:nvPr/>
        </p:nvSpPr>
        <p:spPr>
          <a:xfrm>
            <a:off x="2920999" y="3830106"/>
            <a:ext cx="6349999" cy="1689099"/>
          </a:xfrm>
          <a:prstGeom prst="rect">
            <a:avLst/>
          </a:prstGeom>
          <a:noFill/>
          <a:ln w="28575">
            <a:solidFill>
              <a:srgbClr val="047EC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39FF13E-023E-F7EB-76BC-E815739862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70998" y="3853583"/>
            <a:ext cx="2552048" cy="1808308"/>
          </a:xfrm>
          <a:prstGeom prst="rect">
            <a:avLst/>
          </a:prstGeom>
        </p:spPr>
      </p:pic>
    </p:spTree>
    <p:extLst>
      <p:ext uri="{BB962C8B-B14F-4D97-AF65-F5344CB8AC3E}">
        <p14:creationId xmlns:p14="http://schemas.microsoft.com/office/powerpoint/2010/main" val="1711145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70773"/>
            <a:ext cx="10972800" cy="1143000"/>
          </a:xfrm>
        </p:spPr>
        <p:txBody>
          <a:bodyPr/>
          <a:lstStyle/>
          <a:p>
            <a:r>
              <a:rPr lang="en-US" dirty="0"/>
              <a:t>What can you do?</a:t>
            </a:r>
          </a:p>
        </p:txBody>
      </p:sp>
      <p:sp>
        <p:nvSpPr>
          <p:cNvPr id="4" name="Content Placeholder 2"/>
          <p:cNvSpPr>
            <a:spLocks noGrp="1"/>
          </p:cNvSpPr>
          <p:nvPr>
            <p:ph sz="quarter" idx="10"/>
          </p:nvPr>
        </p:nvSpPr>
        <p:spPr>
          <a:xfrm>
            <a:off x="457200" y="1218019"/>
            <a:ext cx="11582400" cy="5020881"/>
          </a:xfrm>
        </p:spPr>
        <p:txBody>
          <a:bodyPr/>
          <a:lstStyle/>
          <a:p>
            <a:pPr marL="800080" lvl="1" indent="-342891">
              <a:spcBef>
                <a:spcPct val="50000"/>
              </a:spcBef>
              <a:buFont typeface="Arial" panose="020B0604020202020204" pitchFamily="34" charset="0"/>
              <a:buChar char="•"/>
            </a:pPr>
            <a:r>
              <a:rPr lang="en-US" sz="2000" dirty="0"/>
              <a:t>Stay informed</a:t>
            </a:r>
          </a:p>
          <a:p>
            <a:pPr marL="800080" lvl="1" indent="-342891">
              <a:spcBef>
                <a:spcPct val="50000"/>
              </a:spcBef>
              <a:buFont typeface="Arial" panose="020B0604020202020204" pitchFamily="34" charset="0"/>
              <a:buChar char="•"/>
            </a:pPr>
            <a:r>
              <a:rPr lang="en-US" sz="2000" dirty="0">
                <a:solidFill>
                  <a:srgbClr val="047EC8"/>
                </a:solidFill>
                <a:hlinkClick r:id="rId3">
                  <a:extLst>
                    <a:ext uri="{A12FA001-AC4F-418D-AE19-62706E023703}">
                      <ahyp:hlinkClr xmlns:ahyp="http://schemas.microsoft.com/office/drawing/2018/hyperlinkcolor" val="tx"/>
                    </a:ext>
                  </a:extLst>
                </a:hlinkClick>
              </a:rPr>
              <a:t>ASDA Action</a:t>
            </a:r>
            <a:endParaRPr lang="en-US" sz="2000" dirty="0">
              <a:solidFill>
                <a:srgbClr val="047EC8"/>
              </a:solidFill>
            </a:endParaRPr>
          </a:p>
          <a:p>
            <a:pPr marL="1200130" lvl="2" indent="-342891">
              <a:spcBef>
                <a:spcPct val="50000"/>
              </a:spcBef>
              <a:buFont typeface="Arial" panose="020B0604020202020204" pitchFamily="34" charset="0"/>
              <a:buChar char="•"/>
            </a:pPr>
            <a:r>
              <a:rPr lang="en-US" sz="1800" dirty="0"/>
              <a:t>View state and federal bills related to midlevel providers. </a:t>
            </a:r>
          </a:p>
          <a:p>
            <a:pPr marL="800080" lvl="1" indent="-342891">
              <a:spcBef>
                <a:spcPct val="50000"/>
              </a:spcBef>
              <a:buFont typeface="Arial" panose="020B0604020202020204" pitchFamily="34" charset="0"/>
              <a:buChar char="•"/>
            </a:pPr>
            <a:r>
              <a:rPr lang="en-US" sz="2000" dirty="0"/>
              <a:t>Read </a:t>
            </a:r>
            <a:r>
              <a:rPr lang="en-US" sz="2000" dirty="0">
                <a:solidFill>
                  <a:srgbClr val="047EC8"/>
                </a:solidFill>
                <a:hlinkClick r:id="rId4">
                  <a:extLst>
                    <a:ext uri="{A12FA001-AC4F-418D-AE19-62706E023703}">
                      <ahyp:hlinkClr xmlns:ahyp="http://schemas.microsoft.com/office/drawing/2018/hyperlinkcolor" val="tx"/>
                    </a:ext>
                  </a:extLst>
                </a:hlinkClick>
              </a:rPr>
              <a:t>Advocacy Brief</a:t>
            </a:r>
            <a:endParaRPr lang="en-US" sz="2000" dirty="0">
              <a:solidFill>
                <a:srgbClr val="047EC8"/>
              </a:solidFill>
            </a:endParaRPr>
          </a:p>
          <a:p>
            <a:pPr marL="1200130" lvl="2" indent="-342891">
              <a:spcBef>
                <a:spcPct val="50000"/>
              </a:spcBef>
              <a:buFont typeface="Arial" panose="020B0604020202020204" pitchFamily="34" charset="0"/>
              <a:buChar char="•"/>
            </a:pPr>
            <a:r>
              <a:rPr lang="en-US" sz="1800" dirty="0"/>
              <a:t>ASDA’s monthly newsletter devoted to legislative updates.	</a:t>
            </a:r>
          </a:p>
          <a:p>
            <a:pPr marL="800080" lvl="1" indent="-342891">
              <a:spcBef>
                <a:spcPct val="50000"/>
              </a:spcBef>
              <a:buFont typeface="Arial" panose="020B0604020202020204" pitchFamily="34" charset="0"/>
              <a:buChar char="•"/>
            </a:pPr>
            <a:r>
              <a:rPr lang="en-US" sz="2000" dirty="0"/>
              <a:t>Find out if midlevel legislation has been introduced to your state legislature. If it has, contact your </a:t>
            </a:r>
            <a:r>
              <a:rPr lang="en-US" sz="2000" dirty="0">
                <a:solidFill>
                  <a:srgbClr val="047EC8"/>
                </a:solidFill>
                <a:hlinkClick r:id="rId5">
                  <a:extLst>
                    <a:ext uri="{A12FA001-AC4F-418D-AE19-62706E023703}">
                      <ahyp:hlinkClr xmlns:ahyp="http://schemas.microsoft.com/office/drawing/2018/hyperlinkcolor" val="tx"/>
                    </a:ext>
                  </a:extLst>
                </a:hlinkClick>
              </a:rPr>
              <a:t>Legislative Coordinator</a:t>
            </a:r>
            <a:r>
              <a:rPr lang="en-US" sz="2000" dirty="0"/>
              <a:t>. </a:t>
            </a:r>
          </a:p>
          <a:p>
            <a:pPr marL="800080" lvl="1" indent="-342891">
              <a:spcBef>
                <a:spcPct val="50000"/>
              </a:spcBef>
              <a:buFont typeface="Arial" panose="020B0604020202020204" pitchFamily="34" charset="0"/>
              <a:buChar char="•"/>
            </a:pPr>
            <a:r>
              <a:rPr lang="en-US" sz="2000" dirty="0"/>
              <a:t>Many chapters are involved in projects like </a:t>
            </a:r>
            <a:r>
              <a:rPr lang="en-US" sz="2000" dirty="0">
                <a:solidFill>
                  <a:srgbClr val="047EC8"/>
                </a:solidFill>
                <a:hlinkClick r:id="rId6">
                  <a:extLst>
                    <a:ext uri="{A12FA001-AC4F-418D-AE19-62706E023703}">
                      <ahyp:hlinkClr xmlns:ahyp="http://schemas.microsoft.com/office/drawing/2018/hyperlinkcolor" val="tx"/>
                    </a:ext>
                  </a:extLst>
                </a:hlinkClick>
              </a:rPr>
              <a:t>Give Kids a Smile </a:t>
            </a:r>
            <a:r>
              <a:rPr lang="en-US" sz="2000" dirty="0"/>
              <a:t>and Missions of Mercy, which provide dental care to patients who may otherwise go untreated. Connect with your chapter leaders to see how you can get involved. </a:t>
            </a:r>
          </a:p>
          <a:p>
            <a:pPr marL="800080" lvl="1" indent="-342891">
              <a:spcBef>
                <a:spcPct val="50000"/>
              </a:spcBef>
              <a:buFont typeface="Arial" panose="020B0604020202020204" pitchFamily="34" charset="0"/>
              <a:buChar char="•"/>
            </a:pPr>
            <a:r>
              <a:rPr lang="en-US" sz="2000" dirty="0"/>
              <a:t>Participate in Advocacy Month each November</a:t>
            </a:r>
          </a:p>
          <a:p>
            <a:pPr marL="800080" lvl="1" indent="-342891">
              <a:spcBef>
                <a:spcPct val="50000"/>
              </a:spcBef>
              <a:buFont typeface="Arial" panose="020B0604020202020204" pitchFamily="34" charset="0"/>
              <a:buChar char="•"/>
            </a:pPr>
            <a:r>
              <a:rPr lang="en-US" sz="2000" dirty="0"/>
              <a:t>Attend  the annual ADA Dentist and Student Lobby Day in Washington D.C. </a:t>
            </a:r>
          </a:p>
          <a:p>
            <a:endParaRPr lang="en-US" dirty="0"/>
          </a:p>
        </p:txBody>
      </p:sp>
      <p:pic>
        <p:nvPicPr>
          <p:cNvPr id="3" name="Picture 2">
            <a:extLst>
              <a:ext uri="{FF2B5EF4-FFF2-40B4-BE49-F238E27FC236}">
                <a16:creationId xmlns:a16="http://schemas.microsoft.com/office/drawing/2014/main" id="{20729F07-CF42-27E6-9AD1-64E5E2B50F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1218" y="155639"/>
            <a:ext cx="2129299" cy="1508760"/>
          </a:xfrm>
          <a:prstGeom prst="rect">
            <a:avLst/>
          </a:prstGeom>
        </p:spPr>
      </p:pic>
    </p:spTree>
    <p:extLst>
      <p:ext uri="{BB962C8B-B14F-4D97-AF65-F5344CB8AC3E}">
        <p14:creationId xmlns:p14="http://schemas.microsoft.com/office/powerpoint/2010/main" val="33264844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Advocate for your future</a:t>
            </a:r>
          </a:p>
        </p:txBody>
      </p:sp>
      <p:sp>
        <p:nvSpPr>
          <p:cNvPr id="4" name="Content Placeholder 2"/>
          <p:cNvSpPr>
            <a:spLocks noGrp="1"/>
          </p:cNvSpPr>
          <p:nvPr>
            <p:ph sz="quarter" idx="10"/>
          </p:nvPr>
        </p:nvSpPr>
        <p:spPr>
          <a:xfrm>
            <a:off x="4826000" y="2271184"/>
            <a:ext cx="6756400" cy="2315632"/>
          </a:xfrm>
        </p:spPr>
        <p:txBody>
          <a:bodyPr/>
          <a:lstStyle/>
          <a:p>
            <a:pPr marL="457200" indent="-457200">
              <a:spcBef>
                <a:spcPct val="50000"/>
              </a:spcBef>
              <a:buFont typeface="Arial" panose="020B0604020202020204" pitchFamily="34" charset="0"/>
              <a:buChar char="•"/>
            </a:pPr>
            <a:r>
              <a:rPr lang="en-US" sz="2800" b="1" dirty="0">
                <a:solidFill>
                  <a:srgbClr val="0F334A"/>
                </a:solidFill>
              </a:rPr>
              <a:t>ASDA’s Council on Advocacy </a:t>
            </a:r>
          </a:p>
          <a:p>
            <a:pPr marL="457200" indent="-457200">
              <a:spcBef>
                <a:spcPct val="50000"/>
              </a:spcBef>
              <a:buFont typeface="Arial" panose="020B0604020202020204" pitchFamily="34" charset="0"/>
              <a:buChar char="•"/>
            </a:pPr>
            <a:r>
              <a:rPr lang="en-US" sz="2800" b="1" dirty="0">
                <a:solidFill>
                  <a:srgbClr val="0F334A"/>
                </a:solidFill>
              </a:rPr>
              <a:t>Email </a:t>
            </a:r>
            <a:r>
              <a:rPr lang="en-US" sz="2800" b="1" dirty="0">
                <a:solidFill>
                  <a:srgbClr val="0079B8"/>
                </a:solidFill>
                <a:hlinkClick r:id="rId3">
                  <a:extLst>
                    <a:ext uri="{A12FA001-AC4F-418D-AE19-62706E023703}">
                      <ahyp:hlinkClr xmlns:ahyp="http://schemas.microsoft.com/office/drawing/2018/hyperlinkcolor" val="tx"/>
                    </a:ext>
                  </a:extLst>
                </a:hlinkClick>
              </a:rPr>
              <a:t>advocacy@asdanet.org</a:t>
            </a:r>
            <a:r>
              <a:rPr lang="en-US" sz="2800" b="1" dirty="0">
                <a:solidFill>
                  <a:srgbClr val="0079B8"/>
                </a:solidFill>
              </a:rPr>
              <a:t> </a:t>
            </a:r>
            <a:r>
              <a:rPr lang="en-US" sz="2800" b="1" dirty="0">
                <a:solidFill>
                  <a:srgbClr val="0F334A"/>
                </a:solidFill>
              </a:rPr>
              <a:t>to determine what you can do to advocate for your future. </a:t>
            </a:r>
          </a:p>
          <a:p>
            <a:pPr>
              <a:spcBef>
                <a:spcPct val="50000"/>
              </a:spcBef>
            </a:pPr>
            <a:r>
              <a:rPr lang="en-US" sz="2133" b="1" dirty="0">
                <a:solidFill>
                  <a:srgbClr val="0F334A"/>
                </a:solidFill>
              </a:rPr>
              <a:t> </a:t>
            </a:r>
          </a:p>
          <a:p>
            <a:endParaRPr lang="en-US" dirty="0"/>
          </a:p>
        </p:txBody>
      </p:sp>
      <p:pic>
        <p:nvPicPr>
          <p:cNvPr id="3" name="Picture 2" descr="ASDAAdvocacy_Logo.png">
            <a:extLst>
              <a:ext uri="{FF2B5EF4-FFF2-40B4-BE49-F238E27FC236}">
                <a16:creationId xmlns:a16="http://schemas.microsoft.com/office/drawing/2014/main" id="{190BE43E-6966-D47D-2AAF-FA037EA32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480" y="1481519"/>
            <a:ext cx="3315779" cy="3315779"/>
          </a:xfrm>
          <a:prstGeom prst="rect">
            <a:avLst/>
          </a:prstGeom>
        </p:spPr>
      </p:pic>
    </p:spTree>
    <p:extLst>
      <p:ext uri="{BB962C8B-B14F-4D97-AF65-F5344CB8AC3E}">
        <p14:creationId xmlns:p14="http://schemas.microsoft.com/office/powerpoint/2010/main" val="1005811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4" name="Content Placeholder 2"/>
          <p:cNvSpPr>
            <a:spLocks noGrp="1"/>
          </p:cNvSpPr>
          <p:nvPr>
            <p:ph sz="quarter" idx="10"/>
          </p:nvPr>
        </p:nvSpPr>
        <p:spPr/>
        <p:txBody>
          <a:bodyPr/>
          <a:lstStyle/>
          <a:p>
            <a:pPr marL="800080" lvl="1" indent="-342891">
              <a:spcBef>
                <a:spcPct val="50000"/>
              </a:spcBef>
              <a:buFont typeface="Arial" panose="020B0604020202020204" pitchFamily="34" charset="0"/>
              <a:buChar char="•"/>
            </a:pPr>
            <a:r>
              <a:rPr lang="en-US" sz="2300" dirty="0">
                <a:solidFill>
                  <a:srgbClr val="047EC8"/>
                </a:solidFill>
                <a:hlinkClick r:id="rId2">
                  <a:extLst>
                    <a:ext uri="{A12FA001-AC4F-418D-AE19-62706E023703}">
                      <ahyp:hlinkClr xmlns:ahyp="http://schemas.microsoft.com/office/drawing/2018/hyperlinkcolor" val="tx"/>
                    </a:ext>
                  </a:extLst>
                </a:hlinkClick>
              </a:rPr>
              <a:t>AGD: Midlevel Providers</a:t>
            </a:r>
            <a:endParaRPr lang="en-US" sz="2300" dirty="0">
              <a:solidFill>
                <a:srgbClr val="047EC8"/>
              </a:solidFill>
            </a:endParaRPr>
          </a:p>
          <a:p>
            <a:pPr marL="800080" lvl="1" indent="-342891">
              <a:spcBef>
                <a:spcPct val="50000"/>
              </a:spcBef>
              <a:buFont typeface="Arial" panose="020B0604020202020204" pitchFamily="34" charset="0"/>
              <a:buChar char="•"/>
            </a:pPr>
            <a:r>
              <a:rPr lang="en-US" sz="2300" dirty="0">
                <a:solidFill>
                  <a:srgbClr val="047EC8"/>
                </a:solidFill>
                <a:hlinkClick r:id="rId3">
                  <a:extLst>
                    <a:ext uri="{A12FA001-AC4F-418D-AE19-62706E023703}">
                      <ahyp:hlinkClr xmlns:ahyp="http://schemas.microsoft.com/office/drawing/2018/hyperlinkcolor" val="tx"/>
                    </a:ext>
                  </a:extLst>
                </a:hlinkClick>
              </a:rPr>
              <a:t>ADEA Interactive Legislative and Regulatory Tracking Map</a:t>
            </a:r>
            <a:endParaRPr lang="en-US" sz="2300" dirty="0">
              <a:solidFill>
                <a:srgbClr val="047EC8"/>
              </a:solidFill>
            </a:endParaRPr>
          </a:p>
          <a:p>
            <a:pPr marL="800080" lvl="1" indent="-342891">
              <a:spcBef>
                <a:spcPct val="50000"/>
              </a:spcBef>
              <a:buFont typeface="Arial" panose="020B0604020202020204" pitchFamily="34" charset="0"/>
              <a:buChar char="•"/>
            </a:pPr>
            <a:r>
              <a:rPr lang="en-US" sz="2300" dirty="0">
                <a:solidFill>
                  <a:srgbClr val="047EC8"/>
                </a:solidFill>
                <a:hlinkClick r:id="rId4">
                  <a:extLst>
                    <a:ext uri="{A12FA001-AC4F-418D-AE19-62706E023703}">
                      <ahyp:hlinkClr xmlns:ahyp="http://schemas.microsoft.com/office/drawing/2018/hyperlinkcolor" val="tx"/>
                    </a:ext>
                  </a:extLst>
                </a:hlinkClick>
              </a:rPr>
              <a:t>AAOMS White Paper on Midlevel Providers </a:t>
            </a:r>
            <a:endParaRPr lang="en-US" sz="2300" dirty="0">
              <a:solidFill>
                <a:srgbClr val="047EC8"/>
              </a:solidFill>
            </a:endParaRPr>
          </a:p>
          <a:p>
            <a:pPr marL="800080" lvl="1" indent="-342891">
              <a:spcBef>
                <a:spcPct val="50000"/>
              </a:spcBef>
              <a:buFont typeface="Arial" panose="020B0604020202020204" pitchFamily="34" charset="0"/>
              <a:buChar char="•"/>
            </a:pPr>
            <a:r>
              <a:rPr lang="en-US" sz="2300" dirty="0"/>
              <a:t>AAPD, </a:t>
            </a:r>
            <a:r>
              <a:rPr lang="en-US" sz="2300" dirty="0">
                <a:solidFill>
                  <a:srgbClr val="047EC8"/>
                </a:solidFill>
                <a:hlinkClick r:id="rId5">
                  <a:extLst>
                    <a:ext uri="{A12FA001-AC4F-418D-AE19-62706E023703}">
                      <ahyp:hlinkClr xmlns:ahyp="http://schemas.microsoft.com/office/drawing/2018/hyperlinkcolor" val="tx"/>
                    </a:ext>
                  </a:extLst>
                </a:hlinkClick>
              </a:rPr>
              <a:t>“Analysis and Policy Recommendations Concerning Midlevel Dental Providers”</a:t>
            </a:r>
            <a:endParaRPr lang="en-US" sz="2300" dirty="0">
              <a:solidFill>
                <a:srgbClr val="047EC8"/>
              </a:solidFill>
            </a:endParaRPr>
          </a:p>
          <a:p>
            <a:pPr marL="800080" lvl="1" indent="-342891">
              <a:spcBef>
                <a:spcPct val="50000"/>
              </a:spcBef>
              <a:buFont typeface="Arial" panose="020B0604020202020204" pitchFamily="34" charset="0"/>
              <a:buChar char="•"/>
            </a:pPr>
            <a:r>
              <a:rPr lang="en-US" sz="2300" dirty="0"/>
              <a:t>ADA Workforce Statement: </a:t>
            </a:r>
            <a:r>
              <a:rPr lang="en-US" sz="2300" dirty="0">
                <a:solidFill>
                  <a:srgbClr val="047EC8"/>
                </a:solidFill>
                <a:hlinkClick r:id="rId6">
                  <a:extLst>
                    <a:ext uri="{A12FA001-AC4F-418D-AE19-62706E023703}">
                      <ahyp:hlinkClr xmlns:ahyp="http://schemas.microsoft.com/office/drawing/2018/hyperlinkcolor" val="tx"/>
                    </a:ext>
                  </a:extLst>
                </a:hlinkClick>
              </a:rPr>
              <a:t>"Breaking Down Barriers to Oral Health for All Americans: Repairing the Tattered Safety Net"</a:t>
            </a:r>
            <a:endParaRPr lang="en-US" sz="2300" dirty="0">
              <a:solidFill>
                <a:srgbClr val="047EC8"/>
              </a:solidFill>
            </a:endParaRPr>
          </a:p>
          <a:p>
            <a:pPr marL="800080" lvl="1" indent="-342891">
              <a:spcBef>
                <a:spcPct val="50000"/>
              </a:spcBef>
              <a:buFont typeface="Arial" panose="020B0604020202020204" pitchFamily="34" charset="0"/>
              <a:buChar char="•"/>
            </a:pPr>
            <a:r>
              <a:rPr lang="en-US" sz="2300" dirty="0">
                <a:solidFill>
                  <a:srgbClr val="047EC8"/>
                </a:solidFill>
                <a:hlinkClick r:id="rId7">
                  <a:extLst>
                    <a:ext uri="{A12FA001-AC4F-418D-AE19-62706E023703}">
                      <ahyp:hlinkClr xmlns:ahyp="http://schemas.microsoft.com/office/drawing/2018/hyperlinkcolor" val="tx"/>
                    </a:ext>
                  </a:extLst>
                </a:hlinkClick>
              </a:rPr>
              <a:t>ADA Report: Do Midlevel Providers Improve Oral Health?</a:t>
            </a:r>
            <a:endParaRPr lang="en-US" sz="2300" dirty="0">
              <a:solidFill>
                <a:srgbClr val="047EC8"/>
              </a:solidFill>
            </a:endParaRPr>
          </a:p>
          <a:p>
            <a:pPr marL="800080" lvl="1" indent="-342891">
              <a:spcBef>
                <a:spcPct val="50000"/>
              </a:spcBef>
              <a:buFont typeface="Arial" panose="020B0604020202020204" pitchFamily="34" charset="0"/>
              <a:buChar char="•"/>
            </a:pPr>
            <a:r>
              <a:rPr lang="en-US" sz="2300" dirty="0">
                <a:solidFill>
                  <a:srgbClr val="047EC8"/>
                </a:solidFill>
                <a:hlinkClick r:id="rId8">
                  <a:extLst>
                    <a:ext uri="{A12FA001-AC4F-418D-AE19-62706E023703}">
                      <ahyp:hlinkClr xmlns:ahyp="http://schemas.microsoft.com/office/drawing/2018/hyperlinkcolor" val="tx"/>
                    </a:ext>
                  </a:extLst>
                </a:hlinkClick>
              </a:rPr>
              <a:t>ADA: Community Dental Health Coordinator</a:t>
            </a:r>
            <a:endParaRPr lang="en-US" sz="2300" dirty="0">
              <a:solidFill>
                <a:srgbClr val="047EC8"/>
              </a:solidFill>
            </a:endParaRPr>
          </a:p>
          <a:p>
            <a:endParaRPr lang="en-US" dirty="0"/>
          </a:p>
        </p:txBody>
      </p:sp>
      <p:pic>
        <p:nvPicPr>
          <p:cNvPr id="5" name="Picture 4" descr="ASDAAdvocacy_Logo.png">
            <a:extLst>
              <a:ext uri="{FF2B5EF4-FFF2-40B4-BE49-F238E27FC236}">
                <a16:creationId xmlns:a16="http://schemas.microsoft.com/office/drawing/2014/main" id="{89F25F16-F45A-1396-1F55-045266AE4A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45903" y="95725"/>
            <a:ext cx="1628588" cy="1628588"/>
          </a:xfrm>
          <a:prstGeom prst="rect">
            <a:avLst/>
          </a:prstGeom>
        </p:spPr>
      </p:pic>
    </p:spTree>
    <p:extLst>
      <p:ext uri="{BB962C8B-B14F-4D97-AF65-F5344CB8AC3E}">
        <p14:creationId xmlns:p14="http://schemas.microsoft.com/office/powerpoint/2010/main" val="14233411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5" name="Picture 4" descr="ASDAAdvocacy_Logo.png">
            <a:extLst>
              <a:ext uri="{FF2B5EF4-FFF2-40B4-BE49-F238E27FC236}">
                <a16:creationId xmlns:a16="http://schemas.microsoft.com/office/drawing/2014/main" id="{89F25F16-F45A-1396-1F55-045266AE4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5903" y="95725"/>
            <a:ext cx="1628588" cy="1628588"/>
          </a:xfrm>
          <a:prstGeom prst="rect">
            <a:avLst/>
          </a:prstGeom>
        </p:spPr>
      </p:pic>
      <p:pic>
        <p:nvPicPr>
          <p:cNvPr id="7" name="Picture 6" descr="A picture containing text, businesscard&#10;&#10;Description automatically generated">
            <a:extLst>
              <a:ext uri="{FF2B5EF4-FFF2-40B4-BE49-F238E27FC236}">
                <a16:creationId xmlns:a16="http://schemas.microsoft.com/office/drawing/2014/main" id="{26AD1C33-4C31-02DE-035C-A06F935F828D}"/>
              </a:ext>
            </a:extLst>
          </p:cNvPr>
          <p:cNvPicPr>
            <a:picLocks noChangeAspect="1"/>
          </p:cNvPicPr>
          <p:nvPr/>
        </p:nvPicPr>
        <p:blipFill>
          <a:blip r:embed="rId4"/>
          <a:stretch>
            <a:fillRect/>
          </a:stretch>
        </p:blipFill>
        <p:spPr>
          <a:xfrm>
            <a:off x="2758965" y="1655690"/>
            <a:ext cx="6674069" cy="3754163"/>
          </a:xfrm>
          <a:prstGeom prst="rect">
            <a:avLst/>
          </a:prstGeom>
        </p:spPr>
      </p:pic>
    </p:spTree>
    <p:extLst>
      <p:ext uri="{BB962C8B-B14F-4D97-AF65-F5344CB8AC3E}">
        <p14:creationId xmlns:p14="http://schemas.microsoft.com/office/powerpoint/2010/main" val="337370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What are midlevel providers</a:t>
            </a:r>
          </a:p>
        </p:txBody>
      </p:sp>
      <p:sp>
        <p:nvSpPr>
          <p:cNvPr id="4" name="Content Placeholder 2"/>
          <p:cNvSpPr>
            <a:spLocks noGrp="1"/>
          </p:cNvSpPr>
          <p:nvPr>
            <p:ph sz="quarter" idx="10"/>
          </p:nvPr>
        </p:nvSpPr>
        <p:spPr>
          <a:xfrm>
            <a:off x="6096000" y="2002367"/>
            <a:ext cx="5723467" cy="4270375"/>
          </a:xfrm>
        </p:spPr>
        <p:txBody>
          <a:bodyPr/>
          <a:lstStyle/>
          <a:p>
            <a:pPr>
              <a:spcBef>
                <a:spcPct val="50000"/>
              </a:spcBef>
            </a:pPr>
            <a:r>
              <a:rPr lang="en-US" sz="2800" b="1" dirty="0">
                <a:solidFill>
                  <a:srgbClr val="0F334A"/>
                </a:solidFill>
              </a:rPr>
              <a:t>Midlevel dental providers could include any of the following:</a:t>
            </a:r>
          </a:p>
          <a:p>
            <a:pPr marL="800080" lvl="1" indent="-342891">
              <a:spcBef>
                <a:spcPct val="50000"/>
              </a:spcBef>
              <a:buFont typeface="Arial" panose="020B0604020202020204" pitchFamily="34" charset="0"/>
              <a:buChar char="•"/>
            </a:pPr>
            <a:r>
              <a:rPr lang="en-US" sz="2500" dirty="0"/>
              <a:t>Dental therapist</a:t>
            </a:r>
          </a:p>
          <a:p>
            <a:pPr marL="800080" lvl="1" indent="-342891">
              <a:spcBef>
                <a:spcPct val="50000"/>
              </a:spcBef>
              <a:buFont typeface="Arial" panose="020B0604020202020204" pitchFamily="34" charset="0"/>
              <a:buChar char="•"/>
            </a:pPr>
            <a:r>
              <a:rPr lang="en-US" sz="2500" dirty="0"/>
              <a:t>Dental health aide therapist</a:t>
            </a:r>
          </a:p>
          <a:p>
            <a:pPr marL="800080" lvl="1" indent="-342891">
              <a:spcBef>
                <a:spcPct val="50000"/>
              </a:spcBef>
              <a:buFont typeface="Arial" panose="020B0604020202020204" pitchFamily="34" charset="0"/>
              <a:buChar char="•"/>
            </a:pPr>
            <a:r>
              <a:rPr lang="en-US" sz="2500" dirty="0"/>
              <a:t>Advanced dental therapist</a:t>
            </a:r>
          </a:p>
          <a:p>
            <a:endParaRPr lang="en-US" dirty="0"/>
          </a:p>
        </p:txBody>
      </p:sp>
      <p:pic>
        <p:nvPicPr>
          <p:cNvPr id="3" name="Picture 2" descr="Diagram&#10;&#10;Description automatically generated">
            <a:extLst>
              <a:ext uri="{FF2B5EF4-FFF2-40B4-BE49-F238E27FC236}">
                <a16:creationId xmlns:a16="http://schemas.microsoft.com/office/drawing/2014/main" id="{6FF51787-0186-6819-99C4-084DE6AA5DC6}"/>
              </a:ext>
            </a:extLst>
          </p:cNvPr>
          <p:cNvPicPr>
            <a:picLocks noChangeAspect="1"/>
          </p:cNvPicPr>
          <p:nvPr/>
        </p:nvPicPr>
        <p:blipFill rotWithShape="1">
          <a:blip r:embed="rId3"/>
          <a:srcRect r="6227"/>
          <a:stretch/>
        </p:blipFill>
        <p:spPr>
          <a:xfrm>
            <a:off x="484046" y="1177265"/>
            <a:ext cx="5122023" cy="3901306"/>
          </a:xfrm>
          <a:prstGeom prst="rect">
            <a:avLst/>
          </a:prstGeom>
        </p:spPr>
      </p:pic>
    </p:spTree>
    <p:extLst>
      <p:ext uri="{BB962C8B-B14F-4D97-AF65-F5344CB8AC3E}">
        <p14:creationId xmlns:p14="http://schemas.microsoft.com/office/powerpoint/2010/main" val="1198794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ASDA’s Stance</a:t>
            </a:r>
            <a:endParaRPr lang="en-US" dirty="0"/>
          </a:p>
        </p:txBody>
      </p:sp>
      <p:sp>
        <p:nvSpPr>
          <p:cNvPr id="4" name="Content Placeholder 2"/>
          <p:cNvSpPr>
            <a:spLocks noGrp="1"/>
          </p:cNvSpPr>
          <p:nvPr>
            <p:ph sz="quarter" idx="10"/>
          </p:nvPr>
        </p:nvSpPr>
        <p:spPr>
          <a:xfrm>
            <a:off x="609600" y="1612901"/>
            <a:ext cx="7399867" cy="4270375"/>
          </a:xfrm>
        </p:spPr>
        <p:txBody>
          <a:bodyPr/>
          <a:lstStyle/>
          <a:p>
            <a:pPr>
              <a:spcBef>
                <a:spcPct val="50000"/>
              </a:spcBef>
            </a:pPr>
            <a:r>
              <a:rPr lang="en-US" sz="2800" b="1" dirty="0">
                <a:solidFill>
                  <a:srgbClr val="0079B8"/>
                </a:solidFill>
                <a:hlinkClick r:id="rId3">
                  <a:extLst>
                    <a:ext uri="{A12FA001-AC4F-418D-AE19-62706E023703}">
                      <ahyp:hlinkClr xmlns:ahyp="http://schemas.microsoft.com/office/drawing/2018/hyperlinkcolor" val="tx"/>
                    </a:ext>
                  </a:extLst>
                </a:hlinkClick>
              </a:rPr>
              <a:t>ASDA’s C-2 policy </a:t>
            </a:r>
            <a:r>
              <a:rPr lang="en-US" sz="2800" b="1" dirty="0">
                <a:solidFill>
                  <a:srgbClr val="0F334A"/>
                </a:solidFill>
              </a:rPr>
              <a:t>on dental providers states only a qualified dentist should perform the following functions, including but not limited to:</a:t>
            </a:r>
            <a:endParaRPr lang="en-US" sz="2133" b="1" dirty="0">
              <a:solidFill>
                <a:srgbClr val="0F334A"/>
              </a:solidFill>
            </a:endParaRPr>
          </a:p>
          <a:p>
            <a:pPr marL="800080" lvl="1" indent="-342891">
              <a:spcBef>
                <a:spcPct val="50000"/>
              </a:spcBef>
              <a:buFont typeface="Arial" panose="020B0604020202020204" pitchFamily="34" charset="0"/>
              <a:buChar char="•"/>
            </a:pPr>
            <a:r>
              <a:rPr lang="en-US" sz="2500" dirty="0"/>
              <a:t>Diagnosis and treatment planning</a:t>
            </a:r>
          </a:p>
          <a:p>
            <a:pPr marL="800080" lvl="1" indent="-342891">
              <a:spcBef>
                <a:spcPct val="50000"/>
              </a:spcBef>
              <a:buFont typeface="Arial" panose="020B0604020202020204" pitchFamily="34" charset="0"/>
              <a:buChar char="•"/>
            </a:pPr>
            <a:r>
              <a:rPr lang="en-US" sz="2500" dirty="0"/>
              <a:t>Prescribing work authorizations</a:t>
            </a:r>
          </a:p>
          <a:p>
            <a:pPr marL="800080" lvl="1" indent="-342891">
              <a:spcBef>
                <a:spcPct val="50000"/>
              </a:spcBef>
              <a:buFont typeface="Arial" panose="020B0604020202020204" pitchFamily="34" charset="0"/>
              <a:buChar char="•"/>
            </a:pPr>
            <a:r>
              <a:rPr lang="en-US" sz="2500" dirty="0"/>
              <a:t>Performing surgical/irreversible dental procedures</a:t>
            </a:r>
          </a:p>
          <a:p>
            <a:pPr marL="800080" lvl="1" indent="-342891">
              <a:spcBef>
                <a:spcPct val="50000"/>
              </a:spcBef>
              <a:buFont typeface="Arial" panose="020B0604020202020204" pitchFamily="34" charset="0"/>
              <a:buChar char="•"/>
            </a:pPr>
            <a:r>
              <a:rPr lang="en-US" sz="2500" dirty="0"/>
              <a:t>Prescribing drugs and/or other medications</a:t>
            </a:r>
          </a:p>
          <a:p>
            <a:endParaRPr lang="en-US" dirty="0"/>
          </a:p>
        </p:txBody>
      </p:sp>
      <p:pic>
        <p:nvPicPr>
          <p:cNvPr id="3" name="Picture 2" descr="Gavel, Equality, Judgment, Justice">
            <a:extLst>
              <a:ext uri="{FF2B5EF4-FFF2-40B4-BE49-F238E27FC236}">
                <a16:creationId xmlns:a16="http://schemas.microsoft.com/office/drawing/2014/main" id="{914D778D-D122-3F81-8394-7D57675A9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9467" y="3057628"/>
            <a:ext cx="3777513" cy="2518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874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History of midlevel providers</a:t>
            </a:r>
            <a:endParaRPr lang="en-US" dirty="0"/>
          </a:p>
        </p:txBody>
      </p:sp>
      <p:sp>
        <p:nvSpPr>
          <p:cNvPr id="4" name="Content Placeholder 2"/>
          <p:cNvSpPr>
            <a:spLocks noGrp="1"/>
          </p:cNvSpPr>
          <p:nvPr>
            <p:ph sz="quarter" idx="10"/>
          </p:nvPr>
        </p:nvSpPr>
        <p:spPr>
          <a:xfrm>
            <a:off x="609600" y="1361781"/>
            <a:ext cx="11294533" cy="2206919"/>
          </a:xfrm>
        </p:spPr>
        <p:txBody>
          <a:bodyPr/>
          <a:lstStyle/>
          <a:p>
            <a:pPr>
              <a:spcBef>
                <a:spcPct val="50000"/>
              </a:spcBef>
            </a:pPr>
            <a:r>
              <a:rPr lang="en-US" sz="2200" b="1" dirty="0">
                <a:solidFill>
                  <a:srgbClr val="0F334A"/>
                </a:solidFill>
              </a:rPr>
              <a:t>Midlevel Providers were created in response to barriers to care and the Dental Health Professional Shortage Area crisis.</a:t>
            </a:r>
          </a:p>
          <a:p>
            <a:pPr>
              <a:spcBef>
                <a:spcPct val="50000"/>
              </a:spcBef>
            </a:pPr>
            <a:r>
              <a:rPr lang="en-US" sz="2100" b="1" dirty="0">
                <a:solidFill>
                  <a:srgbClr val="0F334A"/>
                </a:solidFill>
              </a:rPr>
              <a:t>Barriers to Care:</a:t>
            </a:r>
          </a:p>
          <a:p>
            <a:pPr marL="800080" lvl="1" indent="-342891">
              <a:spcBef>
                <a:spcPct val="50000"/>
              </a:spcBef>
              <a:buFont typeface="Arial" panose="020B0604020202020204" pitchFamily="34" charset="0"/>
              <a:buChar char="•"/>
            </a:pPr>
            <a:r>
              <a:rPr lang="en-US" sz="1900" dirty="0"/>
              <a:t>Limit or prevents people from receiving adequate health care. </a:t>
            </a:r>
          </a:p>
          <a:p>
            <a:pPr marL="800080" lvl="1" indent="-342891">
              <a:spcBef>
                <a:spcPct val="50000"/>
              </a:spcBef>
              <a:buFont typeface="Arial" panose="020B0604020202020204" pitchFamily="34" charset="0"/>
              <a:buChar char="•"/>
            </a:pPr>
            <a:r>
              <a:rPr lang="en-US" sz="1900" dirty="0"/>
              <a:t>The most common are: </a:t>
            </a:r>
          </a:p>
          <a:p>
            <a:endParaRPr lang="en-US" sz="2200" b="1" dirty="0">
              <a:solidFill>
                <a:srgbClr val="0F334A"/>
              </a:solidFill>
            </a:endParaRPr>
          </a:p>
          <a:p>
            <a:endParaRPr lang="en-US" dirty="0"/>
          </a:p>
        </p:txBody>
      </p:sp>
      <p:sp>
        <p:nvSpPr>
          <p:cNvPr id="3" name="Content Placeholder 2">
            <a:extLst>
              <a:ext uri="{FF2B5EF4-FFF2-40B4-BE49-F238E27FC236}">
                <a16:creationId xmlns:a16="http://schemas.microsoft.com/office/drawing/2014/main" id="{49D26176-1F13-1673-B60C-4C7402D9A829}"/>
              </a:ext>
            </a:extLst>
          </p:cNvPr>
          <p:cNvSpPr txBox="1">
            <a:spLocks/>
          </p:cNvSpPr>
          <p:nvPr/>
        </p:nvSpPr>
        <p:spPr>
          <a:xfrm>
            <a:off x="609600" y="4951497"/>
            <a:ext cx="11294533" cy="846964"/>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b="1" dirty="0">
                <a:solidFill>
                  <a:srgbClr val="0F334A"/>
                </a:solidFill>
              </a:rPr>
              <a:t>There are </a:t>
            </a:r>
            <a:r>
              <a:rPr lang="en-US" sz="2200" b="1" dirty="0">
                <a:solidFill>
                  <a:srgbClr val="C00000"/>
                </a:solidFill>
              </a:rPr>
              <a:t>7,192 </a:t>
            </a:r>
            <a:r>
              <a:rPr lang="en-US" sz="2200" b="1" dirty="0">
                <a:solidFill>
                  <a:srgbClr val="0F334A"/>
                </a:solidFill>
              </a:rPr>
              <a:t>Dental Health Professional Shortage Areas.</a:t>
            </a:r>
          </a:p>
          <a:p>
            <a:pPr marL="1085850" lvl="1" indent="-342900">
              <a:buFont typeface="Arial" panose="020B0604020202020204" pitchFamily="34" charset="0"/>
              <a:buChar char="•"/>
            </a:pPr>
            <a:r>
              <a:rPr lang="en-US" sz="1900" dirty="0"/>
              <a:t>More than </a:t>
            </a:r>
            <a:r>
              <a:rPr lang="en-US" sz="1900" dirty="0">
                <a:solidFill>
                  <a:srgbClr val="C00000"/>
                </a:solidFill>
              </a:rPr>
              <a:t>11,896 </a:t>
            </a:r>
            <a:r>
              <a:rPr lang="en-US" sz="1900" dirty="0"/>
              <a:t>practitioners are needed to meet every HPSA community’s need.</a:t>
            </a:r>
          </a:p>
          <a:p>
            <a:endParaRPr lang="en-US" sz="1900" b="1" dirty="0">
              <a:solidFill>
                <a:srgbClr val="0F334A"/>
              </a:solidFill>
            </a:endParaRPr>
          </a:p>
          <a:p>
            <a:endParaRPr lang="en-US" dirty="0"/>
          </a:p>
        </p:txBody>
      </p:sp>
      <p:sp>
        <p:nvSpPr>
          <p:cNvPr id="5" name="Content Placeholder 2">
            <a:extLst>
              <a:ext uri="{FF2B5EF4-FFF2-40B4-BE49-F238E27FC236}">
                <a16:creationId xmlns:a16="http://schemas.microsoft.com/office/drawing/2014/main" id="{B1CC1E3F-36A1-506A-C00C-055C484E6E3F}"/>
              </a:ext>
            </a:extLst>
          </p:cNvPr>
          <p:cNvSpPr txBox="1">
            <a:spLocks/>
          </p:cNvSpPr>
          <p:nvPr/>
        </p:nvSpPr>
        <p:spPr>
          <a:xfrm>
            <a:off x="609599" y="3761107"/>
            <a:ext cx="7340601" cy="997983"/>
          </a:xfrm>
          <a:prstGeom prst="rect">
            <a:avLst/>
          </a:prstGeom>
        </p:spPr>
        <p:txBody>
          <a:bodyPr vert="horz" numCol="2"/>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00130" lvl="2" indent="-342891">
              <a:spcBef>
                <a:spcPct val="50000"/>
              </a:spcBef>
              <a:buFont typeface="Arial" panose="020B0604020202020204" pitchFamily="34" charset="0"/>
              <a:buChar char="•"/>
            </a:pPr>
            <a:r>
              <a:rPr lang="en-US" sz="1900" dirty="0"/>
              <a:t>financial hardship</a:t>
            </a:r>
          </a:p>
          <a:p>
            <a:pPr marL="1200130" lvl="2" indent="-342891">
              <a:spcBef>
                <a:spcPct val="50000"/>
              </a:spcBef>
              <a:buFont typeface="Arial" panose="020B0604020202020204" pitchFamily="34" charset="0"/>
              <a:buChar char="•"/>
            </a:pPr>
            <a:r>
              <a:rPr lang="en-US" sz="1900" dirty="0"/>
              <a:t>geographic location</a:t>
            </a:r>
          </a:p>
          <a:p>
            <a:pPr marL="1200130" lvl="2" indent="-342891">
              <a:spcBef>
                <a:spcPct val="50000"/>
              </a:spcBef>
              <a:buFont typeface="Arial" panose="020B0604020202020204" pitchFamily="34" charset="0"/>
              <a:buChar char="•"/>
            </a:pPr>
            <a:endParaRPr lang="en-US" sz="1900" dirty="0"/>
          </a:p>
          <a:p>
            <a:pPr marL="857239" lvl="2" indent="0">
              <a:spcBef>
                <a:spcPct val="50000"/>
              </a:spcBef>
              <a:buNone/>
            </a:pPr>
            <a:endParaRPr lang="en-US" sz="1900" dirty="0"/>
          </a:p>
          <a:p>
            <a:pPr marL="1200130" lvl="2" indent="-342891">
              <a:spcBef>
                <a:spcPct val="50000"/>
              </a:spcBef>
              <a:buFont typeface="Arial" panose="020B0604020202020204" pitchFamily="34" charset="0"/>
              <a:buChar char="•"/>
            </a:pPr>
            <a:r>
              <a:rPr lang="en-US" sz="1900" dirty="0"/>
              <a:t>pressing health needs </a:t>
            </a:r>
          </a:p>
          <a:p>
            <a:pPr marL="1200130" lvl="2" indent="-342891">
              <a:spcBef>
                <a:spcPct val="50000"/>
              </a:spcBef>
              <a:buFont typeface="Arial" panose="020B0604020202020204" pitchFamily="34" charset="0"/>
              <a:buChar char="•"/>
            </a:pPr>
            <a:r>
              <a:rPr lang="en-US" sz="1900" dirty="0"/>
              <a:t>poor oral health literacy</a:t>
            </a:r>
          </a:p>
          <a:p>
            <a:endParaRPr lang="en-US" sz="2200" b="1" dirty="0">
              <a:solidFill>
                <a:srgbClr val="0F334A"/>
              </a:solidFill>
            </a:endParaRPr>
          </a:p>
          <a:p>
            <a:endParaRPr lang="en-US" dirty="0"/>
          </a:p>
        </p:txBody>
      </p:sp>
    </p:spTree>
    <p:extLst>
      <p:ext uri="{BB962C8B-B14F-4D97-AF65-F5344CB8AC3E}">
        <p14:creationId xmlns:p14="http://schemas.microsoft.com/office/powerpoint/2010/main" val="4275376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33028C-671E-AA6C-C699-7E200080A1E5}"/>
              </a:ext>
            </a:extLst>
          </p:cNvPr>
          <p:cNvPicPr>
            <a:picLocks noChangeAspect="1"/>
          </p:cNvPicPr>
          <p:nvPr/>
        </p:nvPicPr>
        <p:blipFill rotWithShape="1">
          <a:blip r:embed="rId3"/>
          <a:srcRect l="8947" t="12652" r="8816" b="3786"/>
          <a:stretch/>
        </p:blipFill>
        <p:spPr>
          <a:xfrm>
            <a:off x="617620" y="214785"/>
            <a:ext cx="10956759" cy="6030601"/>
          </a:xfrm>
          <a:prstGeom prst="rect">
            <a:avLst/>
          </a:prstGeom>
        </p:spPr>
      </p:pic>
    </p:spTree>
    <p:extLst>
      <p:ext uri="{BB962C8B-B14F-4D97-AF65-F5344CB8AC3E}">
        <p14:creationId xmlns:p14="http://schemas.microsoft.com/office/powerpoint/2010/main" val="890244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1A7C598-BA69-2544-2917-84F9F70F7FFE}"/>
              </a:ext>
            </a:extLst>
          </p:cNvPr>
          <p:cNvSpPr>
            <a:spLocks noGrp="1"/>
          </p:cNvSpPr>
          <p:nvPr>
            <p:ph type="title"/>
          </p:nvPr>
        </p:nvSpPr>
        <p:spPr>
          <a:xfrm>
            <a:off x="254000" y="21167"/>
            <a:ext cx="10972800" cy="1143000"/>
          </a:xfrm>
        </p:spPr>
        <p:txBody>
          <a:bodyPr vert="horz" lIns="91440" tIns="45720" rIns="91440" bIns="45720" rtlCol="0" anchor="ctr">
            <a:normAutofit/>
          </a:bodyPr>
          <a:lstStyle/>
          <a:p>
            <a:r>
              <a:rPr lang="en-US" b="1" dirty="0"/>
              <a:t>Midlevel Providers by State</a:t>
            </a:r>
          </a:p>
        </p:txBody>
      </p:sp>
      <p:pic>
        <p:nvPicPr>
          <p:cNvPr id="10" name="Picture 9" descr="Map&#10;&#10;Description automatically generated">
            <a:extLst>
              <a:ext uri="{FF2B5EF4-FFF2-40B4-BE49-F238E27FC236}">
                <a16:creationId xmlns:a16="http://schemas.microsoft.com/office/drawing/2014/main" id="{A0F9BB99-BC62-D513-68DF-DFB88C957645}"/>
              </a:ext>
            </a:extLst>
          </p:cNvPr>
          <p:cNvPicPr>
            <a:picLocks noChangeAspect="1"/>
          </p:cNvPicPr>
          <p:nvPr/>
        </p:nvPicPr>
        <p:blipFill rotWithShape="1">
          <a:blip r:embed="rId3"/>
          <a:srcRect t="3809"/>
          <a:stretch/>
        </p:blipFill>
        <p:spPr>
          <a:xfrm>
            <a:off x="423746" y="998712"/>
            <a:ext cx="8575288" cy="5007725"/>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AE9F148C-3858-B74A-A1DC-F9109B13AB9B}"/>
              </a:ext>
            </a:extLst>
          </p:cNvPr>
          <p:cNvPicPr>
            <a:picLocks noChangeAspect="1"/>
          </p:cNvPicPr>
          <p:nvPr/>
        </p:nvPicPr>
        <p:blipFill rotWithShape="1">
          <a:blip r:embed="rId4"/>
          <a:srcRect r="10017"/>
          <a:stretch/>
        </p:blipFill>
        <p:spPr>
          <a:xfrm>
            <a:off x="8073483" y="5332895"/>
            <a:ext cx="4040458" cy="673542"/>
          </a:xfrm>
          <a:prstGeom prst="rect">
            <a:avLst/>
          </a:prstGeom>
        </p:spPr>
      </p:pic>
      <p:sp>
        <p:nvSpPr>
          <p:cNvPr id="4" name="Content Placeholder 2">
            <a:extLst>
              <a:ext uri="{FF2B5EF4-FFF2-40B4-BE49-F238E27FC236}">
                <a16:creationId xmlns:a16="http://schemas.microsoft.com/office/drawing/2014/main" id="{063D796E-DF30-EA13-A8A7-ACCA5A3E82FA}"/>
              </a:ext>
            </a:extLst>
          </p:cNvPr>
          <p:cNvSpPr txBox="1">
            <a:spLocks/>
          </p:cNvSpPr>
          <p:nvPr/>
        </p:nvSpPr>
        <p:spPr>
          <a:xfrm>
            <a:off x="8534400" y="592667"/>
            <a:ext cx="3403600" cy="1293173"/>
          </a:xfrm>
          <a:prstGeom prst="rect">
            <a:avLst/>
          </a:prstGeom>
        </p:spPr>
        <p:txBody>
          <a:bodyPr vert="horz"/>
          <a:lstStyle>
            <a:lvl1pPr marL="0" indent="0" algn="l" defTabSz="457200" rtl="0" eaLnBrk="1" fontAlgn="base" hangingPunct="1">
              <a:spcBef>
                <a:spcPct val="20000"/>
              </a:spcBef>
              <a:spcAft>
                <a:spcPct val="0"/>
              </a:spcAft>
              <a:buFont typeface="Arial" charset="0"/>
              <a:buNone/>
              <a:defRPr sz="3200" b="0" i="0" kern="1200">
                <a:solidFill>
                  <a:schemeClr val="tx1"/>
                </a:solidFill>
                <a:latin typeface="+mn-lt"/>
                <a:ea typeface="ＭＳ Ｐゴシック" charset="0"/>
                <a:cs typeface="Helvetica Neue"/>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solidFill>
                  <a:srgbClr val="0F334A"/>
                </a:solidFill>
              </a:rPr>
              <a:t>Dental therapists are currently recognized in 13 states and two territories.</a:t>
            </a:r>
          </a:p>
          <a:p>
            <a:endParaRPr lang="en-US" dirty="0"/>
          </a:p>
        </p:txBody>
      </p:sp>
      <p:sp>
        <p:nvSpPr>
          <p:cNvPr id="5" name="Rectangle 4">
            <a:extLst>
              <a:ext uri="{FF2B5EF4-FFF2-40B4-BE49-F238E27FC236}">
                <a16:creationId xmlns:a16="http://schemas.microsoft.com/office/drawing/2014/main" id="{259C25E1-1D21-2046-42D9-2399C0546F45}"/>
              </a:ext>
            </a:extLst>
          </p:cNvPr>
          <p:cNvSpPr/>
          <p:nvPr/>
        </p:nvSpPr>
        <p:spPr>
          <a:xfrm>
            <a:off x="8382000" y="592667"/>
            <a:ext cx="3386254" cy="977545"/>
          </a:xfrm>
          <a:prstGeom prst="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378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724BA-5975-2846-415C-E6ED33836BF5}"/>
              </a:ext>
            </a:extLst>
          </p:cNvPr>
          <p:cNvSpPr>
            <a:spLocks noGrp="1"/>
          </p:cNvSpPr>
          <p:nvPr>
            <p:ph type="title"/>
          </p:nvPr>
        </p:nvSpPr>
        <p:spPr/>
        <p:txBody>
          <a:bodyPr/>
          <a:lstStyle/>
          <a:p>
            <a:r>
              <a:rPr lang="en-US" dirty="0"/>
              <a:t>History of states and midlevel providers</a:t>
            </a:r>
          </a:p>
        </p:txBody>
      </p:sp>
      <p:graphicFrame>
        <p:nvGraphicFramePr>
          <p:cNvPr id="4" name="Table 4">
            <a:extLst>
              <a:ext uri="{FF2B5EF4-FFF2-40B4-BE49-F238E27FC236}">
                <a16:creationId xmlns:a16="http://schemas.microsoft.com/office/drawing/2014/main" id="{64C3D50C-C734-84EE-A947-07DBF474CB40}"/>
              </a:ext>
            </a:extLst>
          </p:cNvPr>
          <p:cNvGraphicFramePr>
            <a:graphicFrameLocks noGrp="1"/>
          </p:cNvGraphicFramePr>
          <p:nvPr>
            <p:extLst>
              <p:ext uri="{D42A27DB-BD31-4B8C-83A1-F6EECF244321}">
                <p14:modId xmlns:p14="http://schemas.microsoft.com/office/powerpoint/2010/main" val="1266815384"/>
              </p:ext>
            </p:extLst>
          </p:nvPr>
        </p:nvGraphicFramePr>
        <p:xfrm>
          <a:off x="355600" y="1481518"/>
          <a:ext cx="11531600" cy="4596000"/>
        </p:xfrm>
        <a:graphic>
          <a:graphicData uri="http://schemas.openxmlformats.org/drawingml/2006/table">
            <a:tbl>
              <a:tblPr firstRow="1" bandRow="1">
                <a:tableStyleId>{5C22544A-7EE6-4342-B048-85BDC9FD1C3A}</a:tableStyleId>
              </a:tblPr>
              <a:tblGrid>
                <a:gridCol w="1744133">
                  <a:extLst>
                    <a:ext uri="{9D8B030D-6E8A-4147-A177-3AD203B41FA5}">
                      <a16:colId xmlns:a16="http://schemas.microsoft.com/office/drawing/2014/main" val="3593903162"/>
                    </a:ext>
                  </a:extLst>
                </a:gridCol>
                <a:gridCol w="1100667">
                  <a:extLst>
                    <a:ext uri="{9D8B030D-6E8A-4147-A177-3AD203B41FA5}">
                      <a16:colId xmlns:a16="http://schemas.microsoft.com/office/drawing/2014/main" val="2362403711"/>
                    </a:ext>
                  </a:extLst>
                </a:gridCol>
                <a:gridCol w="3302000">
                  <a:extLst>
                    <a:ext uri="{9D8B030D-6E8A-4147-A177-3AD203B41FA5}">
                      <a16:colId xmlns:a16="http://schemas.microsoft.com/office/drawing/2014/main" val="3757615692"/>
                    </a:ext>
                  </a:extLst>
                </a:gridCol>
                <a:gridCol w="5384800">
                  <a:extLst>
                    <a:ext uri="{9D8B030D-6E8A-4147-A177-3AD203B41FA5}">
                      <a16:colId xmlns:a16="http://schemas.microsoft.com/office/drawing/2014/main" val="118966726"/>
                    </a:ext>
                  </a:extLst>
                </a:gridCol>
              </a:tblGrid>
              <a:tr h="457493">
                <a:tc>
                  <a:txBody>
                    <a:bodyPr/>
                    <a:lstStyle/>
                    <a:p>
                      <a:r>
                        <a:rPr lang="en-US" dirty="0"/>
                        <a:t>State</a:t>
                      </a:r>
                    </a:p>
                  </a:txBody>
                  <a:tcPr/>
                </a:tc>
                <a:tc>
                  <a:txBody>
                    <a:bodyPr/>
                    <a:lstStyle/>
                    <a:p>
                      <a:r>
                        <a:rPr lang="en-US" dirty="0"/>
                        <a:t>Year</a:t>
                      </a:r>
                    </a:p>
                  </a:txBody>
                  <a:tcPr/>
                </a:tc>
                <a:tc>
                  <a:txBody>
                    <a:bodyPr/>
                    <a:lstStyle/>
                    <a:p>
                      <a:r>
                        <a:rPr lang="en-US" dirty="0"/>
                        <a:t>Midlevel Provider</a:t>
                      </a:r>
                    </a:p>
                  </a:txBody>
                  <a:tcPr/>
                </a:tc>
                <a:tc>
                  <a:txBody>
                    <a:bodyPr/>
                    <a:lstStyle/>
                    <a:p>
                      <a:r>
                        <a:rPr lang="en-US" dirty="0"/>
                        <a:t>Scope</a:t>
                      </a:r>
                    </a:p>
                  </a:txBody>
                  <a:tcPr/>
                </a:tc>
                <a:extLst>
                  <a:ext uri="{0D108BD9-81ED-4DB2-BD59-A6C34878D82A}">
                    <a16:rowId xmlns:a16="http://schemas.microsoft.com/office/drawing/2014/main" val="776649068"/>
                  </a:ext>
                </a:extLst>
              </a:tr>
              <a:tr h="1566189">
                <a:tc>
                  <a:txBody>
                    <a:bodyPr/>
                    <a:lstStyle/>
                    <a:p>
                      <a:r>
                        <a:rPr lang="en-US" dirty="0"/>
                        <a:t>Alaska</a:t>
                      </a:r>
                    </a:p>
                  </a:txBody>
                  <a:tcPr/>
                </a:tc>
                <a:tc>
                  <a:txBody>
                    <a:bodyPr/>
                    <a:lstStyle/>
                    <a:p>
                      <a:r>
                        <a:rPr lang="en-US" dirty="0"/>
                        <a:t>2004</a:t>
                      </a:r>
                    </a:p>
                  </a:txBody>
                  <a:tcPr/>
                </a:tc>
                <a:tc>
                  <a:txBody>
                    <a:bodyPr/>
                    <a:lstStyle/>
                    <a:p>
                      <a:r>
                        <a:rPr lang="en-US" dirty="0"/>
                        <a:t>Dental Health Aide Therapist</a:t>
                      </a:r>
                    </a:p>
                  </a:txBody>
                  <a:tcPr/>
                </a:tc>
                <a:tc>
                  <a:txBody>
                    <a:bodyPr/>
                    <a:lstStyle/>
                    <a:p>
                      <a:pPr marL="171450" indent="-171450">
                        <a:buFont typeface="Arial" panose="020B0604020202020204" pitchFamily="34" charset="0"/>
                        <a:buChar char="•"/>
                      </a:pPr>
                      <a:r>
                        <a:rPr lang="en-US" sz="1700" dirty="0"/>
                        <a:t>Diagnosis and treatment planning</a:t>
                      </a:r>
                    </a:p>
                    <a:p>
                      <a:pPr marL="171450" indent="-171450">
                        <a:buFont typeface="Arial" panose="020B0604020202020204" pitchFamily="34" charset="0"/>
                        <a:buChar char="•"/>
                      </a:pPr>
                      <a:r>
                        <a:rPr lang="en-US" sz="1700" dirty="0"/>
                        <a:t>Community based oral health preventative care and education</a:t>
                      </a:r>
                    </a:p>
                    <a:p>
                      <a:pPr marL="171450" indent="-171450">
                        <a:buFont typeface="Arial" panose="020B0604020202020204" pitchFamily="34" charset="0"/>
                        <a:buChar char="•"/>
                      </a:pPr>
                      <a:r>
                        <a:rPr lang="en-US" sz="1700" dirty="0"/>
                        <a:t>Basic restorations</a:t>
                      </a:r>
                    </a:p>
                    <a:p>
                      <a:pPr marL="171450" indent="-171450">
                        <a:buFont typeface="Arial" panose="020B0604020202020204" pitchFamily="34" charset="0"/>
                        <a:buChar char="•"/>
                      </a:pPr>
                      <a:r>
                        <a:rPr lang="en-US" sz="1700" dirty="0"/>
                        <a:t>Cleanings</a:t>
                      </a:r>
                    </a:p>
                    <a:p>
                      <a:pPr marL="171450" indent="-171450">
                        <a:buFont typeface="Arial" panose="020B0604020202020204" pitchFamily="34" charset="0"/>
                        <a:buChar char="•"/>
                      </a:pPr>
                      <a:r>
                        <a:rPr lang="en-US" sz="1700" dirty="0"/>
                        <a:t>Non-surgical extractions</a:t>
                      </a:r>
                    </a:p>
                  </a:txBody>
                  <a:tcPr/>
                </a:tc>
                <a:extLst>
                  <a:ext uri="{0D108BD9-81ED-4DB2-BD59-A6C34878D82A}">
                    <a16:rowId xmlns:a16="http://schemas.microsoft.com/office/drawing/2014/main" val="3528304836"/>
                  </a:ext>
                </a:extLst>
              </a:tr>
              <a:tr h="1608667">
                <a:tc>
                  <a:txBody>
                    <a:bodyPr/>
                    <a:lstStyle/>
                    <a:p>
                      <a:r>
                        <a:rPr lang="en-US" dirty="0"/>
                        <a:t>Minnesota</a:t>
                      </a:r>
                    </a:p>
                  </a:txBody>
                  <a:tcPr/>
                </a:tc>
                <a:tc>
                  <a:txBody>
                    <a:bodyPr/>
                    <a:lstStyle/>
                    <a:p>
                      <a:r>
                        <a:rPr lang="en-US" dirty="0"/>
                        <a:t>2009</a:t>
                      </a:r>
                    </a:p>
                  </a:txBody>
                  <a:tcPr/>
                </a:tc>
                <a:tc>
                  <a:txBody>
                    <a:bodyPr/>
                    <a:lstStyle/>
                    <a:p>
                      <a:r>
                        <a:rPr lang="en-US" dirty="0"/>
                        <a:t>Dental Therapist; Advanced Dental Therapist</a:t>
                      </a:r>
                    </a:p>
                  </a:txBody>
                  <a:tcPr/>
                </a:tc>
                <a:tc>
                  <a:txBody>
                    <a:bodyPr/>
                    <a:lstStyle/>
                    <a:p>
                      <a:pPr marL="171450" indent="-171450">
                        <a:buFont typeface="Arial" panose="020B0604020202020204" pitchFamily="34" charset="0"/>
                        <a:buChar char="•"/>
                      </a:pPr>
                      <a:r>
                        <a:rPr lang="en-US" sz="1700" dirty="0"/>
                        <a:t>Perform all dental therapist functions with supervision of a dentist</a:t>
                      </a:r>
                    </a:p>
                    <a:p>
                      <a:pPr marL="171450" indent="-171450">
                        <a:buFont typeface="Arial" panose="020B0604020202020204" pitchFamily="34" charset="0"/>
                        <a:buChar char="•"/>
                      </a:pPr>
                      <a:r>
                        <a:rPr lang="en-US" sz="1700" dirty="0"/>
                        <a:t>Oral evaluation and assessment</a:t>
                      </a:r>
                    </a:p>
                    <a:p>
                      <a:pPr marL="171450" indent="-171450">
                        <a:buFont typeface="Arial" panose="020B0604020202020204" pitchFamily="34" charset="0"/>
                        <a:buChar char="•"/>
                      </a:pPr>
                      <a:r>
                        <a:rPr lang="en-US" sz="1700" dirty="0"/>
                        <a:t>Treatment plan formulation</a:t>
                      </a:r>
                    </a:p>
                    <a:p>
                      <a:pPr marL="171450" indent="-171450">
                        <a:buFont typeface="Arial" panose="020B0604020202020204" pitchFamily="34" charset="0"/>
                        <a:buChar char="•"/>
                      </a:pPr>
                      <a:r>
                        <a:rPr lang="en-US" sz="1700" dirty="0"/>
                        <a:t>Non–surgical extraction of certain diseased teeth</a:t>
                      </a:r>
                    </a:p>
                    <a:p>
                      <a:pPr marL="0" indent="0">
                        <a:buFont typeface="Arial" panose="020B0604020202020204" pitchFamily="34" charset="0"/>
                        <a:buNone/>
                      </a:pPr>
                      <a:endParaRPr lang="en-US" sz="1300" dirty="0"/>
                    </a:p>
                  </a:txBody>
                  <a:tcPr/>
                </a:tc>
                <a:extLst>
                  <a:ext uri="{0D108BD9-81ED-4DB2-BD59-A6C34878D82A}">
                    <a16:rowId xmlns:a16="http://schemas.microsoft.com/office/drawing/2014/main" val="2349931914"/>
                  </a:ext>
                </a:extLst>
              </a:tr>
              <a:tr h="457493">
                <a:tc>
                  <a:txBody>
                    <a:bodyPr/>
                    <a:lstStyle/>
                    <a:p>
                      <a:r>
                        <a:rPr lang="en-US" dirty="0"/>
                        <a:t>Maine</a:t>
                      </a:r>
                    </a:p>
                  </a:txBody>
                  <a:tcPr/>
                </a:tc>
                <a:tc>
                  <a:txBody>
                    <a:bodyPr/>
                    <a:lstStyle/>
                    <a:p>
                      <a:r>
                        <a:rPr lang="en-US" dirty="0"/>
                        <a:t>2014</a:t>
                      </a:r>
                    </a:p>
                  </a:txBody>
                  <a:tcPr/>
                </a:tc>
                <a:tc>
                  <a:txBody>
                    <a:bodyPr/>
                    <a:lstStyle/>
                    <a:p>
                      <a:r>
                        <a:rPr lang="en-US" dirty="0"/>
                        <a:t>Dental Hygiene Therapist</a:t>
                      </a:r>
                    </a:p>
                  </a:txBody>
                  <a:tcPr/>
                </a:tc>
                <a:tc>
                  <a:txBody>
                    <a:bodyPr/>
                    <a:lstStyle/>
                    <a:p>
                      <a:pPr marL="171450" indent="-171450">
                        <a:buFont typeface="Arial" panose="020B0604020202020204" pitchFamily="34" charset="0"/>
                        <a:buChar char="•"/>
                      </a:pPr>
                      <a:r>
                        <a:rPr lang="en-US" sz="1700" dirty="0"/>
                        <a:t>Preventative services</a:t>
                      </a:r>
                    </a:p>
                    <a:p>
                      <a:pPr marL="171450" indent="-171450">
                        <a:buFont typeface="Arial" panose="020B0604020202020204" pitchFamily="34" charset="0"/>
                        <a:buChar char="•"/>
                      </a:pPr>
                      <a:r>
                        <a:rPr lang="en-US" sz="1700" dirty="0"/>
                        <a:t>Routing restorative dental care</a:t>
                      </a:r>
                    </a:p>
                    <a:p>
                      <a:endParaRPr lang="en-US" dirty="0"/>
                    </a:p>
                  </a:txBody>
                  <a:tcPr/>
                </a:tc>
                <a:extLst>
                  <a:ext uri="{0D108BD9-81ED-4DB2-BD59-A6C34878D82A}">
                    <a16:rowId xmlns:a16="http://schemas.microsoft.com/office/drawing/2014/main" val="228772792"/>
                  </a:ext>
                </a:extLst>
              </a:tr>
            </a:tbl>
          </a:graphicData>
        </a:graphic>
      </p:graphicFrame>
    </p:spTree>
    <p:extLst>
      <p:ext uri="{BB962C8B-B14F-4D97-AF65-F5344CB8AC3E}">
        <p14:creationId xmlns:p14="http://schemas.microsoft.com/office/powerpoint/2010/main" val="41952587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724BA-5975-2846-415C-E6ED33836BF5}"/>
              </a:ext>
            </a:extLst>
          </p:cNvPr>
          <p:cNvSpPr>
            <a:spLocks noGrp="1"/>
          </p:cNvSpPr>
          <p:nvPr>
            <p:ph type="title"/>
          </p:nvPr>
        </p:nvSpPr>
        <p:spPr/>
        <p:txBody>
          <a:bodyPr/>
          <a:lstStyle/>
          <a:p>
            <a:r>
              <a:rPr lang="en-US" dirty="0"/>
              <a:t>History of states and midlevel providers</a:t>
            </a:r>
          </a:p>
        </p:txBody>
      </p:sp>
      <p:graphicFrame>
        <p:nvGraphicFramePr>
          <p:cNvPr id="4" name="Table 4">
            <a:extLst>
              <a:ext uri="{FF2B5EF4-FFF2-40B4-BE49-F238E27FC236}">
                <a16:creationId xmlns:a16="http://schemas.microsoft.com/office/drawing/2014/main" id="{64C3D50C-C734-84EE-A947-07DBF474CB40}"/>
              </a:ext>
            </a:extLst>
          </p:cNvPr>
          <p:cNvGraphicFramePr>
            <a:graphicFrameLocks noGrp="1"/>
          </p:cNvGraphicFramePr>
          <p:nvPr>
            <p:extLst>
              <p:ext uri="{D42A27DB-BD31-4B8C-83A1-F6EECF244321}">
                <p14:modId xmlns:p14="http://schemas.microsoft.com/office/powerpoint/2010/main" val="3243495463"/>
              </p:ext>
            </p:extLst>
          </p:nvPr>
        </p:nvGraphicFramePr>
        <p:xfrm>
          <a:off x="355600" y="1481519"/>
          <a:ext cx="11531600" cy="4546748"/>
        </p:xfrm>
        <a:graphic>
          <a:graphicData uri="http://schemas.openxmlformats.org/drawingml/2006/table">
            <a:tbl>
              <a:tblPr firstRow="1" bandRow="1">
                <a:tableStyleId>{5C22544A-7EE6-4342-B048-85BDC9FD1C3A}</a:tableStyleId>
              </a:tblPr>
              <a:tblGrid>
                <a:gridCol w="2575845">
                  <a:extLst>
                    <a:ext uri="{9D8B030D-6E8A-4147-A177-3AD203B41FA5}">
                      <a16:colId xmlns:a16="http://schemas.microsoft.com/office/drawing/2014/main" val="3593903162"/>
                    </a:ext>
                  </a:extLst>
                </a:gridCol>
                <a:gridCol w="1220423">
                  <a:extLst>
                    <a:ext uri="{9D8B030D-6E8A-4147-A177-3AD203B41FA5}">
                      <a16:colId xmlns:a16="http://schemas.microsoft.com/office/drawing/2014/main" val="2362403711"/>
                    </a:ext>
                  </a:extLst>
                </a:gridCol>
                <a:gridCol w="2993999">
                  <a:extLst>
                    <a:ext uri="{9D8B030D-6E8A-4147-A177-3AD203B41FA5}">
                      <a16:colId xmlns:a16="http://schemas.microsoft.com/office/drawing/2014/main" val="3757615692"/>
                    </a:ext>
                  </a:extLst>
                </a:gridCol>
                <a:gridCol w="4741333">
                  <a:extLst>
                    <a:ext uri="{9D8B030D-6E8A-4147-A177-3AD203B41FA5}">
                      <a16:colId xmlns:a16="http://schemas.microsoft.com/office/drawing/2014/main" val="118966726"/>
                    </a:ext>
                  </a:extLst>
                </a:gridCol>
              </a:tblGrid>
              <a:tr h="407780">
                <a:tc>
                  <a:txBody>
                    <a:bodyPr/>
                    <a:lstStyle/>
                    <a:p>
                      <a:r>
                        <a:rPr lang="en-US" dirty="0"/>
                        <a:t>State</a:t>
                      </a:r>
                    </a:p>
                  </a:txBody>
                  <a:tcPr/>
                </a:tc>
                <a:tc>
                  <a:txBody>
                    <a:bodyPr/>
                    <a:lstStyle/>
                    <a:p>
                      <a:r>
                        <a:rPr lang="en-US" dirty="0"/>
                        <a:t>Year</a:t>
                      </a:r>
                    </a:p>
                  </a:txBody>
                  <a:tcPr/>
                </a:tc>
                <a:tc>
                  <a:txBody>
                    <a:bodyPr/>
                    <a:lstStyle/>
                    <a:p>
                      <a:r>
                        <a:rPr lang="en-US" dirty="0"/>
                        <a:t>Midlevel Provider</a:t>
                      </a:r>
                    </a:p>
                  </a:txBody>
                  <a:tcPr/>
                </a:tc>
                <a:tc>
                  <a:txBody>
                    <a:bodyPr/>
                    <a:lstStyle/>
                    <a:p>
                      <a:r>
                        <a:rPr lang="en-US" dirty="0"/>
                        <a:t>Scope</a:t>
                      </a:r>
                    </a:p>
                  </a:txBody>
                  <a:tcPr/>
                </a:tc>
                <a:extLst>
                  <a:ext uri="{0D108BD9-81ED-4DB2-BD59-A6C34878D82A}">
                    <a16:rowId xmlns:a16="http://schemas.microsoft.com/office/drawing/2014/main" val="776649068"/>
                  </a:ext>
                </a:extLst>
              </a:tr>
              <a:tr h="2101154">
                <a:tc>
                  <a:txBody>
                    <a:bodyPr/>
                    <a:lstStyle/>
                    <a:p>
                      <a:r>
                        <a:rPr lang="en-US" dirty="0"/>
                        <a:t>Oregon</a:t>
                      </a:r>
                    </a:p>
                  </a:txBody>
                  <a:tcPr/>
                </a:tc>
                <a:tc>
                  <a:txBody>
                    <a:bodyPr/>
                    <a:lstStyle/>
                    <a:p>
                      <a:r>
                        <a:rPr lang="en-US" dirty="0"/>
                        <a:t>2016</a:t>
                      </a:r>
                    </a:p>
                  </a:txBody>
                  <a:tcPr/>
                </a:tc>
                <a:tc>
                  <a:txBody>
                    <a:bodyPr/>
                    <a:lstStyle/>
                    <a:p>
                      <a:r>
                        <a:rPr lang="en-US" dirty="0"/>
                        <a:t>Dental Hygiene Therapist</a:t>
                      </a:r>
                    </a:p>
                  </a:txBody>
                  <a:tcPr/>
                </a:tc>
                <a:tc>
                  <a:txBody>
                    <a:bodyPr/>
                    <a:lstStyle/>
                    <a:p>
                      <a:pPr marL="171450" indent="-171450">
                        <a:buFont typeface="Arial" panose="020B0604020202020204" pitchFamily="34" charset="0"/>
                        <a:buChar char="•"/>
                      </a:pPr>
                      <a:r>
                        <a:rPr lang="fr-FR" sz="1700" dirty="0"/>
                        <a:t>Oral exams</a:t>
                      </a:r>
                    </a:p>
                    <a:p>
                      <a:pPr marL="171450" indent="-171450">
                        <a:buFont typeface="Arial" panose="020B0604020202020204" pitchFamily="34" charset="0"/>
                        <a:buChar char="•"/>
                      </a:pPr>
                      <a:r>
                        <a:rPr lang="fr-FR" sz="1700" dirty="0" err="1"/>
                        <a:t>Preventative</a:t>
                      </a:r>
                      <a:r>
                        <a:rPr lang="fr-FR" sz="1700" dirty="0"/>
                        <a:t> dental services</a:t>
                      </a:r>
                    </a:p>
                    <a:p>
                      <a:pPr marL="171450" indent="-171450">
                        <a:buFont typeface="Arial" panose="020B0604020202020204" pitchFamily="34" charset="0"/>
                        <a:buChar char="•"/>
                      </a:pPr>
                      <a:r>
                        <a:rPr lang="fr-FR" sz="1700" dirty="0" err="1"/>
                        <a:t>Restoration</a:t>
                      </a:r>
                      <a:r>
                        <a:rPr lang="fr-FR" sz="1700" dirty="0"/>
                        <a:t> </a:t>
                      </a:r>
                    </a:p>
                    <a:p>
                      <a:pPr marL="171450" indent="-171450">
                        <a:buFont typeface="Arial" panose="020B0604020202020204" pitchFamily="34" charset="0"/>
                        <a:buChar char="•"/>
                      </a:pPr>
                      <a:r>
                        <a:rPr lang="fr-FR" sz="1700" dirty="0"/>
                        <a:t>Stainless </a:t>
                      </a:r>
                      <a:r>
                        <a:rPr lang="fr-FR" sz="1700" dirty="0" err="1"/>
                        <a:t>steel</a:t>
                      </a:r>
                      <a:r>
                        <a:rPr lang="fr-FR" sz="1700" dirty="0"/>
                        <a:t> crowns </a:t>
                      </a:r>
                    </a:p>
                    <a:p>
                      <a:pPr marL="171450" indent="-171450">
                        <a:buFont typeface="Arial" panose="020B0604020202020204" pitchFamily="34" charset="0"/>
                        <a:buChar char="•"/>
                      </a:pPr>
                      <a:r>
                        <a:rPr lang="fr-FR" sz="1700" dirty="0"/>
                        <a:t>X-rays</a:t>
                      </a:r>
                    </a:p>
                    <a:p>
                      <a:pPr marL="171450" indent="-171450">
                        <a:buFont typeface="Arial" panose="020B0604020202020204" pitchFamily="34" charset="0"/>
                        <a:buChar char="•"/>
                      </a:pPr>
                      <a:r>
                        <a:rPr lang="en-US" sz="1700" dirty="0"/>
                        <a:t>Extractions </a:t>
                      </a:r>
                    </a:p>
                    <a:p>
                      <a:pPr marL="171450" indent="-171450">
                        <a:buFont typeface="Arial" panose="020B0604020202020204" pitchFamily="34" charset="0"/>
                        <a:buChar char="•"/>
                      </a:pPr>
                      <a:r>
                        <a:rPr lang="en-US" sz="1700" dirty="0"/>
                        <a:t>Root canal procedures</a:t>
                      </a:r>
                    </a:p>
                  </a:txBody>
                  <a:tcPr/>
                </a:tc>
                <a:extLst>
                  <a:ext uri="{0D108BD9-81ED-4DB2-BD59-A6C34878D82A}">
                    <a16:rowId xmlns:a16="http://schemas.microsoft.com/office/drawing/2014/main" val="3862327278"/>
                  </a:ext>
                </a:extLst>
              </a:tr>
              <a:tr h="2037814">
                <a:tc>
                  <a:txBody>
                    <a:bodyPr/>
                    <a:lstStyle/>
                    <a:p>
                      <a:r>
                        <a:rPr lang="en-US" dirty="0"/>
                        <a:t>Michigan</a:t>
                      </a:r>
                    </a:p>
                  </a:txBody>
                  <a:tcPr/>
                </a:tc>
                <a:tc>
                  <a:txBody>
                    <a:bodyPr/>
                    <a:lstStyle/>
                    <a:p>
                      <a:r>
                        <a:rPr lang="en-US" dirty="0"/>
                        <a:t>2018</a:t>
                      </a:r>
                    </a:p>
                  </a:txBody>
                  <a:tcPr/>
                </a:tc>
                <a:tc>
                  <a:txBody>
                    <a:bodyPr/>
                    <a:lstStyle/>
                    <a:p>
                      <a:r>
                        <a:rPr lang="en-US" dirty="0"/>
                        <a:t>Dental Therapist </a:t>
                      </a:r>
                    </a:p>
                  </a:txBody>
                  <a:tcPr/>
                </a:tc>
                <a:tc>
                  <a:txBody>
                    <a:bodyPr/>
                    <a:lstStyle/>
                    <a:p>
                      <a:pPr marL="171450" indent="-171450">
                        <a:buFont typeface="Arial" panose="020B0604020202020204" pitchFamily="34" charset="0"/>
                        <a:buChar char="•"/>
                      </a:pPr>
                      <a:r>
                        <a:rPr lang="en-US" sz="1700" dirty="0"/>
                        <a:t>Oral exams</a:t>
                      </a:r>
                    </a:p>
                    <a:p>
                      <a:pPr marL="171450" indent="-171450">
                        <a:buFont typeface="Arial" panose="020B0604020202020204" pitchFamily="34" charset="0"/>
                        <a:buChar char="•"/>
                      </a:pPr>
                      <a:r>
                        <a:rPr lang="en-US" sz="1700" dirty="0"/>
                        <a:t>Prophylaxis</a:t>
                      </a:r>
                    </a:p>
                    <a:p>
                      <a:pPr marL="171450" indent="-171450">
                        <a:buFont typeface="Arial" panose="020B0604020202020204" pitchFamily="34" charset="0"/>
                        <a:buChar char="•"/>
                      </a:pPr>
                      <a:r>
                        <a:rPr lang="en-US" sz="1700" dirty="0"/>
                        <a:t>Dispense and administer oral and topical non-narcotic analgesics and anti-inflammatory and antibiotic medications</a:t>
                      </a:r>
                    </a:p>
                    <a:p>
                      <a:pPr marL="171450" indent="-171450">
                        <a:buFont typeface="Arial" panose="020B0604020202020204" pitchFamily="34" charset="0"/>
                        <a:buChar char="•"/>
                      </a:pPr>
                      <a:r>
                        <a:rPr lang="en-US" sz="1700" dirty="0"/>
                        <a:t>Administer nitrous oxide</a:t>
                      </a:r>
                    </a:p>
                    <a:p>
                      <a:pPr marL="171450" indent="-171450">
                        <a:buFont typeface="Arial" panose="020B0604020202020204" pitchFamily="34" charset="0"/>
                        <a:buChar char="•"/>
                      </a:pPr>
                      <a:r>
                        <a:rPr lang="en-US" sz="1700" dirty="0"/>
                        <a:t>Periodontal services</a:t>
                      </a:r>
                    </a:p>
                  </a:txBody>
                  <a:tcPr/>
                </a:tc>
                <a:extLst>
                  <a:ext uri="{0D108BD9-81ED-4DB2-BD59-A6C34878D82A}">
                    <a16:rowId xmlns:a16="http://schemas.microsoft.com/office/drawing/2014/main" val="2051878219"/>
                  </a:ext>
                </a:extLst>
              </a:tr>
            </a:tbl>
          </a:graphicData>
        </a:graphic>
      </p:graphicFrame>
    </p:spTree>
    <p:extLst>
      <p:ext uri="{BB962C8B-B14F-4D97-AF65-F5344CB8AC3E}">
        <p14:creationId xmlns:p14="http://schemas.microsoft.com/office/powerpoint/2010/main" val="4287884723"/>
      </p:ext>
    </p:extLst>
  </p:cSld>
  <p:clrMapOvr>
    <a:masterClrMapping/>
  </p:clrMapOvr>
</p:sld>
</file>

<file path=ppt/theme/theme1.xml><?xml version="1.0" encoding="utf-8"?>
<a:theme xmlns:a="http://schemas.openxmlformats.org/drawingml/2006/main" name="American Student Dental Associ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ASDA Annual Session 2015 template</Template>
  <TotalTime>408</TotalTime>
  <Words>2415</Words>
  <Application>Microsoft Office PowerPoint</Application>
  <PresentationFormat>Widescreen</PresentationFormat>
  <Paragraphs>320</Paragraphs>
  <Slides>26</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Calibri Light</vt:lpstr>
      <vt:lpstr>Chalkduster</vt:lpstr>
      <vt:lpstr>Roboto Condensed</vt:lpstr>
      <vt:lpstr>American Student Dental Association</vt:lpstr>
      <vt:lpstr>ASDA Advocacy presents:</vt:lpstr>
      <vt:lpstr>What are midlevel providers</vt:lpstr>
      <vt:lpstr>What are midlevel providers</vt:lpstr>
      <vt:lpstr>ASDA’s Stance</vt:lpstr>
      <vt:lpstr>History of midlevel providers</vt:lpstr>
      <vt:lpstr>PowerPoint Presentation</vt:lpstr>
      <vt:lpstr>Midlevel Providers by State</vt:lpstr>
      <vt:lpstr>History of states and midlevel providers</vt:lpstr>
      <vt:lpstr>History of states and midlevel providers</vt:lpstr>
      <vt:lpstr>Midlevel Providers in practice </vt:lpstr>
      <vt:lpstr>Midlevel Providers in practice </vt:lpstr>
      <vt:lpstr>Midlevel Providers in practice </vt:lpstr>
      <vt:lpstr>Midlevel Providers in practice </vt:lpstr>
      <vt:lpstr>Midlevel Providers in practice </vt:lpstr>
      <vt:lpstr>Many dental organizations oppose the integration of midlevel providers:</vt:lpstr>
      <vt:lpstr>Concerns about midlevel providers</vt:lpstr>
      <vt:lpstr>Dental Therapists and Barriers to Care</vt:lpstr>
      <vt:lpstr>Irreversible procedures and midlevel providers</vt:lpstr>
      <vt:lpstr>Alternative proposals to midlevel providers</vt:lpstr>
      <vt:lpstr>Alternative proposals to midlevel providers</vt:lpstr>
      <vt:lpstr>Current Legislation</vt:lpstr>
      <vt:lpstr>Current legislation supporting ASDA’s solutions to barriers to care</vt:lpstr>
      <vt:lpstr>What can you do?</vt:lpstr>
      <vt:lpstr>Advocate for your future</vt:lpstr>
      <vt:lpstr>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the title</dc:title>
  <dc:creator>Kerri Richardson</dc:creator>
  <cp:lastModifiedBy>Kate Buckley</cp:lastModifiedBy>
  <cp:revision>33</cp:revision>
  <dcterms:created xsi:type="dcterms:W3CDTF">2015-11-30T15:50:51Z</dcterms:created>
  <dcterms:modified xsi:type="dcterms:W3CDTF">2023-04-05T21:02:55Z</dcterms:modified>
</cp:coreProperties>
</file>