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56" r:id="rId2"/>
    <p:sldId id="258" r:id="rId3"/>
    <p:sldId id="261" r:id="rId4"/>
    <p:sldId id="262" r:id="rId5"/>
    <p:sldId id="263" r:id="rId6"/>
    <p:sldId id="264" r:id="rId7"/>
    <p:sldId id="265" r:id="rId8"/>
    <p:sldId id="266" r:id="rId9"/>
    <p:sldId id="270" r:id="rId10"/>
    <p:sldId id="269" r:id="rId11"/>
    <p:sldId id="271" r:id="rId12"/>
    <p:sldId id="259" r:id="rId13"/>
    <p:sldId id="272" r:id="rId14"/>
    <p:sldId id="267" r:id="rId15"/>
    <p:sldId id="268" r:id="rId16"/>
    <p:sldId id="273" r:id="rId17"/>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EA8084-4CE6-FE9D-9B67-11509F7DB447}" name="Robin Lieberman" initials="RL" userId="S::robin@asdanet.org::bdf91e91-0252-47db-8aab-08fea112680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9B8"/>
    <a:srgbClr val="E6ECEB"/>
    <a:srgbClr val="0F334A"/>
    <a:srgbClr val="153E6A"/>
    <a:srgbClr val="ACC850"/>
    <a:srgbClr val="BACAC7"/>
    <a:srgbClr val="174D79"/>
    <a:srgbClr val="047EC8"/>
    <a:srgbClr val="FFBD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60821" autoAdjust="0"/>
  </p:normalViewPr>
  <p:slideViewPr>
    <p:cSldViewPr snapToGrid="0" snapToObjects="1">
      <p:cViewPr varScale="1">
        <p:scale>
          <a:sx n="69" d="100"/>
          <a:sy n="69" d="100"/>
        </p:scale>
        <p:origin x="1908" y="54"/>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C932F4-90CB-44D8-A914-ACC01156B61F}" type="datetimeFigureOut">
              <a:rPr lang="en-US" smtClean="0"/>
              <a:t>5/4/2023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58343B-7716-47AD-9E6F-49DB48B8D90C}" type="slidenum">
              <a:rPr lang="en-US" smtClean="0"/>
              <a:t>‹#›</a:t>
            </a:fld>
            <a:endParaRPr lang="en-US"/>
          </a:p>
        </p:txBody>
      </p:sp>
    </p:spTree>
    <p:extLst>
      <p:ext uri="{BB962C8B-B14F-4D97-AF65-F5344CB8AC3E}">
        <p14:creationId xmlns:p14="http://schemas.microsoft.com/office/powerpoint/2010/main" val="2386807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063E3-F220-4E74-8810-5F1CB2D81855}" type="datetimeFigureOut">
              <a:rPr lang="en-US" smtClean="0"/>
              <a:t>5/4/2023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3C205-6BAA-49A6-AECD-94E2CC0F9D06}" type="slidenum">
              <a:rPr lang="en-US" smtClean="0"/>
              <a:t>‹#›</a:t>
            </a:fld>
            <a:endParaRPr lang="en-US"/>
          </a:p>
        </p:txBody>
      </p:sp>
    </p:spTree>
    <p:extLst>
      <p:ext uri="{BB962C8B-B14F-4D97-AF65-F5344CB8AC3E}">
        <p14:creationId xmlns:p14="http://schemas.microsoft.com/office/powerpoint/2010/main" val="2199739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pr.delaware.gov/boards/denta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op.nysed.gov/prof/dent/dentlic.ht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jcnde.ada.org/dlosc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da.org/en/coda"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www.ada.org/en/JCNDE" TargetMode="External"/><Relationship Id="rId4" Type="http://schemas.openxmlformats.org/officeDocument/2006/relationships/hyperlink" Target="http://www.ada.org/en/home-ada/jcnde/examina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800" dirty="0"/>
              <a:t>USE THIS SLIDE AS YOUR OPENING SCREEN.</a:t>
            </a:r>
          </a:p>
          <a:p>
            <a:pPr eaLnBrk="1" hangingPunct="1">
              <a:spcBef>
                <a:spcPct val="0"/>
              </a:spcBef>
            </a:pPr>
            <a:endParaRPr lang="en-US" altLang="en-US" sz="1800" dirty="0"/>
          </a:p>
          <a:p>
            <a:pPr eaLnBrk="1" hangingPunct="1">
              <a:spcBef>
                <a:spcPct val="0"/>
              </a:spcBef>
            </a:pPr>
            <a:r>
              <a:rPr lang="en-US" altLang="en-US" sz="1800" dirty="0"/>
              <a:t>Note the Molar</a:t>
            </a:r>
            <a:r>
              <a:rPr lang="en-US" altLang="en-US" sz="1800" baseline="0" dirty="0"/>
              <a:t> Bear in upper right corner. This is ASDA’s official advocacy mascot!</a:t>
            </a:r>
          </a:p>
          <a:p>
            <a:pPr eaLnBrk="1" hangingPunct="1">
              <a:spcBef>
                <a:spcPct val="0"/>
              </a:spcBef>
            </a:pPr>
            <a:endParaRPr lang="en-US" altLang="en-US" sz="1800" baseline="0"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ＭＳ Ｐゴシック" panose="020B0600070205080204" pitchFamily="34" charset="-128"/>
                <a:cs typeface="+mn-cs"/>
              </a:rPr>
              <a:t>Initial dental licensure is an important topic for all dental students to understand. Decisions made today will directly influence how you receive your license. Licensure can be a complex topic. We are here to break down the issue to help you understand</a:t>
            </a:r>
            <a:r>
              <a:rPr lang="en-US" sz="1200" kern="1200" baseline="0" dirty="0">
                <a:solidFill>
                  <a:schemeClr val="tx1"/>
                </a:solidFill>
                <a:effectLst/>
                <a:latin typeface="+mn-lt"/>
                <a:ea typeface="ＭＳ Ｐゴシック" panose="020B0600070205080204" pitchFamily="34" charset="-128"/>
                <a:cs typeface="+mn-cs"/>
              </a:rPr>
              <a:t>.</a:t>
            </a:r>
            <a:endParaRPr lang="en-US" sz="1200" kern="1200" dirty="0">
              <a:solidFill>
                <a:schemeClr val="tx1"/>
              </a:solidFill>
              <a:effectLst/>
              <a:latin typeface="+mn-lt"/>
              <a:ea typeface="ＭＳ Ｐゴシック" panose="020B0600070205080204" pitchFamily="34" charset="-128"/>
              <a:cs typeface="+mn-cs"/>
            </a:endParaRPr>
          </a:p>
          <a:p>
            <a:endParaRPr lang="en-US" dirty="0"/>
          </a:p>
        </p:txBody>
      </p:sp>
      <p:sp>
        <p:nvSpPr>
          <p:cNvPr id="4" name="Slide Number Placeholder 3"/>
          <p:cNvSpPr>
            <a:spLocks noGrp="1"/>
          </p:cNvSpPr>
          <p:nvPr>
            <p:ph type="sldNum" sz="quarter" idx="5"/>
          </p:nvPr>
        </p:nvSpPr>
        <p:spPr/>
        <p:txBody>
          <a:bodyPr/>
          <a:lstStyle/>
          <a:p>
            <a:fld id="{6243C205-6BAA-49A6-AECD-94E2CC0F9D06}" type="slidenum">
              <a:rPr lang="en-US" smtClean="0"/>
              <a:t>1</a:t>
            </a:fld>
            <a:endParaRPr lang="en-US"/>
          </a:p>
        </p:txBody>
      </p:sp>
    </p:spTree>
    <p:extLst>
      <p:ext uri="{BB962C8B-B14F-4D97-AF65-F5344CB8AC3E}">
        <p14:creationId xmlns:p14="http://schemas.microsoft.com/office/powerpoint/2010/main" val="332065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An examination with these components would ensure competency in a greater breadth and depth of skills than any currently implemented or proposed method of initial clinical licensure. The OSCE has been shown to have psychometric validity.</a:t>
            </a:r>
          </a:p>
          <a:p>
            <a:endParaRPr lang="en-US" dirty="0"/>
          </a:p>
        </p:txBody>
      </p:sp>
      <p:sp>
        <p:nvSpPr>
          <p:cNvPr id="4" name="Slide Number Placeholder 3"/>
          <p:cNvSpPr>
            <a:spLocks noGrp="1"/>
          </p:cNvSpPr>
          <p:nvPr>
            <p:ph type="sldNum" sz="quarter" idx="5"/>
          </p:nvPr>
        </p:nvSpPr>
        <p:spPr/>
        <p:txBody>
          <a:bodyPr/>
          <a:lstStyle/>
          <a:p>
            <a:fld id="{6243C205-6BAA-49A6-AECD-94E2CC0F9D06}" type="slidenum">
              <a:rPr lang="en-US" smtClean="0"/>
              <a:t>10</a:t>
            </a:fld>
            <a:endParaRPr lang="en-US"/>
          </a:p>
        </p:txBody>
      </p:sp>
    </p:spTree>
    <p:extLst>
      <p:ext uri="{BB962C8B-B14F-4D97-AF65-F5344CB8AC3E}">
        <p14:creationId xmlns:p14="http://schemas.microsoft.com/office/powerpoint/2010/main" val="22524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panose="020B0600070205080204" pitchFamily="34" charset="-128"/>
                <a:cs typeface="+mn-cs"/>
              </a:rPr>
              <a:t>After decades of advocacy, ASDA saw rapid momentum for licensure reform during the COVID-19 pandemic. Students successfully proved to state boards and testing agencies that a live human subject is not necessary to demonstrate competency. </a:t>
            </a:r>
          </a:p>
          <a:p>
            <a:pPr defTabSz="928688" eaLnBrk="1" hangingPunct="1">
              <a:spcBef>
                <a:spcPct val="0"/>
              </a:spcBef>
            </a:pPr>
            <a:endParaRPr lang="en-US" altLang="en-US" dirty="0"/>
          </a:p>
          <a:p>
            <a:pPr defTabSz="928688" eaLnBrk="1" hangingPunct="1">
              <a:spcBef>
                <a:spcPct val="0"/>
              </a:spcBef>
            </a:pPr>
            <a:r>
              <a:rPr lang="en-US" altLang="en-US" dirty="0"/>
              <a:t>On a state-by-state basis, any combination of the bullets above were accepted for 2020 and 2021</a:t>
            </a:r>
          </a:p>
          <a:p>
            <a:pPr defTabSz="928688" eaLnBrk="1" hangingPunct="1">
              <a:spcBef>
                <a:spcPct val="0"/>
              </a:spcBef>
            </a:pPr>
            <a:endParaRPr lang="en-US" altLang="en-US" dirty="0"/>
          </a:p>
          <a:p>
            <a:pPr defTabSz="928688" eaLnBrk="1" hangingPunct="1">
              <a:spcBef>
                <a:spcPct val="0"/>
              </a:spcBef>
            </a:pPr>
            <a:r>
              <a:rPr lang="en-US" altLang="en-US" dirty="0"/>
              <a:t>For the most up-to-date information, check ADA Dental Licensure Requirements Map: </a:t>
            </a:r>
            <a:r>
              <a:rPr lang="en-US" altLang="en-US" i="1" dirty="0"/>
              <a:t>https://www.ada.org/resources/licensure/dental-licensure-by-state-map</a:t>
            </a:r>
          </a:p>
          <a:p>
            <a:endParaRPr lang="en-US" dirty="0"/>
          </a:p>
        </p:txBody>
      </p:sp>
      <p:sp>
        <p:nvSpPr>
          <p:cNvPr id="4" name="Slide Number Placeholder 3"/>
          <p:cNvSpPr>
            <a:spLocks noGrp="1"/>
          </p:cNvSpPr>
          <p:nvPr>
            <p:ph type="sldNum" sz="quarter" idx="5"/>
          </p:nvPr>
        </p:nvSpPr>
        <p:spPr/>
        <p:txBody>
          <a:bodyPr/>
          <a:lstStyle/>
          <a:p>
            <a:fld id="{6243C205-6BAA-49A6-AECD-94E2CC0F9D06}" type="slidenum">
              <a:rPr lang="en-US" smtClean="0"/>
              <a:t>11</a:t>
            </a:fld>
            <a:endParaRPr lang="en-US"/>
          </a:p>
        </p:txBody>
      </p:sp>
    </p:spTree>
    <p:extLst>
      <p:ext uri="{BB962C8B-B14F-4D97-AF65-F5344CB8AC3E}">
        <p14:creationId xmlns:p14="http://schemas.microsoft.com/office/powerpoint/2010/main" val="2973614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panose="020B0600070205080204" pitchFamily="34" charset="-128"/>
                <a:cs typeface="+mn-cs"/>
              </a:rPr>
              <a:t>There are three testing agencies that administer clinical exams on manikins and live patients. </a:t>
            </a:r>
          </a:p>
          <a:p>
            <a:endParaRPr lang="en-US" sz="1200" b="0" i="0" kern="1200" dirty="0">
              <a:solidFill>
                <a:schemeClr val="tx1"/>
              </a:solidFill>
              <a:effectLst/>
              <a:latin typeface="+mn-lt"/>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ＭＳ Ｐゴシック" panose="020B0600070205080204" pitchFamily="34" charset="-128"/>
                <a:cs typeface="+mn-cs"/>
              </a:rPr>
              <a:t>These testing agencies are regionally based throughout the US. Certain states accept certain exams</a:t>
            </a:r>
            <a:r>
              <a:rPr lang="en-US" sz="1200" b="0" i="0" kern="1200" baseline="0" dirty="0">
                <a:solidFill>
                  <a:schemeClr val="tx1"/>
                </a:solidFill>
                <a:effectLst/>
                <a:latin typeface="+mn-lt"/>
                <a:ea typeface="ＭＳ Ｐゴシック" panose="020B0600070205080204" pitchFamily="34" charset="-128"/>
                <a:cs typeface="+mn-cs"/>
              </a:rPr>
              <a:t> based on geographic location.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04040"/>
                </a:solidFill>
                <a:effectLst/>
                <a:latin typeface="Arial" panose="020B0604020202020204" pitchFamily="34" charset="0"/>
              </a:rPr>
              <a:t>As of August 1, 2022, CDCA-WREB and CITA merged to become CDCA-WREB-CITA. CDCA-WREB-CITA administers the ADEX exam.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1" i="0" kern="1200" dirty="0">
                <a:solidFill>
                  <a:schemeClr val="tx1"/>
                </a:solidFill>
                <a:effectLst/>
                <a:latin typeface="+mn-lt"/>
                <a:ea typeface="ＭＳ Ｐゴシック" panose="020B0600070205080204" pitchFamily="34" charset="-128"/>
                <a:cs typeface="+mn-cs"/>
              </a:rPr>
              <a:t>Two states do not use the services of a clinical testing agency:</a:t>
            </a:r>
            <a:endParaRPr lang="en-US" sz="1200" b="0" i="0" kern="1200" dirty="0">
              <a:solidFill>
                <a:schemeClr val="tx1"/>
              </a:solidFill>
              <a:effectLst/>
              <a:latin typeface="+mn-lt"/>
              <a:ea typeface="ＭＳ Ｐゴシック" panose="020B0600070205080204" pitchFamily="34" charset="-128"/>
              <a:cs typeface="+mn-cs"/>
            </a:endParaRPr>
          </a:p>
          <a:p>
            <a:r>
              <a:rPr lang="en-US" sz="1200" b="0" i="0" kern="1200" dirty="0">
                <a:solidFill>
                  <a:schemeClr val="tx1"/>
                </a:solidFill>
                <a:effectLst/>
                <a:latin typeface="+mn-lt"/>
                <a:ea typeface="ＭＳ Ｐゴシック" panose="020B0600070205080204" pitchFamily="34" charset="-128"/>
                <a:cs typeface="+mn-cs"/>
              </a:rPr>
              <a:t>Delaware conducts its own practical clinical examination and requires other post graduate education or practice experience as defined by the </a:t>
            </a:r>
            <a:r>
              <a:rPr lang="en-US" sz="1200" b="0" i="0" u="none" strike="noStrike" kern="1200" dirty="0">
                <a:solidFill>
                  <a:schemeClr val="tx1"/>
                </a:solidFill>
                <a:effectLst/>
                <a:latin typeface="+mn-lt"/>
                <a:ea typeface="ＭＳ Ｐゴシック" panose="020B0600070205080204" pitchFamily="34" charset="-128"/>
                <a:cs typeface="+mn-cs"/>
                <a:hlinkClick r:id="rId3"/>
              </a:rPr>
              <a:t>Delaware licensure board</a:t>
            </a:r>
            <a:r>
              <a:rPr lang="en-US" sz="1200" b="0" i="0" kern="1200" dirty="0">
                <a:solidFill>
                  <a:schemeClr val="tx1"/>
                </a:solidFill>
                <a:effectLst/>
                <a:latin typeface="+mn-lt"/>
                <a:ea typeface="ＭＳ Ｐゴシック" panose="020B0600070205080204" pitchFamily="34" charset="-128"/>
                <a:cs typeface="+mn-cs"/>
              </a:rPr>
              <a:t>.</a:t>
            </a:r>
          </a:p>
          <a:p>
            <a:r>
              <a:rPr lang="en-US" sz="1200" b="0" i="0" u="none" strike="noStrike" kern="1200" dirty="0">
                <a:solidFill>
                  <a:schemeClr val="tx1"/>
                </a:solidFill>
                <a:effectLst/>
                <a:latin typeface="+mn-lt"/>
                <a:ea typeface="ＭＳ Ｐゴシック" panose="020B0600070205080204" pitchFamily="34" charset="-128"/>
                <a:cs typeface="+mn-cs"/>
                <a:hlinkClick r:id="rId4"/>
              </a:rPr>
              <a:t>New York</a:t>
            </a:r>
            <a:r>
              <a:rPr lang="en-US" sz="1200" b="0" i="0" kern="1200" dirty="0">
                <a:solidFill>
                  <a:schemeClr val="tx1"/>
                </a:solidFill>
                <a:effectLst/>
                <a:latin typeface="+mn-lt"/>
                <a:ea typeface="ＭＳ Ｐゴシック" panose="020B0600070205080204" pitchFamily="34" charset="-128"/>
                <a:cs typeface="+mn-cs"/>
              </a:rPr>
              <a:t> requires a doctoral degree in dentistry, plus completion of a clinically-based postdoctoral general practice or specialty dental residency program, of at least one year's duration, in a hospital or dental facility.</a:t>
            </a:r>
          </a:p>
          <a:p>
            <a:endParaRPr lang="en-US" dirty="0"/>
          </a:p>
        </p:txBody>
      </p:sp>
      <p:sp>
        <p:nvSpPr>
          <p:cNvPr id="4" name="Slide Number Placeholder 3"/>
          <p:cNvSpPr>
            <a:spLocks noGrp="1"/>
          </p:cNvSpPr>
          <p:nvPr>
            <p:ph type="sldNum" sz="quarter" idx="5"/>
          </p:nvPr>
        </p:nvSpPr>
        <p:spPr/>
        <p:txBody>
          <a:bodyPr/>
          <a:lstStyle/>
          <a:p>
            <a:fld id="{6243C205-6BAA-49A6-AECD-94E2CC0F9D06}" type="slidenum">
              <a:rPr lang="en-US" smtClean="0"/>
              <a:t>12</a:t>
            </a:fld>
            <a:endParaRPr lang="en-US"/>
          </a:p>
        </p:txBody>
      </p:sp>
    </p:spTree>
    <p:extLst>
      <p:ext uri="{BB962C8B-B14F-4D97-AF65-F5344CB8AC3E}">
        <p14:creationId xmlns:p14="http://schemas.microsoft.com/office/powerpoint/2010/main" val="4250553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In</a:t>
            </a:r>
            <a:r>
              <a:rPr lang="en-US" altLang="en-US" baseline="0" dirty="0"/>
              <a:t> 2016, </a:t>
            </a:r>
            <a:r>
              <a:rPr lang="en-US" altLang="en-US" dirty="0"/>
              <a:t>ASDA published a white paper detailing the major shortfalls of the current licensure examination process. (Access the white paper: http://www.asdanet.org/uploadedFiles/The_Issues/Licensure-White-Paper-10-31-16.pdf)</a:t>
            </a:r>
          </a:p>
          <a:p>
            <a:pPr eaLnBrk="1" hangingPunct="1">
              <a:spcBef>
                <a:spcPct val="0"/>
              </a:spcBef>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t>The mission of the CMDL is to ensure patient safety, increase access to care, and promote professional mobility by modernizing the dental licensure process. </a:t>
            </a:r>
          </a:p>
          <a:p>
            <a:pPr eaLnBrk="1" hangingPunct="1">
              <a:spcBef>
                <a:spcPct val="0"/>
              </a:spcBef>
            </a:pPr>
            <a:endParaRPr lang="en-US"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dirty="0"/>
              <a:t>ASDA’s 2020-21 Board of Trustees appointed the first Licensure Task Force to investigate strategies for licensure reform amid the COVID-19 pandemic. Strategies included a letter </a:t>
            </a:r>
            <a:r>
              <a:rPr lang="en-US" altLang="en-US" sz="1200" baseline="0" dirty="0"/>
              <a:t>being sent to all 50 states’ (+DC and Puerto Rico) dental board urging the acceptance of alternatives to live-patient  clinical examinations; State Licensure Liaisons were appointed on the local level to monitor licensure activities. </a:t>
            </a:r>
            <a:endParaRPr lang="en-US" dirty="0"/>
          </a:p>
        </p:txBody>
      </p:sp>
      <p:sp>
        <p:nvSpPr>
          <p:cNvPr id="4" name="Slide Number Placeholder 3"/>
          <p:cNvSpPr>
            <a:spLocks noGrp="1"/>
          </p:cNvSpPr>
          <p:nvPr>
            <p:ph type="sldNum" sz="quarter" idx="5"/>
          </p:nvPr>
        </p:nvSpPr>
        <p:spPr/>
        <p:txBody>
          <a:bodyPr/>
          <a:lstStyle/>
          <a:p>
            <a:fld id="{6243C205-6BAA-49A6-AECD-94E2CC0F9D06}" type="slidenum">
              <a:rPr lang="en-US" smtClean="0"/>
              <a:t>13</a:t>
            </a:fld>
            <a:endParaRPr lang="en-US"/>
          </a:p>
        </p:txBody>
      </p:sp>
    </p:spTree>
    <p:extLst>
      <p:ext uri="{BB962C8B-B14F-4D97-AF65-F5344CB8AC3E}">
        <p14:creationId xmlns:p14="http://schemas.microsoft.com/office/powerpoint/2010/main" val="705165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A6067"/>
                </a:solidFill>
                <a:effectLst/>
                <a:latin typeface="Open Sans" panose="020B0606030504020204" pitchFamily="34" charset="0"/>
              </a:rPr>
              <a:t>Prior to 2020, only 10 states accepted non-patient based alternative exams. As of April 2023, nearly all states have moved to permanently accept many of the alternatives that they started accepting during the pandemic.</a:t>
            </a:r>
          </a:p>
          <a:p>
            <a:pPr algn="l" fontAlgn="base"/>
            <a:endParaRPr lang="en-US" b="0" i="0" dirty="0">
              <a:solidFill>
                <a:srgbClr val="5A6067"/>
              </a:solidFill>
              <a:effectLst/>
              <a:latin typeface="Open Sans" panose="020B0606030504020204" pitchFamily="34" charset="0"/>
            </a:endParaRPr>
          </a:p>
          <a:p>
            <a:pPr marL="628650" lvl="1" indent="-171450" algn="l" fontAlgn="base">
              <a:buFont typeface="Arial" panose="020B0604020202020204" pitchFamily="34" charset="0"/>
              <a:buChar char="•"/>
            </a:pPr>
            <a:r>
              <a:rPr lang="en-US" b="0" i="0" dirty="0">
                <a:solidFill>
                  <a:srgbClr val="5A6067"/>
                </a:solidFill>
                <a:effectLst/>
                <a:latin typeface="Open Sans" panose="020B0606030504020204" pitchFamily="34" charset="0"/>
              </a:rPr>
              <a:t>At least 48 states (including DC) now permanently accept a manikin exam as an alternative to the live-patient exam.</a:t>
            </a:r>
          </a:p>
          <a:p>
            <a:pPr marL="457200" lvl="1" indent="0" algn="l" fontAlgn="base">
              <a:buFont typeface="Arial" panose="020B0604020202020204" pitchFamily="34" charset="0"/>
              <a:buNone/>
            </a:pPr>
            <a:endParaRPr lang="en-US" b="0" i="0" dirty="0">
              <a:solidFill>
                <a:srgbClr val="5A6067"/>
              </a:solidFill>
              <a:effectLst/>
              <a:latin typeface="Open Sans" panose="020B0606030504020204" pitchFamily="34" charset="0"/>
            </a:endParaRPr>
          </a:p>
          <a:p>
            <a:pPr marL="628650" lvl="1" indent="-171450" algn="l" fontAlgn="base">
              <a:buFont typeface="Arial" panose="020B0604020202020204" pitchFamily="34" charset="0"/>
              <a:buChar char="•"/>
            </a:pPr>
            <a:r>
              <a:rPr lang="en-US" b="0" i="0" dirty="0">
                <a:solidFill>
                  <a:srgbClr val="5A6067"/>
                </a:solidFill>
                <a:effectLst/>
                <a:latin typeface="Open Sans" panose="020B0606030504020204" pitchFamily="34" charset="0"/>
              </a:rPr>
              <a:t>6 states accept the </a:t>
            </a:r>
            <a:r>
              <a:rPr lang="en-US" b="1" i="0" u="none" strike="noStrike" dirty="0">
                <a:solidFill>
                  <a:srgbClr val="127ABE"/>
                </a:solidFill>
                <a:effectLst/>
                <a:latin typeface="Open Sans" panose="020B0606030504020204" pitchFamily="34" charset="0"/>
                <a:hlinkClick r:id="rId3"/>
              </a:rPr>
              <a:t>DLOSCE, the Dental Licensure Objective Structured Clinical Examination</a:t>
            </a:r>
            <a:endParaRPr lang="en-US" b="0" i="0" dirty="0">
              <a:solidFill>
                <a:srgbClr val="5A6067"/>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6243C205-6BAA-49A6-AECD-94E2CC0F9D06}" type="slidenum">
              <a:rPr lang="en-US" smtClean="0"/>
              <a:t>14</a:t>
            </a:fld>
            <a:endParaRPr lang="en-US"/>
          </a:p>
        </p:txBody>
      </p:sp>
    </p:spTree>
    <p:extLst>
      <p:ext uri="{BB962C8B-B14F-4D97-AF65-F5344CB8AC3E}">
        <p14:creationId xmlns:p14="http://schemas.microsoft.com/office/powerpoint/2010/main" val="2627080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dirty="0"/>
              <a:t>Encourage continued involvement in ASDA’s advocacy efforts. </a:t>
            </a:r>
          </a:p>
          <a:p>
            <a:pPr eaLnBrk="1" hangingPunct="1">
              <a:spcBef>
                <a:spcPct val="0"/>
              </a:spcBef>
              <a:defRPr/>
            </a:pPr>
            <a:endParaRPr lang="en-US" altLang="en-US" dirty="0"/>
          </a:p>
          <a:p>
            <a:pPr marL="457200" indent="-406400" eaLnBrk="1" hangingPunct="1">
              <a:spcBef>
                <a:spcPts val="0"/>
              </a:spcBef>
              <a:spcAft>
                <a:spcPts val="0"/>
              </a:spcAft>
              <a:buClr>
                <a:srgbClr val="000000"/>
              </a:buClr>
              <a:buSzPts val="2800"/>
              <a:buFont typeface="Arial"/>
              <a:buNone/>
              <a:defRPr/>
            </a:pPr>
            <a:r>
              <a:rPr lang="en-US" dirty="0">
                <a:solidFill>
                  <a:srgbClr val="000000"/>
                </a:solidFill>
                <a:latin typeface="Arial"/>
                <a:ea typeface="Arial"/>
                <a:cs typeface="Arial"/>
                <a:sym typeface="Arial"/>
              </a:rPr>
              <a:t>ASDA Action text alerts:</a:t>
            </a:r>
          </a:p>
          <a:p>
            <a:pPr marL="222250" marR="0" lvl="0" indent="-17145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lang="en-US" b="0" i="0" dirty="0">
                <a:solidFill>
                  <a:srgbClr val="585858"/>
                </a:solidFill>
                <a:effectLst/>
                <a:latin typeface="Roboto" panose="02000000000000000000" pitchFamily="2" charset="0"/>
              </a:rPr>
              <a:t>Sign up for text alerts to stay on top of ASDA advocacy efforts.</a:t>
            </a:r>
            <a:endParaRPr lang="en-US" dirty="0">
              <a:solidFill>
                <a:srgbClr val="000000"/>
              </a:solidFill>
              <a:latin typeface="Arial"/>
              <a:ea typeface="Arial"/>
              <a:cs typeface="Arial"/>
              <a:sym typeface="Arial"/>
            </a:endParaRPr>
          </a:p>
          <a:p>
            <a:pPr marL="457200" indent="-406400" eaLnBrk="1" hangingPunct="1">
              <a:spcBef>
                <a:spcPts val="0"/>
              </a:spcBef>
              <a:spcAft>
                <a:spcPts val="0"/>
              </a:spcAft>
              <a:buClr>
                <a:srgbClr val="000000"/>
              </a:buClr>
              <a:buSzPts val="2800"/>
              <a:buFont typeface="Arial"/>
              <a:buNone/>
              <a:defRPr/>
            </a:pPr>
            <a:r>
              <a:rPr lang="en-US" dirty="0">
                <a:solidFill>
                  <a:srgbClr val="000000"/>
                </a:solidFill>
                <a:latin typeface="Arial"/>
                <a:ea typeface="Arial"/>
                <a:cs typeface="Arial"/>
                <a:sym typeface="Arial"/>
              </a:rPr>
              <a:t>Advocacy Month: </a:t>
            </a:r>
            <a:endParaRPr lang="en-US" dirty="0">
              <a:solidFill>
                <a:schemeClr val="tx1"/>
              </a:solidFill>
              <a:latin typeface="+mn-lt"/>
              <a:ea typeface="ＭＳ Ｐゴシック" panose="020B0600070205080204" pitchFamily="34" charset="-128"/>
              <a:cs typeface="+mn-cs"/>
              <a:sym typeface="Arial"/>
            </a:endParaRPr>
          </a:p>
          <a:p>
            <a:pPr marL="222250" indent="-171450" eaLnBrk="1" hangingPunct="1">
              <a:spcBef>
                <a:spcPts val="0"/>
              </a:spcBef>
              <a:spcAft>
                <a:spcPts val="0"/>
              </a:spcAft>
              <a:buClr>
                <a:srgbClr val="000000"/>
              </a:buClr>
              <a:buSzPts val="2800"/>
              <a:buFont typeface="Arial" panose="020B0604020202020204" pitchFamily="34" charset="0"/>
              <a:buChar char="•"/>
              <a:defRPr/>
            </a:pPr>
            <a:r>
              <a:rPr lang="en-US" baseline="0" dirty="0">
                <a:solidFill>
                  <a:schemeClr val="tx1"/>
                </a:solidFill>
                <a:latin typeface="+mn-lt"/>
                <a:ea typeface="ＭＳ Ｐゴシック" panose="020B0600070205080204" pitchFamily="34" charset="-128"/>
                <a:cs typeface="+mn-cs"/>
                <a:sym typeface="Arial"/>
              </a:rPr>
              <a:t>Make sure your chapter is hosting at least one event during Advocacy Month</a:t>
            </a:r>
          </a:p>
          <a:p>
            <a:pPr marL="50800" eaLnBrk="1" hangingPunct="1">
              <a:spcBef>
                <a:spcPts val="0"/>
              </a:spcBef>
              <a:spcAft>
                <a:spcPts val="0"/>
              </a:spcAft>
              <a:buClr>
                <a:srgbClr val="000000"/>
              </a:buClr>
              <a:buSzPts val="2800"/>
              <a:buFont typeface="Arial"/>
              <a:buNone/>
              <a:defRPr/>
            </a:pPr>
            <a:endParaRPr lang="en-US" dirty="0">
              <a:solidFill>
                <a:srgbClr val="000000"/>
              </a:solidFill>
              <a:latin typeface="Arial"/>
              <a:ea typeface="Arial"/>
              <a:cs typeface="Arial"/>
              <a:sym typeface="Arial"/>
            </a:endParaRPr>
          </a:p>
          <a:p>
            <a:pPr marL="457200" indent="-406400" eaLnBrk="1" hangingPunct="1">
              <a:spcBef>
                <a:spcPts val="0"/>
              </a:spcBef>
              <a:spcAft>
                <a:spcPts val="0"/>
              </a:spcAft>
              <a:buClr>
                <a:srgbClr val="000000"/>
              </a:buClr>
              <a:buSzPts val="2800"/>
              <a:buFont typeface="Arial"/>
              <a:buNone/>
              <a:defRPr/>
            </a:pPr>
            <a:r>
              <a:rPr lang="en-US" dirty="0">
                <a:solidFill>
                  <a:srgbClr val="000000"/>
                </a:solidFill>
                <a:latin typeface="Arial"/>
                <a:ea typeface="Arial"/>
                <a:cs typeface="Arial"/>
                <a:sym typeface="Arial"/>
              </a:rPr>
              <a:t>Advocacy Brief</a:t>
            </a:r>
            <a:endParaRPr lang="en-US" dirty="0">
              <a:solidFill>
                <a:schemeClr val="tx1"/>
              </a:solidFill>
              <a:latin typeface="+mn-lt"/>
              <a:ea typeface="ＭＳ Ｐゴシック" panose="020B0600070205080204" pitchFamily="34" charset="-128"/>
              <a:cs typeface="+mn-cs"/>
              <a:sym typeface="Arial"/>
            </a:endParaRPr>
          </a:p>
          <a:p>
            <a:pPr marL="222250" indent="-171450" eaLnBrk="1" hangingPunct="1">
              <a:spcBef>
                <a:spcPts val="0"/>
              </a:spcBef>
              <a:spcAft>
                <a:spcPts val="0"/>
              </a:spcAft>
              <a:buClr>
                <a:srgbClr val="000000"/>
              </a:buClr>
              <a:buSzPts val="2800"/>
              <a:buFont typeface="Arial" panose="020B0604020202020204" pitchFamily="34" charset="0"/>
              <a:buChar char="•"/>
              <a:defRPr/>
            </a:pPr>
            <a:r>
              <a:rPr lang="en-US" dirty="0">
                <a:solidFill>
                  <a:srgbClr val="000000"/>
                </a:solidFill>
                <a:latin typeface="Arial"/>
                <a:ea typeface="Arial"/>
                <a:cs typeface="Arial"/>
                <a:sym typeface="Arial"/>
              </a:rPr>
              <a:t>Stay up-to-date on important legislative and regulatory activities and political affairs related to dentistry.</a:t>
            </a:r>
          </a:p>
          <a:p>
            <a:pPr marL="457200" indent="-406400" eaLnBrk="1" hangingPunct="1">
              <a:spcBef>
                <a:spcPts val="0"/>
              </a:spcBef>
              <a:spcAft>
                <a:spcPts val="0"/>
              </a:spcAft>
              <a:buClr>
                <a:srgbClr val="000000"/>
              </a:buClr>
              <a:buSzPts val="2800"/>
              <a:buFont typeface="Arial"/>
              <a:buNone/>
              <a:defRPr/>
            </a:pPr>
            <a:endParaRPr lang="en-US" dirty="0">
              <a:solidFill>
                <a:srgbClr val="000000"/>
              </a:solidFill>
              <a:latin typeface="Arial"/>
              <a:ea typeface="Arial"/>
              <a:cs typeface="Arial"/>
              <a:sym typeface="Arial"/>
            </a:endParaRPr>
          </a:p>
          <a:p>
            <a:pPr marL="457200" indent="-406400" eaLnBrk="1" hangingPunct="1">
              <a:spcBef>
                <a:spcPts val="0"/>
              </a:spcBef>
              <a:spcAft>
                <a:spcPts val="0"/>
              </a:spcAft>
              <a:buClr>
                <a:srgbClr val="000000"/>
              </a:buClr>
              <a:buSzPts val="2800"/>
              <a:buFont typeface="Arial"/>
              <a:buNone/>
              <a:defRPr/>
            </a:pPr>
            <a:r>
              <a:rPr lang="en-US" dirty="0">
                <a:solidFill>
                  <a:srgbClr val="000000"/>
                </a:solidFill>
                <a:latin typeface="Arial"/>
                <a:ea typeface="Arial"/>
                <a:cs typeface="Arial"/>
                <a:sym typeface="Arial"/>
              </a:rPr>
              <a:t>Send letters via ASDA Action</a:t>
            </a:r>
          </a:p>
          <a:p>
            <a:pPr marL="222250" indent="-171450" eaLnBrk="1" hangingPunct="1">
              <a:spcBef>
                <a:spcPts val="0"/>
              </a:spcBef>
              <a:spcAft>
                <a:spcPts val="0"/>
              </a:spcAft>
              <a:buClr>
                <a:srgbClr val="000000"/>
              </a:buClr>
              <a:buSzPts val="2800"/>
              <a:buFont typeface="Arial" panose="020B0604020202020204" pitchFamily="34" charset="0"/>
              <a:buChar char="•"/>
              <a:defRPr/>
            </a:pPr>
            <a:r>
              <a:rPr lang="en-US" dirty="0">
                <a:solidFill>
                  <a:srgbClr val="000000"/>
                </a:solidFill>
                <a:latin typeface="Arial"/>
                <a:ea typeface="Arial"/>
                <a:cs typeface="Arial"/>
                <a:sym typeface="Arial"/>
              </a:rPr>
              <a:t>Send letters, research bills,</a:t>
            </a:r>
            <a:r>
              <a:rPr lang="en-US" baseline="0" dirty="0">
                <a:solidFill>
                  <a:srgbClr val="000000"/>
                </a:solidFill>
                <a:latin typeface="Arial"/>
                <a:ea typeface="Arial"/>
                <a:cs typeface="Arial"/>
                <a:sym typeface="Arial"/>
              </a:rPr>
              <a:t> look up candidates or elected officials</a:t>
            </a:r>
            <a:endParaRPr lang="en-US" dirty="0">
              <a:solidFill>
                <a:srgbClr val="000000"/>
              </a:solidFill>
              <a:latin typeface="Arial"/>
              <a:ea typeface="Arial"/>
              <a:cs typeface="Arial"/>
              <a:sym typeface="Arial"/>
            </a:endParaRPr>
          </a:p>
          <a:p>
            <a:pPr marL="457200" indent="-406400" eaLnBrk="1" hangingPunct="1">
              <a:spcBef>
                <a:spcPts val="0"/>
              </a:spcBef>
              <a:spcAft>
                <a:spcPts val="0"/>
              </a:spcAft>
              <a:buClr>
                <a:srgbClr val="000000"/>
              </a:buClr>
              <a:buSzPts val="2800"/>
              <a:buFont typeface="Arial"/>
              <a:buNone/>
              <a:defRPr/>
            </a:pPr>
            <a:endParaRPr lang="en-US" dirty="0">
              <a:solidFill>
                <a:srgbClr val="000000"/>
              </a:solidFill>
              <a:latin typeface="Arial"/>
              <a:ea typeface="Arial"/>
              <a:cs typeface="Arial"/>
              <a:sym typeface="Arial"/>
            </a:endParaRPr>
          </a:p>
          <a:p>
            <a:pPr marL="457200" indent="-406400" eaLnBrk="1" hangingPunct="1">
              <a:spcBef>
                <a:spcPts val="0"/>
              </a:spcBef>
              <a:spcAft>
                <a:spcPts val="0"/>
              </a:spcAft>
              <a:buClr>
                <a:srgbClr val="000000"/>
              </a:buClr>
              <a:buSzPts val="2800"/>
              <a:buFont typeface="Arial"/>
              <a:buNone/>
              <a:defRPr/>
            </a:pPr>
            <a:r>
              <a:rPr lang="en-US" dirty="0">
                <a:solidFill>
                  <a:srgbClr val="000000"/>
                </a:solidFill>
                <a:latin typeface="Arial"/>
                <a:ea typeface="Arial"/>
                <a:cs typeface="Arial"/>
                <a:sym typeface="Arial"/>
              </a:rPr>
              <a:t>Attend local</a:t>
            </a:r>
            <a:r>
              <a:rPr lang="en-US" baseline="0" dirty="0">
                <a:solidFill>
                  <a:srgbClr val="000000"/>
                </a:solidFill>
                <a:latin typeface="Arial"/>
                <a:ea typeface="Arial"/>
                <a:cs typeface="Arial"/>
                <a:sym typeface="Arial"/>
              </a:rPr>
              <a:t> advocacy events,</a:t>
            </a:r>
            <a:r>
              <a:rPr lang="en-US" dirty="0">
                <a:solidFill>
                  <a:srgbClr val="000000"/>
                </a:solidFill>
                <a:latin typeface="Arial"/>
                <a:ea typeface="Arial"/>
                <a:cs typeface="Arial"/>
                <a:sym typeface="Arial"/>
              </a:rPr>
              <a:t> ASDA national conference</a:t>
            </a:r>
            <a:r>
              <a:rPr lang="en-US" dirty="0"/>
              <a:t>s</a:t>
            </a:r>
          </a:p>
          <a:p>
            <a:pPr marL="222250" indent="-171450" eaLnBrk="1" hangingPunct="1">
              <a:spcBef>
                <a:spcPts val="0"/>
              </a:spcBef>
              <a:spcAft>
                <a:spcPts val="0"/>
              </a:spcAft>
              <a:buClr>
                <a:srgbClr val="000000"/>
              </a:buClr>
              <a:buSzPts val="2800"/>
              <a:buFont typeface="Arial" panose="020B0604020202020204" pitchFamily="34" charset="0"/>
              <a:buChar char="•"/>
              <a:defRPr/>
            </a:pPr>
            <a:r>
              <a:rPr lang="en-US" dirty="0">
                <a:solidFill>
                  <a:srgbClr val="000000"/>
                </a:solidFill>
                <a:latin typeface="Arial"/>
                <a:ea typeface="Arial"/>
                <a:cs typeface="Arial"/>
                <a:sym typeface="Arial"/>
              </a:rPr>
              <a:t>Advocacy sessions at national meetings</a:t>
            </a:r>
          </a:p>
          <a:p>
            <a:pPr marL="457200" indent="-406400" eaLnBrk="1" hangingPunct="1">
              <a:spcBef>
                <a:spcPts val="0"/>
              </a:spcBef>
              <a:spcAft>
                <a:spcPts val="0"/>
              </a:spcAft>
              <a:buClr>
                <a:srgbClr val="000000"/>
              </a:buClr>
              <a:buSzPts val="2800"/>
              <a:buFont typeface="Arial" panose="020B0604020202020204" pitchFamily="34" charset="0"/>
              <a:buChar char="•"/>
              <a:defRPr/>
            </a:pPr>
            <a:endParaRPr lang="en-US" dirty="0">
              <a:solidFill>
                <a:srgbClr val="000000"/>
              </a:solidFill>
              <a:latin typeface="Arial"/>
              <a:ea typeface="Arial"/>
              <a:cs typeface="Arial"/>
              <a:sym typeface="Arial"/>
            </a:endParaRPr>
          </a:p>
          <a:p>
            <a:pPr marL="50800" indent="0" eaLnBrk="1" hangingPunct="1">
              <a:spcBef>
                <a:spcPts val="0"/>
              </a:spcBef>
              <a:spcAft>
                <a:spcPts val="0"/>
              </a:spcAft>
              <a:buClr>
                <a:srgbClr val="000000"/>
              </a:buClr>
              <a:buSzPts val="2800"/>
              <a:buFont typeface="Arial" panose="020B0604020202020204" pitchFamily="34" charset="0"/>
              <a:buNone/>
              <a:defRPr/>
            </a:pPr>
            <a:r>
              <a:rPr lang="en-US" dirty="0">
                <a:solidFill>
                  <a:srgbClr val="000000"/>
                </a:solidFill>
                <a:latin typeface="Arial"/>
                <a:ea typeface="Arial"/>
                <a:cs typeface="Arial"/>
                <a:sym typeface="Arial"/>
              </a:rPr>
              <a:t>Advocacy</a:t>
            </a:r>
            <a:r>
              <a:rPr lang="en-US" baseline="0" dirty="0">
                <a:solidFill>
                  <a:srgbClr val="000000"/>
                </a:solidFill>
                <a:latin typeface="Arial"/>
                <a:ea typeface="Arial"/>
                <a:cs typeface="Arial"/>
                <a:sym typeface="Arial"/>
              </a:rPr>
              <a:t> Certificate Program</a:t>
            </a:r>
          </a:p>
          <a:p>
            <a:pPr marL="222250" indent="-171450" eaLnBrk="1" hangingPunct="1">
              <a:spcBef>
                <a:spcPts val="0"/>
              </a:spcBef>
              <a:spcAft>
                <a:spcPts val="0"/>
              </a:spcAft>
              <a:buClr>
                <a:srgbClr val="000000"/>
              </a:buClr>
              <a:buSzPts val="2800"/>
              <a:buFont typeface="Arial" panose="020B0604020202020204" pitchFamily="34" charset="0"/>
              <a:buChar char="•"/>
              <a:defRPr/>
            </a:pPr>
            <a:r>
              <a:rPr lang="en-US" baseline="0" dirty="0">
                <a:solidFill>
                  <a:srgbClr val="000000"/>
                </a:solidFill>
                <a:latin typeface="Arial"/>
                <a:ea typeface="Arial"/>
                <a:cs typeface="Arial"/>
                <a:sym typeface="Arial"/>
              </a:rPr>
              <a:t>Participate in the program that acknowledges your advocacy contributions by earning points by participating in various advocacy initiatives (like attending this lunch &amp; learn), sending ASDA Action letters, etc. </a:t>
            </a:r>
            <a:endParaRPr lang="en-US" altLang="en-US" dirty="0"/>
          </a:p>
          <a:p>
            <a:endParaRPr lang="en-US" dirty="0"/>
          </a:p>
        </p:txBody>
      </p:sp>
      <p:sp>
        <p:nvSpPr>
          <p:cNvPr id="4" name="Slide Number Placeholder 3"/>
          <p:cNvSpPr>
            <a:spLocks noGrp="1"/>
          </p:cNvSpPr>
          <p:nvPr>
            <p:ph type="sldNum" sz="quarter" idx="5"/>
          </p:nvPr>
        </p:nvSpPr>
        <p:spPr/>
        <p:txBody>
          <a:bodyPr/>
          <a:lstStyle/>
          <a:p>
            <a:fld id="{6243C205-6BAA-49A6-AECD-94E2CC0F9D06}" type="slidenum">
              <a:rPr lang="en-US" smtClean="0"/>
              <a:t>15</a:t>
            </a:fld>
            <a:endParaRPr lang="en-US"/>
          </a:p>
        </p:txBody>
      </p:sp>
    </p:spTree>
    <p:extLst>
      <p:ext uri="{BB962C8B-B14F-4D97-AF65-F5344CB8AC3E}">
        <p14:creationId xmlns:p14="http://schemas.microsoft.com/office/powerpoint/2010/main" val="3122468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800" dirty="0">
                <a:ea typeface="+mn-ea"/>
              </a:rPr>
              <a:t>Contact</a:t>
            </a:r>
            <a:r>
              <a:rPr lang="en-US" sz="1800" baseline="0" dirty="0">
                <a:ea typeface="+mn-ea"/>
              </a:rPr>
              <a:t> advocacydept@ASDAnet.org with any questions</a:t>
            </a:r>
            <a:endParaRPr lang="en-US" sz="1800" dirty="0">
              <a:ea typeface="+mn-ea"/>
            </a:endParaRPr>
          </a:p>
          <a:p>
            <a:endParaRPr lang="en-US" dirty="0"/>
          </a:p>
        </p:txBody>
      </p:sp>
      <p:sp>
        <p:nvSpPr>
          <p:cNvPr id="4" name="Slide Number Placeholder 3"/>
          <p:cNvSpPr>
            <a:spLocks noGrp="1"/>
          </p:cNvSpPr>
          <p:nvPr>
            <p:ph type="sldNum" sz="quarter" idx="5"/>
          </p:nvPr>
        </p:nvSpPr>
        <p:spPr/>
        <p:txBody>
          <a:bodyPr/>
          <a:lstStyle/>
          <a:p>
            <a:fld id="{6243C205-6BAA-49A6-AECD-94E2CC0F9D06}" type="slidenum">
              <a:rPr lang="en-US" smtClean="0"/>
              <a:t>16</a:t>
            </a:fld>
            <a:endParaRPr lang="en-US"/>
          </a:p>
        </p:txBody>
      </p:sp>
    </p:spTree>
    <p:extLst>
      <p:ext uri="{BB962C8B-B14F-4D97-AF65-F5344CB8AC3E}">
        <p14:creationId xmlns:p14="http://schemas.microsoft.com/office/powerpoint/2010/main" val="3802054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panose="020B0600070205080204" pitchFamily="34" charset="-128"/>
                <a:cs typeface="+mn-cs"/>
              </a:rPr>
              <a:t>Dental licensure is the process whereby a state grants someone the legal authority to practice dentistry in that state. Typically, fourth-year dental students complete specific requirements to obtain their dental license.  (It’s</a:t>
            </a:r>
            <a:r>
              <a:rPr lang="en-US" sz="1200" b="0" i="0" kern="1200" baseline="0" dirty="0">
                <a:solidFill>
                  <a:schemeClr val="tx1"/>
                </a:solidFill>
                <a:effectLst/>
                <a:latin typeface="+mn-lt"/>
                <a:ea typeface="ＭＳ Ｐゴシック" panose="020B0600070205080204" pitchFamily="34" charset="-128"/>
                <a:cs typeface="+mn-cs"/>
              </a:rPr>
              <a:t> only 3 years in the case of University of the Pacific Arthur </a:t>
            </a:r>
            <a:r>
              <a:rPr lang="en-US" sz="1200" b="0" i="0" kern="1200" baseline="0" dirty="0" err="1">
                <a:solidFill>
                  <a:schemeClr val="tx1"/>
                </a:solidFill>
                <a:effectLst/>
                <a:latin typeface="+mn-lt"/>
                <a:ea typeface="ＭＳ Ｐゴシック" panose="020B0600070205080204" pitchFamily="34" charset="-128"/>
                <a:cs typeface="+mn-cs"/>
              </a:rPr>
              <a:t>Dugoni</a:t>
            </a:r>
            <a:r>
              <a:rPr lang="en-US" sz="1200" b="0" i="0" kern="1200" baseline="0" dirty="0">
                <a:solidFill>
                  <a:schemeClr val="tx1"/>
                </a:solidFill>
                <a:effectLst/>
                <a:latin typeface="+mn-lt"/>
                <a:ea typeface="ＭＳ Ｐゴシック" panose="020B0600070205080204" pitchFamily="34" charset="-128"/>
                <a:cs typeface="+mn-cs"/>
              </a:rPr>
              <a:t> School)</a:t>
            </a:r>
          </a:p>
          <a:p>
            <a:endParaRPr lang="en-US" sz="1200" b="0" i="0" kern="1200" baseline="0" dirty="0">
              <a:solidFill>
                <a:schemeClr val="tx1"/>
              </a:solidFill>
              <a:effectLst/>
              <a:latin typeface="+mn-lt"/>
              <a:ea typeface="ＭＳ Ｐゴシック" panose="020B0600070205080204" pitchFamily="34" charset="-128"/>
              <a:cs typeface="+mn-cs"/>
            </a:endParaRPr>
          </a:p>
          <a:p>
            <a:r>
              <a:rPr lang="en-US" sz="1200" b="0" i="0" kern="1200" baseline="0" dirty="0">
                <a:solidFill>
                  <a:schemeClr val="tx1"/>
                </a:solidFill>
                <a:effectLst/>
                <a:latin typeface="+mn-lt"/>
                <a:ea typeface="ＭＳ Ｐゴシック" panose="020B0600070205080204" pitchFamily="34" charset="-128"/>
                <a:cs typeface="+mn-cs"/>
              </a:rPr>
              <a:t>All states have 3 requirements to receive a license: </a:t>
            </a:r>
          </a:p>
          <a:p>
            <a:pPr marL="228600" indent="-228600">
              <a:buAutoNum type="arabicPeriod"/>
            </a:pPr>
            <a:r>
              <a:rPr lang="en-US" sz="1200" b="0" i="0" kern="1200" dirty="0">
                <a:solidFill>
                  <a:schemeClr val="tx1"/>
                </a:solidFill>
                <a:effectLst/>
                <a:latin typeface="+mn-lt"/>
                <a:ea typeface="ＭＳ Ｐゴシック" panose="020B0600070205080204" pitchFamily="34" charset="-128"/>
                <a:cs typeface="+mn-cs"/>
              </a:rPr>
              <a:t>All states’ educational requirements are satisfied by graduation from a dental school accredited by the </a:t>
            </a:r>
            <a:r>
              <a:rPr lang="en-US" sz="1200" b="1" i="0" u="none" strike="noStrike" kern="1200" dirty="0">
                <a:solidFill>
                  <a:schemeClr val="tx1"/>
                </a:solidFill>
                <a:effectLst/>
                <a:latin typeface="+mn-lt"/>
                <a:ea typeface="ＭＳ Ｐゴシック" panose="020B0600070205080204" pitchFamily="34" charset="-128"/>
                <a:cs typeface="+mn-cs"/>
                <a:hlinkClick r:id="rId3"/>
              </a:rPr>
              <a:t>Commission on Dental Accreditation</a:t>
            </a:r>
            <a:r>
              <a:rPr lang="en-US" sz="1200" b="0" i="0" kern="1200" dirty="0">
                <a:solidFill>
                  <a:schemeClr val="tx1"/>
                </a:solidFill>
                <a:effectLst/>
                <a:latin typeface="+mn-lt"/>
                <a:ea typeface="ＭＳ Ｐゴシック" panose="020B0600070205080204" pitchFamily="34" charset="-128"/>
                <a:cs typeface="+mn-cs"/>
              </a:rPr>
              <a:t> (CODA).</a:t>
            </a:r>
          </a:p>
          <a:p>
            <a:pPr marL="228600" indent="-228600">
              <a:buAutoNum type="arabicPeriod"/>
            </a:pPr>
            <a:r>
              <a:rPr lang="en-US" sz="1200" b="0" i="0" kern="1200" dirty="0">
                <a:solidFill>
                  <a:schemeClr val="tx1"/>
                </a:solidFill>
                <a:effectLst/>
                <a:latin typeface="+mn-lt"/>
                <a:ea typeface="ＭＳ Ｐゴシック" panose="020B0600070205080204" pitchFamily="34" charset="-128"/>
                <a:cs typeface="+mn-cs"/>
              </a:rPr>
              <a:t>All licensing boards use the </a:t>
            </a:r>
            <a:r>
              <a:rPr lang="en-US" sz="1200" b="1" i="0" u="none" strike="noStrike" kern="1200" dirty="0">
                <a:solidFill>
                  <a:schemeClr val="tx1"/>
                </a:solidFill>
                <a:effectLst/>
                <a:latin typeface="+mn-lt"/>
                <a:ea typeface="ＭＳ Ｐゴシック" panose="020B0600070205080204" pitchFamily="34" charset="-128"/>
                <a:cs typeface="+mn-cs"/>
                <a:hlinkClick r:id="rId4" tooltip="National Board Dental Examinations"/>
              </a:rPr>
              <a:t>Integrated National Board Dental Examinations</a:t>
            </a:r>
            <a:r>
              <a:rPr lang="en-US" sz="1200" b="0" i="0" kern="1200" dirty="0">
                <a:solidFill>
                  <a:schemeClr val="tx1"/>
                </a:solidFill>
                <a:effectLst/>
                <a:latin typeface="+mn-lt"/>
                <a:ea typeface="ＭＳ Ｐゴシック" panose="020B0600070205080204" pitchFamily="34" charset="-128"/>
                <a:cs typeface="+mn-cs"/>
              </a:rPr>
              <a:t> (NDBE) to satisfy their written exam requirements. This multiple-choice written exam is developed by the </a:t>
            </a:r>
            <a:r>
              <a:rPr lang="en-US" sz="1200" b="1" i="0" u="none" strike="noStrike" kern="1200" dirty="0">
                <a:solidFill>
                  <a:schemeClr val="tx1"/>
                </a:solidFill>
                <a:effectLst/>
                <a:latin typeface="+mn-lt"/>
                <a:ea typeface="ＭＳ Ｐゴシック" panose="020B0600070205080204" pitchFamily="34" charset="-128"/>
                <a:cs typeface="+mn-cs"/>
                <a:hlinkClick r:id="rId5" tooltip="ADA’s Joint Commission on National Dental Examinations"/>
              </a:rPr>
              <a:t>Joint Commission on National Dental Examinations</a:t>
            </a:r>
            <a:r>
              <a:rPr lang="en-US" sz="1200" b="0" i="0" kern="1200" dirty="0">
                <a:solidFill>
                  <a:schemeClr val="tx1"/>
                </a:solidFill>
                <a:effectLst/>
                <a:latin typeface="+mn-lt"/>
                <a:ea typeface="ＭＳ Ｐゴシック" panose="020B0600070205080204" pitchFamily="34" charset="-128"/>
                <a:cs typeface="+mn-cs"/>
              </a:rPr>
              <a:t> (JCNDE). (This exam combined </a:t>
            </a:r>
            <a:r>
              <a:rPr lang="en-US" sz="1200" b="0" i="1" kern="1200" dirty="0">
                <a:solidFill>
                  <a:schemeClr val="tx1"/>
                </a:solidFill>
                <a:effectLst/>
                <a:latin typeface="+mn-lt"/>
                <a:ea typeface="ＭＳ Ｐゴシック" panose="020B0600070205080204" pitchFamily="34" charset="-128"/>
                <a:cs typeface="+mn-cs"/>
              </a:rPr>
              <a:t>Parts I and II of the NDBE </a:t>
            </a:r>
            <a:r>
              <a:rPr lang="en-US" sz="1200" b="0" i="0" kern="1200" dirty="0">
                <a:solidFill>
                  <a:schemeClr val="tx1"/>
                </a:solidFill>
                <a:effectLst/>
                <a:latin typeface="+mn-lt"/>
                <a:ea typeface="ＭＳ Ｐゴシック" panose="020B0600070205080204" pitchFamily="34" charset="-128"/>
                <a:cs typeface="+mn-cs"/>
              </a:rPr>
              <a:t>into one exam</a:t>
            </a:r>
            <a:r>
              <a:rPr lang="en-US" sz="1200" b="0" i="1" kern="1200" dirty="0">
                <a:solidFill>
                  <a:schemeClr val="tx1"/>
                </a:solidFill>
                <a:effectLst/>
                <a:latin typeface="+mn-lt"/>
                <a:ea typeface="ＭＳ Ｐゴシック" panose="020B0600070205080204" pitchFamily="34" charset="-128"/>
                <a:cs typeface="+mn-cs"/>
              </a:rPr>
              <a:t>)</a:t>
            </a:r>
          </a:p>
          <a:p>
            <a:pPr marL="228600" indent="-228600">
              <a:buAutoNum type="arabicPeriod"/>
            </a:pPr>
            <a:r>
              <a:rPr lang="en-US" sz="1200" b="0" i="0" kern="1200" dirty="0">
                <a:solidFill>
                  <a:schemeClr val="tx1"/>
                </a:solidFill>
                <a:effectLst/>
                <a:latin typeface="+mn-lt"/>
                <a:ea typeface="ＭＳ Ｐゴシック" panose="020B0600070205080204" pitchFamily="34" charset="-128"/>
                <a:cs typeface="+mn-cs"/>
              </a:rPr>
              <a:t>Clinical competence: there are three testing agencies that administer clinical exams on manikins and live patients. This last</a:t>
            </a:r>
            <a:r>
              <a:rPr lang="en-US" sz="1200" b="0" i="0" kern="1200" baseline="0" dirty="0">
                <a:solidFill>
                  <a:schemeClr val="tx1"/>
                </a:solidFill>
                <a:effectLst/>
                <a:latin typeface="+mn-lt"/>
                <a:ea typeface="ＭＳ Ｐゴシック" panose="020B0600070205080204" pitchFamily="34" charset="-128"/>
                <a:cs typeface="+mn-cs"/>
              </a:rPr>
              <a:t> bullet of clinical competency is going to be the focus of this presentation and the topic most discussed when discussing dental licensure.</a:t>
            </a:r>
          </a:p>
          <a:p>
            <a:endParaRPr lang="en-US" dirty="0"/>
          </a:p>
        </p:txBody>
      </p:sp>
      <p:sp>
        <p:nvSpPr>
          <p:cNvPr id="4" name="Slide Number Placeholder 3"/>
          <p:cNvSpPr>
            <a:spLocks noGrp="1"/>
          </p:cNvSpPr>
          <p:nvPr>
            <p:ph type="sldNum" sz="quarter" idx="5"/>
          </p:nvPr>
        </p:nvSpPr>
        <p:spPr/>
        <p:txBody>
          <a:bodyPr/>
          <a:lstStyle/>
          <a:p>
            <a:fld id="{6243C205-6BAA-49A6-AECD-94E2CC0F9D06}" type="slidenum">
              <a:rPr lang="en-US" smtClean="0"/>
              <a:t>2</a:t>
            </a:fld>
            <a:endParaRPr lang="en-US"/>
          </a:p>
        </p:txBody>
      </p:sp>
    </p:spTree>
    <p:extLst>
      <p:ext uri="{BB962C8B-B14F-4D97-AF65-F5344CB8AC3E}">
        <p14:creationId xmlns:p14="http://schemas.microsoft.com/office/powerpoint/2010/main" val="3160321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mn-lt"/>
                <a:ea typeface="ＭＳ Ｐゴシック" panose="020B0600070205080204" pitchFamily="34" charset="-128"/>
                <a:cs typeface="+mn-cs"/>
              </a:rPr>
              <a:t>Perhaps the most controversial issue with the current licensure exam process is that it is performed on a live human subject.</a:t>
            </a:r>
            <a:r>
              <a:rPr lang="en-US" sz="1200" kern="1200" baseline="0" dirty="0">
                <a:solidFill>
                  <a:schemeClr val="tx1"/>
                </a:solidFill>
                <a:effectLst/>
                <a:latin typeface="+mn-lt"/>
                <a:ea typeface="ＭＳ Ｐゴシック" panose="020B0600070205080204" pitchFamily="34" charset="-128"/>
                <a:cs typeface="+mn-cs"/>
              </a:rPr>
              <a:t> ASDA believes t</a:t>
            </a:r>
            <a:r>
              <a:rPr lang="en-US" sz="1200" kern="1200" dirty="0">
                <a:solidFill>
                  <a:schemeClr val="tx1"/>
                </a:solidFill>
                <a:effectLst/>
                <a:latin typeface="+mn-lt"/>
                <a:ea typeface="ＭＳ Ｐゴシック" panose="020B0600070205080204" pitchFamily="34" charset="-128"/>
                <a:cs typeface="+mn-cs"/>
              </a:rPr>
              <a:t>esting on a human poses various ethical, reliability and validity concerns. </a:t>
            </a:r>
            <a:r>
              <a:rPr lang="en-US" sz="1200" b="1" kern="1200" dirty="0">
                <a:solidFill>
                  <a:schemeClr val="tx1"/>
                </a:solidFill>
                <a:effectLst/>
                <a:latin typeface="+mn-lt"/>
                <a:ea typeface="ＭＳ Ｐゴシック" panose="020B0600070205080204" pitchFamily="34" charset="-128"/>
                <a:cs typeface="+mn-cs"/>
              </a:rPr>
              <a:t>These high-stakes, one-shot testing scenarios on human subjects must end.</a:t>
            </a:r>
          </a:p>
          <a:p>
            <a:pPr marL="0" indent="0">
              <a:buNone/>
            </a:pPr>
            <a:endParaRPr lang="en-US" sz="1200" b="1" kern="1200" dirty="0">
              <a:solidFill>
                <a:schemeClr val="tx1"/>
              </a:solidFill>
              <a:effectLst/>
              <a:latin typeface="+mn-lt"/>
              <a:ea typeface="ＭＳ Ｐゴシック" panose="020B0600070205080204" pitchFamily="3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Dentistry is the </a:t>
            </a:r>
            <a:r>
              <a:rPr lang="en-US" sz="1200" b="1" dirty="0">
                <a:solidFill>
                  <a:srgbClr val="FF0000"/>
                </a:solidFill>
              </a:rPr>
              <a:t>only</a:t>
            </a:r>
            <a:r>
              <a:rPr lang="en-US" sz="1200" dirty="0"/>
              <a:t> profession that uses live human subjects to receive a license</a:t>
            </a:r>
          </a:p>
          <a:p>
            <a:pPr marL="0" indent="0">
              <a:buNone/>
            </a:pPr>
            <a:endParaRPr lang="en-US" sz="1200" b="1" kern="1200" dirty="0">
              <a:solidFill>
                <a:schemeClr val="tx1"/>
              </a:solidFill>
              <a:effectLst/>
              <a:latin typeface="+mn-lt"/>
              <a:ea typeface="ＭＳ Ｐゴシック" panose="020B0600070205080204" pitchFamily="34" charset="-128"/>
              <a:cs typeface="+mn-cs"/>
            </a:endParaRPr>
          </a:p>
          <a:p>
            <a:pPr marL="0" indent="0">
              <a:buNone/>
            </a:pPr>
            <a:r>
              <a:rPr lang="en-US" sz="1200" b="0" kern="1200" dirty="0">
                <a:solidFill>
                  <a:schemeClr val="tx1"/>
                </a:solidFill>
                <a:effectLst/>
                <a:latin typeface="+mn-lt"/>
                <a:ea typeface="ＭＳ Ｐゴシック" panose="020B0600070205080204" pitchFamily="34" charset="-128"/>
                <a:cs typeface="+mn-cs"/>
              </a:rPr>
              <a:t>There</a:t>
            </a:r>
            <a:r>
              <a:rPr lang="en-US" sz="1200" b="0" kern="1200" baseline="0" dirty="0">
                <a:solidFill>
                  <a:schemeClr val="tx1"/>
                </a:solidFill>
                <a:effectLst/>
                <a:latin typeface="+mn-lt"/>
                <a:ea typeface="ＭＳ Ｐゴシック" panose="020B0600070205080204" pitchFamily="34" charset="-128"/>
                <a:cs typeface="+mn-cs"/>
              </a:rPr>
              <a:t> are several issues with the live-patient clinical exam. We are going to delve into each of the following:</a:t>
            </a:r>
          </a:p>
          <a:p>
            <a:pPr marL="228600" indent="-228600">
              <a:buAutoNum type="arabicPeriod"/>
            </a:pPr>
            <a:r>
              <a:rPr lang="en-US" sz="1200" dirty="0"/>
              <a:t>The exam is not valid.</a:t>
            </a:r>
          </a:p>
          <a:p>
            <a:pPr marL="228600" indent="-228600">
              <a:buAutoNum type="arabicPeriod"/>
            </a:pPr>
            <a:r>
              <a:rPr lang="en-US" sz="1200" dirty="0"/>
              <a:t>The exam is not reliable.</a:t>
            </a:r>
          </a:p>
          <a:p>
            <a:pPr marL="228600" indent="-228600">
              <a:buAutoNum type="arabicPeriod"/>
            </a:pPr>
            <a:r>
              <a:rPr lang="en-US" sz="1200" dirty="0"/>
              <a:t>The exam tests a narrow scope of practice.</a:t>
            </a:r>
          </a:p>
          <a:p>
            <a:pPr marL="228600" indent="-228600">
              <a:buAutoNum type="arabicPeriod"/>
            </a:pPr>
            <a:r>
              <a:rPr lang="en-US" sz="1200" dirty="0"/>
              <a:t>The exam does not put the best interests of the patient first.</a:t>
            </a:r>
          </a:p>
          <a:p>
            <a:pPr marL="228600" indent="-228600">
              <a:buAutoNum type="arabicPeriod"/>
            </a:pPr>
            <a:r>
              <a:rPr lang="en-US" sz="1200" dirty="0"/>
              <a:t>The exam needlessly places candidates in positions of moral distress.</a:t>
            </a:r>
          </a:p>
          <a:p>
            <a:endParaRPr lang="en-US" dirty="0"/>
          </a:p>
        </p:txBody>
      </p:sp>
      <p:sp>
        <p:nvSpPr>
          <p:cNvPr id="4" name="Slide Number Placeholder 3"/>
          <p:cNvSpPr>
            <a:spLocks noGrp="1"/>
          </p:cNvSpPr>
          <p:nvPr>
            <p:ph type="sldNum" sz="quarter" idx="5"/>
          </p:nvPr>
        </p:nvSpPr>
        <p:spPr/>
        <p:txBody>
          <a:bodyPr/>
          <a:lstStyle/>
          <a:p>
            <a:fld id="{6243C205-6BAA-49A6-AECD-94E2CC0F9D06}" type="slidenum">
              <a:rPr lang="en-US" smtClean="0"/>
              <a:t>3</a:t>
            </a:fld>
            <a:endParaRPr lang="en-US"/>
          </a:p>
        </p:txBody>
      </p:sp>
    </p:spTree>
    <p:extLst>
      <p:ext uri="{BB962C8B-B14F-4D97-AF65-F5344CB8AC3E}">
        <p14:creationId xmlns:p14="http://schemas.microsoft.com/office/powerpoint/2010/main" val="164080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exam is not valid.</a:t>
            </a:r>
            <a:r>
              <a:rPr lang="en-US" b="1" baseline="0" dirty="0"/>
              <a:t> There is no correlation between success in dental school and passing the exam.</a:t>
            </a:r>
            <a:endParaRPr lang="en-US" b="1" dirty="0"/>
          </a:p>
          <a:p>
            <a:endParaRPr lang="en-US" dirty="0"/>
          </a:p>
          <a:p>
            <a:r>
              <a:rPr lang="en-US" dirty="0"/>
              <a:t>Dr. David Chambers, editor for the American College of Dentists, defines validity as such: “The main characteristic of valid evaluation is that everyone will agree on what the results mean.”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According to an ADEA survey, 82% of deans don’t believe clinical licensure exams are valid for decision making purposes.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err="1"/>
              <a:t>Hangorsky</a:t>
            </a:r>
            <a:r>
              <a:rPr lang="en-US" sz="1200" dirty="0"/>
              <a:t> (1982) found </a:t>
            </a:r>
            <a:r>
              <a:rPr lang="en-US" sz="1200" b="1" dirty="0">
                <a:solidFill>
                  <a:srgbClr val="FF0000"/>
                </a:solidFill>
              </a:rPr>
              <a:t>no positive correlation </a:t>
            </a:r>
            <a:r>
              <a:rPr lang="en-US" sz="1200" dirty="0"/>
              <a:t>between scores attained during dental students’ final year of instruction (class rank) and their performance on NERB. In one school in the study, nearly 1/3 of failures came from the top 1/3 of the class. The bottom 10% of the class all passed the exam.</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Another</a:t>
            </a:r>
            <a:r>
              <a:rPr lang="en-US" baseline="0" dirty="0"/>
              <a:t> study, </a:t>
            </a:r>
            <a:r>
              <a:rPr lang="en-US" dirty="0" err="1"/>
              <a:t>Formicola</a:t>
            </a:r>
            <a:r>
              <a:rPr lang="en-US" dirty="0"/>
              <a:t> (1998), found no positive correlation between students’ success in dental school and passing NERB. However, he did find a negative correlation in the prosthodontics section, meaning students who passed the mock prosthodontics board exam were more likely to fail NERB, and vice versa.</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It’s interesting to note that internal studies by WREB and CRDTS claim validity, but no external studies can confirm their findings. Other studies confirming this lack of validity were performed by Ranney et al. (2003, 2004), </a:t>
            </a:r>
            <a:r>
              <a:rPr lang="en-US" dirty="0" err="1"/>
              <a:t>Gerrow</a:t>
            </a:r>
            <a:r>
              <a:rPr lang="en-US" dirty="0"/>
              <a:t> (2006), and Chambers (2011).</a:t>
            </a:r>
          </a:p>
          <a:p>
            <a:endParaRPr lang="en-US" dirty="0"/>
          </a:p>
        </p:txBody>
      </p:sp>
      <p:sp>
        <p:nvSpPr>
          <p:cNvPr id="4" name="Slide Number Placeholder 3"/>
          <p:cNvSpPr>
            <a:spLocks noGrp="1"/>
          </p:cNvSpPr>
          <p:nvPr>
            <p:ph type="sldNum" sz="quarter" idx="5"/>
          </p:nvPr>
        </p:nvSpPr>
        <p:spPr/>
        <p:txBody>
          <a:bodyPr/>
          <a:lstStyle/>
          <a:p>
            <a:fld id="{6243C205-6BAA-49A6-AECD-94E2CC0F9D06}" type="slidenum">
              <a:rPr lang="en-US" smtClean="0"/>
              <a:t>4</a:t>
            </a:fld>
            <a:endParaRPr lang="en-US"/>
          </a:p>
        </p:txBody>
      </p:sp>
    </p:spTree>
    <p:extLst>
      <p:ext uri="{BB962C8B-B14F-4D97-AF65-F5344CB8AC3E}">
        <p14:creationId xmlns:p14="http://schemas.microsoft.com/office/powerpoint/2010/main" val="3299737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exam is not reliable.</a:t>
            </a:r>
            <a:r>
              <a:rPr lang="en-US" b="1" baseline="0" dirty="0"/>
              <a:t> Clinical exams are impossible to standardize because no two humans are the same.</a:t>
            </a:r>
            <a:endParaRPr lang="en-US" b="1" dirty="0"/>
          </a:p>
          <a:p>
            <a:endParaRPr lang="en-US" dirty="0"/>
          </a:p>
          <a:p>
            <a:r>
              <a:rPr lang="en-US" dirty="0"/>
              <a:t>Dr. Chambers states: “When a measure is reliable, that means there is agreement on what the results are... A reliable test will give similar people similar scores. A reliable practical examination will be scored similarly by different people at different times.”</a:t>
            </a:r>
          </a:p>
          <a:p>
            <a:endParaRPr lang="en-US" dirty="0"/>
          </a:p>
          <a:p>
            <a:r>
              <a:rPr lang="en-US" dirty="0"/>
              <a:t>One area of unreliability in the current clinical licensure exams is in the variation found in pass rates. Damiano et al. looked at pass rates over a 10-year period from 1979-1988 and found statistically significant variability. The results indicated “the average percentage passing the exam ranged from 50 percent in Alaska to 97 percent in Alabama.”</a:t>
            </a:r>
          </a:p>
          <a:p>
            <a:endParaRPr lang="en-US" dirty="0"/>
          </a:p>
          <a:p>
            <a:r>
              <a:rPr lang="en-US" dirty="0"/>
              <a:t>In 2003, Ranney et al. showed a 31.25%</a:t>
            </a:r>
            <a:r>
              <a:rPr lang="en-US" baseline="0" dirty="0"/>
              <a:t> </a:t>
            </a:r>
            <a:r>
              <a:rPr lang="en-US" dirty="0"/>
              <a:t>failure rate at the University of Maryland School of Dentistry. When failure rates this high occur, the scoring of the exam should be called into question.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a:t>
            </a:r>
            <a:r>
              <a:rPr lang="en-US" sz="1200" baseline="0" dirty="0"/>
              <a:t> current one-shot licensure exam m</a:t>
            </a:r>
            <a:r>
              <a:rPr lang="en-US" sz="1200" dirty="0"/>
              <a:t>isclassifies at least 20% of candidates who must retake the test, plus an unknown number who pass the test by luck who should not have been granted a license.</a:t>
            </a:r>
            <a:r>
              <a:rPr lang="en-US" sz="1200" baseline="0" dirty="0"/>
              <a:t> </a:t>
            </a:r>
            <a:r>
              <a:rPr lang="en-US" dirty="0"/>
              <a:t>If one out of every five dentists is misclassified due to poor reliability, with an unknown number receiving their license when they are not ready, the one-shot human subject, clinical licensure exam is flawed.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Candidates</a:t>
            </a:r>
            <a:r>
              <a:rPr lang="en-US" baseline="0" dirty="0"/>
              <a:t> who</a:t>
            </a:r>
            <a:r>
              <a:rPr lang="en-US" dirty="0"/>
              <a:t> fail the examination, whether due to misclassification or sub-standard work, are then permitted to take it again up to 3 times with no remediation or further training. If candidates are not required to receive further training after failing a licensure examination, they either continue providing substandard care to patients until they get it right or they pass the exam the next time they take it due to the lack of validity and reliability of the exam. Both scenarios present concerns when it comes to the patient’s safety.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Standardization is another aspect of reliability. Despite the fact that each candidate performs similar procedures on human subjects, no two humans are identical, therefore each clinical licensure examination is different. Variations inevitably are encountered, and standardizing human subjects anatomically, physiologically, pathologically and psychologically is impossible</a:t>
            </a:r>
          </a:p>
          <a:p>
            <a:endParaRPr lang="en-US" dirty="0"/>
          </a:p>
        </p:txBody>
      </p:sp>
      <p:sp>
        <p:nvSpPr>
          <p:cNvPr id="4" name="Slide Number Placeholder 3"/>
          <p:cNvSpPr>
            <a:spLocks noGrp="1"/>
          </p:cNvSpPr>
          <p:nvPr>
            <p:ph type="sldNum" sz="quarter" idx="5"/>
          </p:nvPr>
        </p:nvSpPr>
        <p:spPr/>
        <p:txBody>
          <a:bodyPr/>
          <a:lstStyle/>
          <a:p>
            <a:fld id="{6243C205-6BAA-49A6-AECD-94E2CC0F9D06}" type="slidenum">
              <a:rPr lang="en-US" smtClean="0"/>
              <a:t>5</a:t>
            </a:fld>
            <a:endParaRPr lang="en-US"/>
          </a:p>
        </p:txBody>
      </p:sp>
    </p:spTree>
    <p:extLst>
      <p:ext uri="{BB962C8B-B14F-4D97-AF65-F5344CB8AC3E}">
        <p14:creationId xmlns:p14="http://schemas.microsoft.com/office/powerpoint/2010/main" val="2787223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patient-based</a:t>
            </a:r>
            <a:r>
              <a:rPr lang="en-US" b="1" baseline="0" dirty="0"/>
              <a:t> exam does not test all areas in which dentists should be knowledgeable. </a:t>
            </a:r>
          </a:p>
          <a:p>
            <a:endParaRPr lang="en-US" b="1" baseline="0" dirty="0"/>
          </a:p>
          <a:p>
            <a:r>
              <a:rPr lang="en-US" dirty="0"/>
              <a:t>With such a narrow scope of procedures tested, the current system is unreliable in determining whether a new dentist is truly competent to practice dentistry, and is not reflective of contemporary practice.</a:t>
            </a:r>
          </a:p>
          <a:p>
            <a:endParaRPr lang="en-US" b="0" dirty="0"/>
          </a:p>
          <a:p>
            <a:r>
              <a:rPr lang="en-US" dirty="0"/>
              <a:t>The dental school curriculum, which must conform to the standards set by CODA, is robust and thorough. The breadth and depth of the education is continually scrutinized and modified to ensure that new dentists have the knowledge and skills to practice to the standard of care in each and every discipline of dentistry. According to Dr. Ken </a:t>
            </a:r>
            <a:r>
              <a:rPr lang="en-US" dirty="0" err="1"/>
              <a:t>Kalkwarf</a:t>
            </a:r>
            <a:r>
              <a:rPr lang="en-US" dirty="0"/>
              <a:t>, past president of the American College of Dentists, “In their quest to improve reliability, they [the regional testing agencies] have narrowed the scope of their evaluation and have… evolved the assessment of care provided to patients…to an extremely narrow range of procedures to restore teeth and remove calculus.” He continues on to state “that this pursuit of reliability has negatively impacted the validity…of today’s exam.”</a:t>
            </a:r>
          </a:p>
          <a:p>
            <a:endParaRPr lang="en-US" b="0" dirty="0"/>
          </a:p>
          <a:p>
            <a:r>
              <a:rPr lang="en-US" dirty="0"/>
              <a:t>Upon gaining a dental license, new graduates will be responsible for the comprehensive care of the patients within their practice. They will be expected to perform, or at least be knowledgeable in, the complex disciplines of: restorative dentistry, periodontics, diagnosis and treatment planning, endodontics, prosthodontics, oral surgery, orthodontics, pathology, implantology, pharmacology, case management and proper relationships with patients. </a:t>
            </a:r>
            <a:endParaRPr lang="en-US" b="0" dirty="0"/>
          </a:p>
          <a:p>
            <a:endParaRPr lang="en-US" dirty="0"/>
          </a:p>
        </p:txBody>
      </p:sp>
      <p:sp>
        <p:nvSpPr>
          <p:cNvPr id="4" name="Slide Number Placeholder 3"/>
          <p:cNvSpPr>
            <a:spLocks noGrp="1"/>
          </p:cNvSpPr>
          <p:nvPr>
            <p:ph type="sldNum" sz="quarter" idx="5"/>
          </p:nvPr>
        </p:nvSpPr>
        <p:spPr/>
        <p:txBody>
          <a:bodyPr/>
          <a:lstStyle/>
          <a:p>
            <a:fld id="{6243C205-6BAA-49A6-AECD-94E2CC0F9D06}" type="slidenum">
              <a:rPr lang="en-US" smtClean="0"/>
              <a:t>6</a:t>
            </a:fld>
            <a:endParaRPr lang="en-US"/>
          </a:p>
        </p:txBody>
      </p:sp>
    </p:spTree>
    <p:extLst>
      <p:ext uri="{BB962C8B-B14F-4D97-AF65-F5344CB8AC3E}">
        <p14:creationId xmlns:p14="http://schemas.microsoft.com/office/powerpoint/2010/main" val="135787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Inhumane treatment: The exam does not put the best interests of the patient first</a:t>
            </a:r>
            <a:endParaRPr lang="en-US" b="1" baseline="0" dirty="0"/>
          </a:p>
          <a:p>
            <a:r>
              <a:rPr lang="en-US" b="0" dirty="0"/>
              <a:t>Question:</a:t>
            </a:r>
            <a:r>
              <a:rPr lang="en-US" b="0" baseline="0" dirty="0"/>
              <a:t> I</a:t>
            </a:r>
            <a:r>
              <a:rPr lang="en-US" dirty="0"/>
              <a:t>s it ethical to use human subjects for the purpose of discovering incompetence?</a:t>
            </a:r>
          </a:p>
          <a:p>
            <a:endParaRPr lang="en-US" b="0" dirty="0"/>
          </a:p>
          <a:p>
            <a:r>
              <a:rPr lang="en-US" dirty="0"/>
              <a:t>Each time a candidate fails a clinical licensure examination on a patient, that patient is potentially left with a restoration or periodontal condition that is below the standard of care. Failures in restorative procedures typically mean that the patient has had irreversible harm rendered to them. How can dentists and health care providers justify an exam that carries the potential for corruption and may not always have the patient’s best interests in mind?</a:t>
            </a:r>
          </a:p>
          <a:p>
            <a:endParaRPr lang="en-US" dirty="0"/>
          </a:p>
          <a:p>
            <a:r>
              <a:rPr lang="en-US" dirty="0"/>
              <a:t>In a study regarding ethical lapses on licensure exams, Feil et. al.</a:t>
            </a:r>
            <a:r>
              <a:rPr lang="en-US" baseline="0" dirty="0"/>
              <a:t> reported that 19.3% of students were aware of classmates who prematurely treated a lesion for exam purposes; 8% reported knowing classmates who purposefully created a lesion for the exam; 32.5% reported knowledge of unnecessary radiographs; 13.7% reported knowledge of instances where a patient was coerced into a treatment choice that would have otherwise not been recommended; 23.9% reported they had neglected to make arrangements for follow-up care despite that it was necessary. </a:t>
            </a:r>
            <a:endParaRPr lang="en-US" dirty="0"/>
          </a:p>
          <a:p>
            <a:endParaRPr lang="en-US" b="0" dirty="0"/>
          </a:p>
          <a:p>
            <a:pPr lvl="0" fontAlgn="base"/>
            <a:r>
              <a:rPr lang="en-US" sz="1200" u="none" strike="noStrike" kern="1200" dirty="0">
                <a:solidFill>
                  <a:schemeClr val="tx1"/>
                </a:solidFill>
                <a:effectLst/>
                <a:latin typeface="+mn-lt"/>
                <a:ea typeface="ＭＳ Ｐゴシック" panose="020B0600070205080204" pitchFamily="34" charset="-128"/>
                <a:cs typeface="+mn-cs"/>
              </a:rPr>
              <a:t>Candidates may perform the following questionable practices in order to meet the requirements of having a qualified board patient. </a:t>
            </a:r>
            <a:r>
              <a:rPr lang="en-US" sz="1200" b="1" u="none" strike="noStrike" kern="1200" dirty="0">
                <a:solidFill>
                  <a:schemeClr val="tx1"/>
                </a:solidFill>
                <a:effectLst/>
                <a:latin typeface="+mn-lt"/>
                <a:ea typeface="ＭＳ Ｐゴシック" panose="020B0600070205080204" pitchFamily="34" charset="-128"/>
                <a:cs typeface="+mn-cs"/>
              </a:rPr>
              <a:t> </a:t>
            </a:r>
            <a:endParaRPr lang="en-US" sz="1200" b="0" u="none" strike="noStrike" kern="1200" dirty="0">
              <a:solidFill>
                <a:schemeClr val="tx1"/>
              </a:solidFill>
              <a:effectLst/>
              <a:latin typeface="+mn-lt"/>
              <a:ea typeface="ＭＳ Ｐゴシック" panose="020B0600070205080204" pitchFamily="34" charset="-128"/>
              <a:cs typeface="+mn-cs"/>
            </a:endParaRP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ＭＳ Ｐゴシック" panose="020B0600070205080204" pitchFamily="34" charset="-128"/>
                <a:cs typeface="+mn-cs"/>
              </a:rPr>
              <a:t>Complete multiple x-rays of individuals who will not become patients or be given comprehensive care. </a:t>
            </a:r>
            <a:r>
              <a:rPr lang="en-US" sz="1200" b="1" u="none" strike="noStrike" kern="1200" dirty="0">
                <a:solidFill>
                  <a:schemeClr val="tx1"/>
                </a:solidFill>
                <a:effectLst/>
                <a:latin typeface="+mn-lt"/>
                <a:ea typeface="ＭＳ Ｐゴシック" panose="020B0600070205080204" pitchFamily="34" charset="-128"/>
                <a:cs typeface="+mn-cs"/>
              </a:rPr>
              <a:t> </a:t>
            </a:r>
            <a:endParaRPr lang="en-US" sz="1200" b="0" u="none" strike="noStrike" kern="1200" dirty="0">
              <a:solidFill>
                <a:schemeClr val="tx1"/>
              </a:solidFill>
              <a:effectLst/>
              <a:latin typeface="+mn-lt"/>
              <a:ea typeface="ＭＳ Ｐゴシック" panose="020B0600070205080204" pitchFamily="34" charset="-128"/>
              <a:cs typeface="+mn-cs"/>
            </a:endParaRP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ＭＳ Ｐゴシック" panose="020B0600070205080204" pitchFamily="34" charset="-128"/>
                <a:cs typeface="+mn-cs"/>
              </a:rPr>
              <a:t>Purposefully create a lesion for the exam. </a:t>
            </a:r>
            <a:r>
              <a:rPr lang="en-US" sz="1200" b="1" u="none" strike="noStrike" kern="1200" dirty="0">
                <a:solidFill>
                  <a:schemeClr val="tx1"/>
                </a:solidFill>
                <a:effectLst/>
                <a:latin typeface="+mn-lt"/>
                <a:ea typeface="ＭＳ Ｐゴシック" panose="020B0600070205080204" pitchFamily="34" charset="-128"/>
                <a:cs typeface="+mn-cs"/>
              </a:rPr>
              <a:t> </a:t>
            </a:r>
            <a:endParaRPr lang="en-US" sz="1200" b="0" u="none" strike="noStrike" kern="1200" dirty="0">
              <a:solidFill>
                <a:schemeClr val="tx1"/>
              </a:solidFill>
              <a:effectLst/>
              <a:latin typeface="+mn-lt"/>
              <a:ea typeface="ＭＳ Ｐゴシック" panose="020B0600070205080204" pitchFamily="34" charset="-128"/>
              <a:cs typeface="+mn-cs"/>
            </a:endParaRP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ＭＳ Ｐゴシック" panose="020B0600070205080204" pitchFamily="34" charset="-128"/>
                <a:cs typeface="+mn-cs"/>
              </a:rPr>
              <a:t>Save a board lesion for the exam rather than treat it in the appropriate sequence of care. </a:t>
            </a:r>
            <a:r>
              <a:rPr lang="en-US" sz="1200" b="1" u="none" strike="noStrike" kern="1200" dirty="0">
                <a:solidFill>
                  <a:schemeClr val="tx1"/>
                </a:solidFill>
                <a:effectLst/>
                <a:latin typeface="+mn-lt"/>
                <a:ea typeface="ＭＳ Ｐゴシック" panose="020B0600070205080204" pitchFamily="34" charset="-128"/>
                <a:cs typeface="+mn-cs"/>
              </a:rPr>
              <a:t> </a:t>
            </a:r>
            <a:endParaRPr lang="en-US" sz="1200" b="0" u="none" strike="noStrike" kern="1200" dirty="0">
              <a:solidFill>
                <a:schemeClr val="tx1"/>
              </a:solidFill>
              <a:effectLst/>
              <a:latin typeface="+mn-lt"/>
              <a:ea typeface="ＭＳ Ｐゴシック" panose="020B0600070205080204" pitchFamily="34" charset="-128"/>
              <a:cs typeface="+mn-cs"/>
            </a:endParaRP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ＭＳ Ｐゴシック" panose="020B0600070205080204" pitchFamily="34" charset="-128"/>
                <a:cs typeface="+mn-cs"/>
              </a:rPr>
              <a:t>Recommend an irreversible procedure for a tooth when remineralization could be the more appropriate treatment. </a:t>
            </a:r>
            <a:r>
              <a:rPr lang="en-US" sz="1200" b="1" u="none" strike="noStrike" kern="1200" dirty="0">
                <a:solidFill>
                  <a:schemeClr val="tx1"/>
                </a:solidFill>
                <a:effectLst/>
                <a:latin typeface="+mn-lt"/>
                <a:ea typeface="ＭＳ Ｐゴシック" panose="020B0600070205080204" pitchFamily="34" charset="-128"/>
                <a:cs typeface="+mn-cs"/>
              </a:rPr>
              <a:t> </a:t>
            </a:r>
            <a:endParaRPr lang="en-US" sz="1200" b="0" u="none" strike="noStrike" kern="1200" dirty="0">
              <a:solidFill>
                <a:schemeClr val="tx1"/>
              </a:solidFill>
              <a:effectLst/>
              <a:latin typeface="+mn-lt"/>
              <a:ea typeface="ＭＳ Ｐゴシック" panose="020B0600070205080204" pitchFamily="34" charset="-128"/>
              <a:cs typeface="+mn-cs"/>
            </a:endParaRP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ＭＳ Ｐゴシック" panose="020B0600070205080204" pitchFamily="34" charset="-128"/>
                <a:cs typeface="+mn-cs"/>
              </a:rPr>
              <a:t>Treat lesion first for board exam prior to addressing more urgent dental care needs. </a:t>
            </a:r>
            <a:r>
              <a:rPr lang="en-US" sz="1200" b="1" u="none" strike="noStrike" kern="1200" dirty="0">
                <a:solidFill>
                  <a:schemeClr val="tx1"/>
                </a:solidFill>
                <a:effectLst/>
                <a:latin typeface="+mn-lt"/>
                <a:ea typeface="ＭＳ Ｐゴシック" panose="020B0600070205080204" pitchFamily="34" charset="-128"/>
                <a:cs typeface="+mn-cs"/>
              </a:rPr>
              <a:t> </a:t>
            </a:r>
            <a:endParaRPr lang="en-US" sz="1200" u="none" strike="noStrike" kern="1200" dirty="0">
              <a:solidFill>
                <a:schemeClr val="tx1"/>
              </a:solidFill>
              <a:effectLst/>
              <a:latin typeface="+mn-lt"/>
              <a:ea typeface="ＭＳ Ｐゴシック" panose="020B0600070205080204" pitchFamily="34" charset="-128"/>
              <a:cs typeface="+mn-cs"/>
            </a:endParaRPr>
          </a:p>
          <a:p>
            <a:pPr marL="171450" lvl="0" indent="-171450" fontAlgn="base">
              <a:buFont typeface="Arial" panose="020B0604020202020204" pitchFamily="34" charset="0"/>
              <a:buChar char="•"/>
            </a:pPr>
            <a:endParaRPr lang="en-US" sz="1200" u="none" strike="noStrike" kern="1200" dirty="0">
              <a:solidFill>
                <a:schemeClr val="tx1"/>
              </a:solidFill>
              <a:effectLst/>
              <a:latin typeface="+mn-lt"/>
              <a:ea typeface="ＭＳ Ｐゴシック" panose="020B0600070205080204" pitchFamily="34" charset="-128"/>
              <a:cs typeface="+mn-cs"/>
            </a:endParaRPr>
          </a:p>
          <a:p>
            <a:pPr lvl="0" fontAlgn="base"/>
            <a:r>
              <a:rPr lang="en-US" sz="1200" u="none" strike="noStrike" kern="1200" dirty="0">
                <a:solidFill>
                  <a:schemeClr val="tx1"/>
                </a:solidFill>
                <a:effectLst/>
                <a:latin typeface="+mn-lt"/>
                <a:ea typeface="ＭＳ Ｐゴシック" panose="020B0600070205080204" pitchFamily="34" charset="-128"/>
                <a:cs typeface="+mn-cs"/>
              </a:rPr>
              <a:t>Each time a candidate fails a clinical licensure exam on a patient, the patient is potentially left with a restoration or periodontal condition that is below the standard of care. Failures in restorative procedures typically mean that the patient has had irreversible harm rendered to them.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endParaRPr lang="en-US" dirty="0"/>
          </a:p>
        </p:txBody>
      </p:sp>
      <p:sp>
        <p:nvSpPr>
          <p:cNvPr id="4" name="Slide Number Placeholder 3"/>
          <p:cNvSpPr>
            <a:spLocks noGrp="1"/>
          </p:cNvSpPr>
          <p:nvPr>
            <p:ph type="sldNum" sz="quarter" idx="5"/>
          </p:nvPr>
        </p:nvSpPr>
        <p:spPr/>
        <p:txBody>
          <a:bodyPr/>
          <a:lstStyle/>
          <a:p>
            <a:fld id="{6243C205-6BAA-49A6-AECD-94E2CC0F9D06}" type="slidenum">
              <a:rPr lang="en-US" smtClean="0"/>
              <a:t>7</a:t>
            </a:fld>
            <a:endParaRPr lang="en-US"/>
          </a:p>
        </p:txBody>
      </p:sp>
    </p:spTree>
    <p:extLst>
      <p:ext uri="{BB962C8B-B14F-4D97-AF65-F5344CB8AC3E}">
        <p14:creationId xmlns:p14="http://schemas.microsoft.com/office/powerpoint/2010/main" val="1865222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Candidates may fail the exam due to</a:t>
            </a:r>
            <a:r>
              <a:rPr lang="en-US" b="1" baseline="0" dirty="0"/>
              <a:t> factors outside their control. </a:t>
            </a:r>
            <a:r>
              <a:rPr lang="en-US" b="0" baseline="0" dirty="0"/>
              <a:t>Examples: failures due to patients not showing up, patients with elevated blood pressure, patient presenting for treatment under the influence of alcohol or other substances.</a:t>
            </a:r>
          </a:p>
          <a:p>
            <a:endParaRPr lang="en-US" b="0" dirty="0"/>
          </a:p>
          <a:p>
            <a:pPr lvl="0" fontAlgn="base"/>
            <a:r>
              <a:rPr lang="en-US" sz="1200" u="none" strike="noStrike" kern="1200" dirty="0">
                <a:solidFill>
                  <a:schemeClr val="tx1"/>
                </a:solidFill>
                <a:effectLst/>
                <a:latin typeface="+mn-lt"/>
                <a:ea typeface="ＭＳ Ｐゴシック" panose="020B0600070205080204" pitchFamily="34" charset="-128"/>
                <a:cs typeface="+mn-cs"/>
              </a:rPr>
              <a:t>Paying patients or offering bonuses to ensure their patient arrives for their appointment on exam day. </a:t>
            </a:r>
            <a:r>
              <a:rPr lang="en-US" sz="1200" b="1" u="none" strike="noStrike" kern="1200" dirty="0">
                <a:solidFill>
                  <a:schemeClr val="tx1"/>
                </a:solidFill>
                <a:effectLst/>
                <a:latin typeface="+mn-lt"/>
                <a:ea typeface="ＭＳ Ｐゴシック" panose="020B0600070205080204" pitchFamily="34" charset="-128"/>
                <a:cs typeface="+mn-cs"/>
              </a:rPr>
              <a:t> </a:t>
            </a:r>
          </a:p>
          <a:p>
            <a:pPr lvl="0" fontAlgn="base"/>
            <a:endParaRPr lang="en-US" sz="1200" u="none" strike="noStrike" kern="1200" dirty="0">
              <a:solidFill>
                <a:schemeClr val="tx1"/>
              </a:solidFill>
              <a:effectLst/>
              <a:latin typeface="+mn-lt"/>
              <a:ea typeface="ＭＳ Ｐゴシック" panose="020B0600070205080204" pitchFamily="34" charset="-128"/>
              <a:cs typeface="+mn-cs"/>
            </a:endParaRPr>
          </a:p>
          <a:p>
            <a:pPr lvl="0" fontAlgn="base"/>
            <a:r>
              <a:rPr lang="en-US" sz="1200" u="none" strike="noStrike" kern="1200" dirty="0">
                <a:solidFill>
                  <a:schemeClr val="tx1"/>
                </a:solidFill>
                <a:effectLst/>
                <a:latin typeface="+mn-lt"/>
                <a:ea typeface="ＭＳ Ｐゴシック" panose="020B0600070205080204" pitchFamily="34" charset="-128"/>
                <a:cs typeface="+mn-cs"/>
              </a:rPr>
              <a:t>Utilizing patient procurement services like Lu Lau Dental and Western Dental Consultants that can provide students with board exam patients for a large sum of money. </a:t>
            </a:r>
            <a:r>
              <a:rPr lang="en-US" sz="1200" b="1" u="none" strike="noStrike" kern="1200" dirty="0">
                <a:solidFill>
                  <a:schemeClr val="tx1"/>
                </a:solidFill>
                <a:effectLst/>
                <a:latin typeface="+mn-lt"/>
                <a:ea typeface="ＭＳ Ｐゴシック" panose="020B0600070205080204" pitchFamily="34" charset="-128"/>
                <a:cs typeface="+mn-cs"/>
              </a:rPr>
              <a:t> </a:t>
            </a:r>
            <a:endParaRPr lang="en-US" sz="1200" u="none" strike="noStrike" kern="1200" dirty="0">
              <a:solidFill>
                <a:schemeClr val="tx1"/>
              </a:solidFill>
              <a:effectLst/>
              <a:latin typeface="+mn-lt"/>
              <a:ea typeface="ＭＳ Ｐゴシック" panose="020B0600070205080204" pitchFamily="34" charset="-128"/>
              <a:cs typeface="+mn-cs"/>
            </a:endParaRPr>
          </a:p>
          <a:p>
            <a:endParaRPr lang="en-US" dirty="0"/>
          </a:p>
        </p:txBody>
      </p:sp>
      <p:sp>
        <p:nvSpPr>
          <p:cNvPr id="4" name="Slide Number Placeholder 3"/>
          <p:cNvSpPr>
            <a:spLocks noGrp="1"/>
          </p:cNvSpPr>
          <p:nvPr>
            <p:ph type="sldNum" sz="quarter" idx="5"/>
          </p:nvPr>
        </p:nvSpPr>
        <p:spPr/>
        <p:txBody>
          <a:bodyPr/>
          <a:lstStyle/>
          <a:p>
            <a:fld id="{6243C205-6BAA-49A6-AECD-94E2CC0F9D06}" type="slidenum">
              <a:rPr lang="en-US" smtClean="0"/>
              <a:t>8</a:t>
            </a:fld>
            <a:endParaRPr lang="en-US"/>
          </a:p>
        </p:txBody>
      </p:sp>
    </p:spTree>
    <p:extLst>
      <p:ext uri="{BB962C8B-B14F-4D97-AF65-F5344CB8AC3E}">
        <p14:creationId xmlns:p14="http://schemas.microsoft.com/office/powerpoint/2010/main" val="200596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8688"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ＭＳ Ｐゴシック" panose="020B0600070205080204" pitchFamily="34" charset="-128"/>
                <a:cs typeface="+mn-cs"/>
              </a:rPr>
              <a:t>Licensure can be a complex topic. </a:t>
            </a:r>
            <a:r>
              <a:rPr lang="en-US" altLang="en-US" dirty="0"/>
              <a:t>ASDA’s L-1 policy outlines these ideals: </a:t>
            </a:r>
            <a:r>
              <a:rPr lang="en-US" altLang="en-US" i="1" dirty="0"/>
              <a:t>https://www.asdanet.org/about-asda/leaders-and-governance/current-statements-of-position-or-policy/licensure/L-1</a:t>
            </a:r>
          </a:p>
          <a:p>
            <a:pPr marL="0" marR="0" lvl="0" indent="0" algn="l" defTabSz="928688" rtl="0" eaLnBrk="1" fontAlgn="base" latinLnBrk="0" hangingPunct="1">
              <a:lnSpc>
                <a:spcPct val="100000"/>
              </a:lnSpc>
              <a:spcBef>
                <a:spcPct val="0"/>
              </a:spcBef>
              <a:spcAft>
                <a:spcPct val="0"/>
              </a:spcAft>
              <a:buClrTx/>
              <a:buSzTx/>
              <a:buFontTx/>
              <a:buNone/>
              <a:tabLst/>
              <a:defRPr/>
            </a:pPr>
            <a:endParaRPr lang="en-US" altLang="en-US" dirty="0"/>
          </a:p>
          <a:p>
            <a:pPr marL="228600" indent="-228600">
              <a:buAutoNum type="arabicPeriod"/>
            </a:pPr>
            <a:r>
              <a:rPr lang="en-US" sz="1200" kern="1200" dirty="0">
                <a:solidFill>
                  <a:schemeClr val="tx1"/>
                </a:solidFill>
                <a:effectLst/>
                <a:latin typeface="+mn-lt"/>
                <a:ea typeface="ＭＳ Ｐゴシック" panose="020B0600070205080204" pitchFamily="34" charset="-128"/>
                <a:cs typeface="+mn-cs"/>
              </a:rPr>
              <a:t>Does not use human subject - perhaps the most controversial issue with the current dental licensure exam process is that it is performed on a live human subject. Testing on a human opens poses various ethical, reliability and validity concerns. </a:t>
            </a:r>
            <a:r>
              <a:rPr lang="en-US" sz="1200" b="1" kern="1200" dirty="0">
                <a:solidFill>
                  <a:schemeClr val="tx1"/>
                </a:solidFill>
                <a:effectLst/>
                <a:latin typeface="+mn-lt"/>
                <a:ea typeface="ＭＳ Ｐゴシック" panose="020B0600070205080204" pitchFamily="34" charset="-128"/>
                <a:cs typeface="+mn-cs"/>
              </a:rPr>
              <a:t>These high-stakes, one-shot testing scenarios on human subjects must end.</a:t>
            </a:r>
            <a:r>
              <a:rPr lang="en-US" sz="1200" kern="1200" dirty="0">
                <a:solidFill>
                  <a:schemeClr val="tx1"/>
                </a:solidFill>
                <a:effectLst/>
                <a:latin typeface="+mn-lt"/>
                <a:ea typeface="ＭＳ Ｐゴシック" panose="020B0600070205080204" pitchFamily="34" charset="-128"/>
                <a:cs typeface="+mn-cs"/>
              </a:rPr>
              <a:t> </a:t>
            </a:r>
          </a:p>
          <a:p>
            <a:pPr marL="228600" indent="-228600">
              <a:buAutoNum type="arabicPeriod"/>
            </a:pPr>
            <a:r>
              <a:rPr lang="en-US" altLang="en-US" sz="1200" kern="1200" dirty="0">
                <a:solidFill>
                  <a:schemeClr val="tx1"/>
                </a:solidFill>
                <a:effectLst/>
                <a:latin typeface="+mn-lt"/>
                <a:ea typeface="ＭＳ Ｐゴシック" panose="020B0600070205080204" pitchFamily="34" charset="-128"/>
                <a:cs typeface="+mn-cs"/>
              </a:rPr>
              <a:t>Psychometrically valid and reliable – Humans are unique. Administering</a:t>
            </a:r>
            <a:r>
              <a:rPr lang="en-US" altLang="en-US" sz="1200" kern="1200" baseline="0" dirty="0">
                <a:solidFill>
                  <a:schemeClr val="tx1"/>
                </a:solidFill>
                <a:effectLst/>
                <a:latin typeface="+mn-lt"/>
                <a:ea typeface="ＭＳ Ｐゴシック" panose="020B0600070205080204" pitchFamily="34" charset="-128"/>
                <a:cs typeface="+mn-cs"/>
              </a:rPr>
              <a:t> an exam on human subjects means the student taking the test is experiencing a different test than other students.</a:t>
            </a:r>
          </a:p>
          <a:p>
            <a:pPr marL="228600" indent="-228600">
              <a:buAutoNum type="arabicPeriod"/>
            </a:pPr>
            <a:r>
              <a:rPr lang="en-US" altLang="en-US" sz="1200" kern="1200" baseline="0" dirty="0">
                <a:solidFill>
                  <a:schemeClr val="tx1"/>
                </a:solidFill>
                <a:effectLst/>
                <a:latin typeface="+mn-lt"/>
                <a:ea typeface="ＭＳ Ｐゴシック" panose="020B0600070205080204" pitchFamily="34" charset="-128"/>
                <a:cs typeface="+mn-cs"/>
              </a:rPr>
              <a:t>The current exam is not reflective of the broad set of skills a dentist is required to be knowledgeable of when practicing</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en-US" sz="1200" kern="1200" baseline="0" dirty="0">
                <a:solidFill>
                  <a:schemeClr val="tx1"/>
                </a:solidFill>
                <a:effectLst/>
                <a:latin typeface="+mn-lt"/>
                <a:ea typeface="ＭＳ Ｐゴシック" panose="020B0600070205080204" pitchFamily="34" charset="-128"/>
                <a:cs typeface="+mn-cs"/>
              </a:rPr>
              <a:t>The current exam is </a:t>
            </a:r>
            <a:r>
              <a:rPr lang="en-US" sz="1200" kern="1200" dirty="0">
                <a:solidFill>
                  <a:schemeClr val="tx1"/>
                </a:solidFill>
                <a:effectLst/>
                <a:latin typeface="+mn-lt"/>
                <a:ea typeface="ＭＳ Ｐゴシック" panose="020B0600070205080204" pitchFamily="34" charset="-128"/>
                <a:cs typeface="+mn-cs"/>
              </a:rPr>
              <a:t>state-driven, meaning each state determines the requirements for receiving a license in that state. Additionally, most dental licenses are only valid in the state in which you became licensed. For example: receiving your license in Washington does not necessarily mean you can practice dentistry in Michigan as well. </a:t>
            </a:r>
          </a:p>
          <a:p>
            <a:endParaRPr lang="en-US" dirty="0"/>
          </a:p>
        </p:txBody>
      </p:sp>
      <p:sp>
        <p:nvSpPr>
          <p:cNvPr id="4" name="Slide Number Placeholder 3"/>
          <p:cNvSpPr>
            <a:spLocks noGrp="1"/>
          </p:cNvSpPr>
          <p:nvPr>
            <p:ph type="sldNum" sz="quarter" idx="5"/>
          </p:nvPr>
        </p:nvSpPr>
        <p:spPr/>
        <p:txBody>
          <a:bodyPr/>
          <a:lstStyle/>
          <a:p>
            <a:fld id="{6243C205-6BAA-49A6-AECD-94E2CC0F9D06}" type="slidenum">
              <a:rPr lang="en-US" smtClean="0"/>
              <a:t>9</a:t>
            </a:fld>
            <a:endParaRPr lang="en-US"/>
          </a:p>
        </p:txBody>
      </p:sp>
    </p:spTree>
    <p:extLst>
      <p:ext uri="{BB962C8B-B14F-4D97-AF65-F5344CB8AC3E}">
        <p14:creationId xmlns:p14="http://schemas.microsoft.com/office/powerpoint/2010/main" val="1092539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flipH="1">
            <a:off x="0" y="0"/>
            <a:ext cx="2504661" cy="6858000"/>
          </a:xfrm>
          <a:prstGeom prst="rect">
            <a:avLst/>
          </a:prstGeom>
          <a:pattFill prst="pct5">
            <a:fgClr>
              <a:srgbClr val="153E6A"/>
            </a:fgClr>
            <a:bgClr>
              <a:srgbClr val="153E6A"/>
            </a:bgClr>
          </a:pattFill>
          <a:ln>
            <a:solidFill>
              <a:srgbClr val="153E6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3E6A"/>
              </a:solidFill>
            </a:endParaRPr>
          </a:p>
        </p:txBody>
      </p:sp>
      <p:sp>
        <p:nvSpPr>
          <p:cNvPr id="5" name="Title Placeholder 1"/>
          <p:cNvSpPr>
            <a:spLocks noGrp="1"/>
          </p:cNvSpPr>
          <p:nvPr>
            <p:ph type="title"/>
          </p:nvPr>
        </p:nvSpPr>
        <p:spPr>
          <a:xfrm>
            <a:off x="2782955" y="1778613"/>
            <a:ext cx="8799444" cy="1143000"/>
          </a:xfrm>
          <a:prstGeom prst="rect">
            <a:avLst/>
          </a:prstGeom>
        </p:spPr>
        <p:txBody>
          <a:bodyPr vert="horz" lIns="91440" tIns="45720" rIns="91440" bIns="45720" rtlCol="0" anchor="ctr">
            <a:normAutofit/>
          </a:bodyPr>
          <a:lstStyle>
            <a:lvl1pPr>
              <a:defRPr sz="5400" b="1" i="0" baseline="0">
                <a:solidFill>
                  <a:srgbClr val="153E6A"/>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6" name="Text Placeholder 4"/>
          <p:cNvSpPr>
            <a:spLocks noGrp="1"/>
          </p:cNvSpPr>
          <p:nvPr>
            <p:ph type="body" sz="quarter" idx="10"/>
          </p:nvPr>
        </p:nvSpPr>
        <p:spPr>
          <a:xfrm>
            <a:off x="2782955" y="3335468"/>
            <a:ext cx="8004313" cy="1050925"/>
          </a:xfrm>
          <a:prstGeom prst="rect">
            <a:avLst/>
          </a:prstGeom>
        </p:spPr>
        <p:txBody>
          <a:bodyPr vert="horz"/>
          <a:lstStyle>
            <a:lvl1pPr marL="0" indent="0">
              <a:buNone/>
              <a:defRPr sz="4400" b="1" i="0" baseline="0">
                <a:solidFill>
                  <a:srgbClr val="0079B8"/>
                </a:solidFill>
                <a:latin typeface="Calibri Light" panose="020F0302020204030204" pitchFamily="34" charset="0"/>
                <a:cs typeface="Calibri Light" panose="020F0302020204030204" pitchFamily="34" charset="0"/>
              </a:defRPr>
            </a:lvl1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4300" y="5078254"/>
            <a:ext cx="2974531" cy="1306070"/>
          </a:xfrm>
          <a:prstGeom prst="rect">
            <a:avLst/>
          </a:prstGeom>
        </p:spPr>
      </p:pic>
    </p:spTree>
    <p:extLst>
      <p:ext uri="{BB962C8B-B14F-4D97-AF65-F5344CB8AC3E}">
        <p14:creationId xmlns:p14="http://schemas.microsoft.com/office/powerpoint/2010/main" val="314479960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338519"/>
            <a:ext cx="10972800" cy="1143000"/>
          </a:xfrm>
          <a:prstGeom prst="rect">
            <a:avLst/>
          </a:prstGeom>
        </p:spPr>
        <p:txBody>
          <a:bodyPr vert="horz" lIns="91440" tIns="45720" rIns="91440" bIns="45720" rtlCol="0" anchor="ctr">
            <a:normAutofit/>
          </a:bodyPr>
          <a:lstStyle>
            <a:lvl1pPr>
              <a:defRPr sz="4400" b="1" i="0">
                <a:solidFill>
                  <a:srgbClr val="0079B8"/>
                </a:solidFill>
                <a:latin typeface="+mj-lt"/>
                <a:cs typeface="Helvetica Neue Black Condensed"/>
              </a:defRPr>
            </a:lvl1pPr>
          </a:lstStyle>
          <a:p>
            <a:r>
              <a:rPr lang="en-US" dirty="0"/>
              <a:t>Click to edit Master title style</a:t>
            </a:r>
          </a:p>
        </p:txBody>
      </p:sp>
      <p:sp>
        <p:nvSpPr>
          <p:cNvPr id="17" name="Content Placeholder 16"/>
          <p:cNvSpPr>
            <a:spLocks noGrp="1"/>
          </p:cNvSpPr>
          <p:nvPr>
            <p:ph sz="quarter" idx="10"/>
          </p:nvPr>
        </p:nvSpPr>
        <p:spPr>
          <a:xfrm>
            <a:off x="609600" y="1612901"/>
            <a:ext cx="10972800" cy="4270375"/>
          </a:xfrm>
          <a:prstGeom prst="rect">
            <a:avLst/>
          </a:prstGeom>
        </p:spPr>
        <p:txBody>
          <a:bodyPr vert="horz"/>
          <a:lstStyle>
            <a:lvl1pPr marL="0" indent="0" algn="l">
              <a:buNone/>
              <a:defRPr b="0" i="0">
                <a:latin typeface="+mn-lt"/>
                <a:cs typeface="Helvetica Neue"/>
              </a:defRPr>
            </a:lvl1pPr>
          </a:lstStyle>
          <a:p>
            <a:pPr lvl="0"/>
            <a:r>
              <a:rPr lang="en-US" dirty="0"/>
              <a:t>Click to edit Master text styles</a:t>
            </a:r>
          </a:p>
        </p:txBody>
      </p:sp>
      <p:sp>
        <p:nvSpPr>
          <p:cNvPr id="4" name="Rectangle 3"/>
          <p:cNvSpPr/>
          <p:nvPr userDrawn="1"/>
        </p:nvSpPr>
        <p:spPr>
          <a:xfrm>
            <a:off x="0" y="6276513"/>
            <a:ext cx="12192000" cy="581487"/>
          </a:xfrm>
          <a:prstGeom prst="rect">
            <a:avLst/>
          </a:prstGeom>
          <a:solidFill>
            <a:srgbClr val="153E6A"/>
          </a:solidFill>
          <a:ln>
            <a:solidFill>
              <a:srgbClr val="153E6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3E6A"/>
              </a:solidFill>
            </a:endParaRPr>
          </a:p>
        </p:txBody>
      </p:sp>
      <p:sp>
        <p:nvSpPr>
          <p:cNvPr id="6" name="TextBox 5"/>
          <p:cNvSpPr txBox="1"/>
          <p:nvPr userDrawn="1"/>
        </p:nvSpPr>
        <p:spPr>
          <a:xfrm>
            <a:off x="257454" y="6446572"/>
            <a:ext cx="4731798" cy="323165"/>
          </a:xfrm>
          <a:prstGeom prst="rect">
            <a:avLst/>
          </a:prstGeom>
          <a:noFill/>
          <a:ln>
            <a:noFill/>
          </a:ln>
        </p:spPr>
        <p:txBody>
          <a:bodyPr wrap="square" rtlCol="0">
            <a:spAutoFit/>
          </a:bodyPr>
          <a:lstStyle/>
          <a:p>
            <a:r>
              <a:rPr lang="en-US" sz="1500" b="1" dirty="0">
                <a:solidFill>
                  <a:schemeClr val="bg1"/>
                </a:solidFill>
              </a:rPr>
              <a:t>AMERICAN</a:t>
            </a:r>
            <a:r>
              <a:rPr lang="en-US" sz="1500" b="1" baseline="0" dirty="0">
                <a:solidFill>
                  <a:schemeClr val="bg1"/>
                </a:solidFill>
              </a:rPr>
              <a:t> STUDENT DENTAL ASSOCIATION</a:t>
            </a:r>
            <a:endParaRPr lang="en-US" sz="1500" b="1" dirty="0">
              <a:solidFill>
                <a:schemeClr val="bg1"/>
              </a:solidFill>
            </a:endParaRPr>
          </a:p>
        </p:txBody>
      </p:sp>
      <p:sp>
        <p:nvSpPr>
          <p:cNvPr id="20" name="TextBox 19">
            <a:extLst>
              <a:ext uri="{FF2B5EF4-FFF2-40B4-BE49-F238E27FC236}">
                <a16:creationId xmlns:a16="http://schemas.microsoft.com/office/drawing/2014/main" id="{FE0D07D5-F1FC-7243-A980-EA820B217B52}"/>
              </a:ext>
            </a:extLst>
          </p:cNvPr>
          <p:cNvSpPr txBox="1"/>
          <p:nvPr userDrawn="1"/>
        </p:nvSpPr>
        <p:spPr>
          <a:xfrm>
            <a:off x="11299715" y="6405776"/>
            <a:ext cx="574456" cy="404759"/>
          </a:xfrm>
          <a:prstGeom prst="rect">
            <a:avLst/>
          </a:prstGeom>
          <a:noFill/>
        </p:spPr>
        <p:txBody>
          <a:bodyPr wrap="square" rtlCol="0">
            <a:noAutofit/>
          </a:bodyPr>
          <a:lstStyle/>
          <a:p>
            <a:pPr algn="r"/>
            <a:r>
              <a:rPr lang="en-US" sz="1800" b="0" i="0" dirty="0">
                <a:solidFill>
                  <a:srgbClr val="ACC850"/>
                </a:solidFill>
                <a:latin typeface="Calibri" panose="020F0502020204030204" pitchFamily="34" charset="0"/>
                <a:cs typeface="Calibri" panose="020F0502020204030204" pitchFamily="34" charset="0"/>
              </a:rPr>
              <a:t>I</a:t>
            </a:r>
            <a:r>
              <a:rPr lang="en-US" sz="1800" b="1" i="0" baseline="0" dirty="0">
                <a:solidFill>
                  <a:schemeClr val="bg1"/>
                </a:solidFill>
                <a:latin typeface="Calibri" panose="020F0502020204030204" pitchFamily="34" charset="0"/>
                <a:cs typeface="Calibri" panose="020F0502020204030204" pitchFamily="34" charset="0"/>
              </a:rPr>
              <a:t> </a:t>
            </a:r>
            <a:fld id="{099A2A1F-9EB0-0A45-9834-0B0D41622D35}" type="slidenum">
              <a:rPr lang="en-US" sz="1800" b="1" i="0" smtClean="0">
                <a:solidFill>
                  <a:schemeClr val="bg1"/>
                </a:solidFill>
                <a:latin typeface="Calibri" panose="020F0502020204030204" pitchFamily="34" charset="0"/>
                <a:cs typeface="Calibri" panose="020F0502020204030204" pitchFamily="34" charset="0"/>
              </a:rPr>
              <a:t>‹#›</a:t>
            </a:fld>
            <a:endParaRPr lang="en-US" sz="1800" b="1" i="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7496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l" defTabSz="457200" rtl="0" eaLnBrk="1" fontAlgn="base" hangingPunct="1">
        <a:spcBef>
          <a:spcPct val="0"/>
        </a:spcBef>
        <a:spcAft>
          <a:spcPct val="0"/>
        </a:spcAft>
        <a:defRPr sz="4800" b="1" kern="1200">
          <a:solidFill>
            <a:schemeClr val="bg1"/>
          </a:solidFill>
          <a:latin typeface="Chalkduster"/>
          <a:ea typeface="ＭＳ Ｐゴシック" charset="0"/>
          <a:cs typeface="Chalkduster"/>
        </a:defRPr>
      </a:lvl1pPr>
      <a:lvl2pPr algn="l" defTabSz="457200" rtl="0" eaLnBrk="1" fontAlgn="base" hangingPunct="1">
        <a:spcBef>
          <a:spcPct val="0"/>
        </a:spcBef>
        <a:spcAft>
          <a:spcPct val="0"/>
        </a:spcAft>
        <a:defRPr sz="4800" b="1">
          <a:solidFill>
            <a:schemeClr val="bg1"/>
          </a:solidFill>
          <a:latin typeface="Chalkduster" charset="0"/>
          <a:ea typeface="ＭＳ Ｐゴシック" charset="0"/>
        </a:defRPr>
      </a:lvl2pPr>
      <a:lvl3pPr algn="l" defTabSz="457200" rtl="0" eaLnBrk="1" fontAlgn="base" hangingPunct="1">
        <a:spcBef>
          <a:spcPct val="0"/>
        </a:spcBef>
        <a:spcAft>
          <a:spcPct val="0"/>
        </a:spcAft>
        <a:defRPr sz="4800" b="1">
          <a:solidFill>
            <a:schemeClr val="bg1"/>
          </a:solidFill>
          <a:latin typeface="Chalkduster" charset="0"/>
          <a:ea typeface="ＭＳ Ｐゴシック" charset="0"/>
        </a:defRPr>
      </a:lvl3pPr>
      <a:lvl4pPr algn="l" defTabSz="457200" rtl="0" eaLnBrk="1" fontAlgn="base" hangingPunct="1">
        <a:spcBef>
          <a:spcPct val="0"/>
        </a:spcBef>
        <a:spcAft>
          <a:spcPct val="0"/>
        </a:spcAft>
        <a:defRPr sz="4800" b="1">
          <a:solidFill>
            <a:schemeClr val="bg1"/>
          </a:solidFill>
          <a:latin typeface="Chalkduster" charset="0"/>
          <a:ea typeface="ＭＳ Ｐゴシック" charset="0"/>
        </a:defRPr>
      </a:lvl4pPr>
      <a:lvl5pPr algn="l" defTabSz="457200" rtl="0" eaLnBrk="1" fontAlgn="base" hangingPunct="1">
        <a:spcBef>
          <a:spcPct val="0"/>
        </a:spcBef>
        <a:spcAft>
          <a:spcPct val="0"/>
        </a:spcAft>
        <a:defRPr sz="4800" b="1">
          <a:solidFill>
            <a:schemeClr val="bg1"/>
          </a:solidFill>
          <a:latin typeface="Chalkduster" charset="0"/>
          <a:ea typeface="ＭＳ Ｐゴシック" charset="0"/>
        </a:defRPr>
      </a:lvl5pPr>
      <a:lvl6pPr marL="457200" algn="l" defTabSz="457200" rtl="0" eaLnBrk="1" fontAlgn="base" hangingPunct="1">
        <a:spcBef>
          <a:spcPct val="0"/>
        </a:spcBef>
        <a:spcAft>
          <a:spcPct val="0"/>
        </a:spcAft>
        <a:defRPr sz="4800" b="1">
          <a:solidFill>
            <a:schemeClr val="bg1"/>
          </a:solidFill>
          <a:latin typeface="Chalkduster" charset="0"/>
          <a:ea typeface="ＭＳ Ｐゴシック" charset="0"/>
        </a:defRPr>
      </a:lvl6pPr>
      <a:lvl7pPr marL="914400" algn="l" defTabSz="457200" rtl="0" eaLnBrk="1" fontAlgn="base" hangingPunct="1">
        <a:spcBef>
          <a:spcPct val="0"/>
        </a:spcBef>
        <a:spcAft>
          <a:spcPct val="0"/>
        </a:spcAft>
        <a:defRPr sz="4800" b="1">
          <a:solidFill>
            <a:schemeClr val="bg1"/>
          </a:solidFill>
          <a:latin typeface="Chalkduster" charset="0"/>
          <a:ea typeface="ＭＳ Ｐゴシック" charset="0"/>
        </a:defRPr>
      </a:lvl7pPr>
      <a:lvl8pPr marL="1371600" algn="l" defTabSz="457200" rtl="0" eaLnBrk="1" fontAlgn="base" hangingPunct="1">
        <a:spcBef>
          <a:spcPct val="0"/>
        </a:spcBef>
        <a:spcAft>
          <a:spcPct val="0"/>
        </a:spcAft>
        <a:defRPr sz="4800" b="1">
          <a:solidFill>
            <a:schemeClr val="bg1"/>
          </a:solidFill>
          <a:latin typeface="Chalkduster" charset="0"/>
          <a:ea typeface="ＭＳ Ｐゴシック" charset="0"/>
        </a:defRPr>
      </a:lvl8pPr>
      <a:lvl9pPr marL="1828800" algn="l" defTabSz="457200" rtl="0" eaLnBrk="1" fontAlgn="base" hangingPunct="1">
        <a:spcBef>
          <a:spcPct val="0"/>
        </a:spcBef>
        <a:spcAft>
          <a:spcPct val="0"/>
        </a:spcAft>
        <a:defRPr sz="4800" b="1">
          <a:solidFill>
            <a:schemeClr val="bg1"/>
          </a:solidFill>
          <a:latin typeface="Chalkduster"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crdts.org/" TargetMode="External"/><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srta.org/" TargetMode="External"/><Relationship Id="rId4" Type="http://schemas.openxmlformats.org/officeDocument/2006/relationships/hyperlink" Target="https://adextesting.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asdanet.org/docs/advocate/issues/asda_white-paper_licensure_web_final.pdf?sfvrsn=a0a868dd_1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dentallicensure.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ada.org/resources/licensure/dental-licensure-by-state-ma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adextesting.org/adex-acceptance-map/"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asdanet.org/ASDAaction?vvsrc=%2fPetitions" TargetMode="External"/><Relationship Id="rId7" Type="http://schemas.openxmlformats.org/officeDocument/2006/relationships/hyperlink" Target="https://www.asdanet.org/index/get-involved/advocate/advocacy-certificate-progra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asdanet.org/asdaaction" TargetMode="External"/><Relationship Id="rId5" Type="http://schemas.openxmlformats.org/officeDocument/2006/relationships/hyperlink" Target="https://www.asdanet.org/utility-navigation/Publications/E-newsletters/Advocacy-Brief" TargetMode="External"/><Relationship Id="rId4" Type="http://schemas.openxmlformats.org/officeDocument/2006/relationships/hyperlink" Target="https://www.asdanet.org/index/programs-events/virtual-events/Advocacy-Month"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bwMode="auto">
          <a:xfrm>
            <a:off x="2902226" y="1041400"/>
            <a:ext cx="9134062" cy="2179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Ctr="0" compatLnSpc="1">
            <a:prstTxWarp prst="textNoShape">
              <a:avLst/>
            </a:prstTxWarp>
            <a:normAutofit/>
          </a:bodyPr>
          <a:lstStyle/>
          <a:p>
            <a:r>
              <a:rPr lang="en-US" dirty="0">
                <a:latin typeface="Calibri" panose="020F0502020204030204" pitchFamily="34" charset="0"/>
                <a:ea typeface="+mj-ea"/>
              </a:rPr>
              <a:t>Licensure 101</a:t>
            </a:r>
            <a:endParaRPr lang="en-US" dirty="0">
              <a:solidFill>
                <a:srgbClr val="153E6A"/>
              </a:solidFill>
              <a:latin typeface="Helvetica Neue Black Condensed" charset="0"/>
              <a:cs typeface="Helvetica Neue Black Condensed" charset="0"/>
            </a:endParaRPr>
          </a:p>
        </p:txBody>
      </p:sp>
      <p:sp>
        <p:nvSpPr>
          <p:cNvPr id="7170" name="Text Placeholder 2"/>
          <p:cNvSpPr>
            <a:spLocks noGrp="1"/>
          </p:cNvSpPr>
          <p:nvPr>
            <p:ph type="body" sz="quarter" idx="10"/>
          </p:nvPr>
        </p:nvSpPr>
        <p:spPr bwMode="auto">
          <a:xfrm>
            <a:off x="2902227" y="3335468"/>
            <a:ext cx="7885042" cy="10509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900" dirty="0">
                <a:solidFill>
                  <a:srgbClr val="0079B8"/>
                </a:solidFill>
                <a:latin typeface="Calibri" panose="020F0502020204030204" pitchFamily="34" charset="0"/>
              </a:rPr>
              <a:t>SPEAKER NAME, CHAPTER</a:t>
            </a:r>
            <a:endParaRPr lang="en-US" sz="3900" i="1" dirty="0">
              <a:solidFill>
                <a:srgbClr val="0079B8"/>
              </a:solidFill>
              <a:latin typeface="Calibri" panose="020F0502020204030204" pitchFamily="34" charset="0"/>
            </a:endParaRPr>
          </a:p>
        </p:txBody>
      </p:sp>
      <p:pic>
        <p:nvPicPr>
          <p:cNvPr id="2" name="Picture 1">
            <a:extLst>
              <a:ext uri="{FF2B5EF4-FFF2-40B4-BE49-F238E27FC236}">
                <a16:creationId xmlns:a16="http://schemas.microsoft.com/office/drawing/2014/main" id="{17BF8394-08D8-F7F6-B482-DCC7FA9D9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7269" y="160797"/>
            <a:ext cx="1112050" cy="18120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rgbClr val="C00000"/>
                </a:solidFill>
              </a:rPr>
            </a:br>
            <a:r>
              <a:rPr lang="en-US" dirty="0"/>
              <a:t>Licensure Reform: </a:t>
            </a:r>
            <a:r>
              <a:rPr lang="en-US" dirty="0">
                <a:solidFill>
                  <a:srgbClr val="C00000"/>
                </a:solidFill>
              </a:rPr>
              <a:t>ASDA’s recommendation</a:t>
            </a:r>
            <a:br>
              <a:rPr lang="en-US" dirty="0"/>
            </a:br>
            <a:endParaRPr lang="en-US" dirty="0"/>
          </a:p>
        </p:txBody>
      </p:sp>
      <p:sp>
        <p:nvSpPr>
          <p:cNvPr id="4" name="Content Placeholder 2"/>
          <p:cNvSpPr>
            <a:spLocks noGrp="1"/>
          </p:cNvSpPr>
          <p:nvPr>
            <p:ph sz="quarter" idx="10"/>
          </p:nvPr>
        </p:nvSpPr>
        <p:spPr>
          <a:xfrm>
            <a:off x="609600" y="1612901"/>
            <a:ext cx="6722533" cy="4270375"/>
          </a:xfrm>
        </p:spPr>
        <p:txBody>
          <a:bodyPr/>
          <a:lstStyle/>
          <a:p>
            <a:pPr>
              <a:spcBef>
                <a:spcPct val="50000"/>
              </a:spcBef>
            </a:pPr>
            <a:r>
              <a:rPr lang="en-US" sz="2800" b="1" dirty="0">
                <a:solidFill>
                  <a:srgbClr val="0F334A"/>
                </a:solidFill>
              </a:rPr>
              <a:t>ASDA believes kinesthetic and clinical decision-making competence should be demonstrated through:</a:t>
            </a:r>
            <a:endParaRPr lang="en-US" sz="2133" b="1" dirty="0">
              <a:solidFill>
                <a:srgbClr val="0F334A"/>
              </a:solidFill>
            </a:endParaRPr>
          </a:p>
          <a:p>
            <a:pPr marL="800080" lvl="1" indent="-342891">
              <a:spcBef>
                <a:spcPct val="50000"/>
              </a:spcBef>
              <a:buFont typeface="Arial" panose="020B0604020202020204" pitchFamily="34" charset="0"/>
              <a:buChar char="•"/>
            </a:pPr>
            <a:r>
              <a:rPr lang="en-US" sz="2500" dirty="0"/>
              <a:t>Manikin-based kinesthetic assessment and</a:t>
            </a:r>
          </a:p>
          <a:p>
            <a:pPr marL="800080" lvl="1" indent="-342891">
              <a:spcBef>
                <a:spcPct val="50000"/>
              </a:spcBef>
              <a:buFont typeface="Arial" panose="020B0604020202020204" pitchFamily="34" charset="0"/>
              <a:buChar char="•"/>
            </a:pPr>
            <a:r>
              <a:rPr lang="en-US" sz="2500" dirty="0"/>
              <a:t>A non-patient based Objective Structured Clinical Examination (OSCE)</a:t>
            </a:r>
          </a:p>
          <a:p>
            <a:endParaRPr lang="en-US" dirty="0"/>
          </a:p>
        </p:txBody>
      </p:sp>
      <p:pic>
        <p:nvPicPr>
          <p:cNvPr id="3" name="Content Placeholder 5">
            <a:extLst>
              <a:ext uri="{FF2B5EF4-FFF2-40B4-BE49-F238E27FC236}">
                <a16:creationId xmlns:a16="http://schemas.microsoft.com/office/drawing/2014/main" id="{5629302F-060D-A6BC-0151-9AE252FBC3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332133" y="1612901"/>
            <a:ext cx="4670507" cy="3124200"/>
          </a:xfrm>
          <a:prstGeom prst="rect">
            <a:avLst/>
          </a:prstGeom>
        </p:spPr>
      </p:pic>
    </p:spTree>
    <p:extLst>
      <p:ext uri="{BB962C8B-B14F-4D97-AF65-F5344CB8AC3E}">
        <p14:creationId xmlns:p14="http://schemas.microsoft.com/office/powerpoint/2010/main" val="307605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Licensure Reform: </a:t>
            </a:r>
            <a:r>
              <a:rPr lang="en-US" dirty="0">
                <a:solidFill>
                  <a:srgbClr val="C00000"/>
                </a:solidFill>
              </a:rPr>
              <a:t>Available alternatives</a:t>
            </a:r>
          </a:p>
        </p:txBody>
      </p:sp>
      <p:sp>
        <p:nvSpPr>
          <p:cNvPr id="4" name="Content Placeholder 2"/>
          <p:cNvSpPr>
            <a:spLocks noGrp="1"/>
          </p:cNvSpPr>
          <p:nvPr>
            <p:ph sz="quarter" idx="10"/>
          </p:nvPr>
        </p:nvSpPr>
        <p:spPr>
          <a:xfrm>
            <a:off x="609600" y="1612901"/>
            <a:ext cx="7264400" cy="4906580"/>
          </a:xfrm>
        </p:spPr>
        <p:txBody>
          <a:bodyPr/>
          <a:lstStyle/>
          <a:p>
            <a:pPr>
              <a:spcBef>
                <a:spcPct val="50000"/>
              </a:spcBef>
            </a:pPr>
            <a:r>
              <a:rPr lang="en-US" sz="2800" b="1" dirty="0">
                <a:solidFill>
                  <a:srgbClr val="0F334A"/>
                </a:solidFill>
              </a:rPr>
              <a:t>Changes in the licensure process during the COVID-19 pandemic:</a:t>
            </a:r>
          </a:p>
          <a:p>
            <a:pPr marL="800080" lvl="1" indent="-342891">
              <a:spcBef>
                <a:spcPct val="50000"/>
              </a:spcBef>
              <a:buFont typeface="Arial" panose="020B0604020202020204" pitchFamily="34" charset="0"/>
              <a:buChar char="•"/>
            </a:pPr>
            <a:r>
              <a:rPr lang="en-US" sz="2500" dirty="0"/>
              <a:t>All regional testing agencies released manikin-based assessments</a:t>
            </a:r>
          </a:p>
          <a:p>
            <a:pPr marL="800080" lvl="1" indent="-342891">
              <a:spcBef>
                <a:spcPct val="50000"/>
              </a:spcBef>
              <a:buFont typeface="Arial" panose="020B0604020202020204" pitchFamily="34" charset="0"/>
              <a:buChar char="•"/>
            </a:pPr>
            <a:r>
              <a:rPr lang="en-US" sz="2500" dirty="0"/>
              <a:t>The ADA’s DLOSCE (Dental Licensure Objective Structured Clinical Examination) was released a year ahead of schedule</a:t>
            </a:r>
          </a:p>
          <a:p>
            <a:pPr marL="800080" lvl="1" indent="-342891">
              <a:spcBef>
                <a:spcPct val="50000"/>
              </a:spcBef>
              <a:buFont typeface="Arial" panose="020B0604020202020204" pitchFamily="34" charset="0"/>
              <a:buChar char="•"/>
            </a:pPr>
            <a:r>
              <a:rPr lang="en-US" sz="2500" dirty="0"/>
              <a:t>Graduating students could apply for a temporary or provisional license</a:t>
            </a:r>
          </a:p>
          <a:p>
            <a:endParaRPr lang="en-US" dirty="0"/>
          </a:p>
        </p:txBody>
      </p:sp>
      <p:pic>
        <p:nvPicPr>
          <p:cNvPr id="5" name="Picture 4" descr="covid - DLOSCE">
            <a:extLst>
              <a:ext uri="{FF2B5EF4-FFF2-40B4-BE49-F238E27FC236}">
                <a16:creationId xmlns:a16="http://schemas.microsoft.com/office/drawing/2014/main" id="{41D5B0A7-9CC7-891C-D30D-B003EC0CDAB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4000" y="1481519"/>
            <a:ext cx="3945467" cy="4417166"/>
          </a:xfrm>
          <a:prstGeom prst="rect">
            <a:avLst/>
          </a:prstGeom>
          <a:noFill/>
        </p:spPr>
      </p:pic>
    </p:spTree>
    <p:extLst>
      <p:ext uri="{BB962C8B-B14F-4D97-AF65-F5344CB8AC3E}">
        <p14:creationId xmlns:p14="http://schemas.microsoft.com/office/powerpoint/2010/main" val="952304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Testing agencies</a:t>
            </a:r>
          </a:p>
        </p:txBody>
      </p:sp>
      <p:sp>
        <p:nvSpPr>
          <p:cNvPr id="4" name="Content Placeholder 2"/>
          <p:cNvSpPr>
            <a:spLocks noGrp="1"/>
          </p:cNvSpPr>
          <p:nvPr>
            <p:ph sz="quarter" idx="10"/>
          </p:nvPr>
        </p:nvSpPr>
        <p:spPr>
          <a:xfrm>
            <a:off x="609600" y="1612901"/>
            <a:ext cx="8077200" cy="4270375"/>
          </a:xfrm>
        </p:spPr>
        <p:txBody>
          <a:bodyPr/>
          <a:lstStyle/>
          <a:p>
            <a:pPr marL="914389" lvl="1" indent="-457200">
              <a:lnSpc>
                <a:spcPct val="200000"/>
              </a:lnSpc>
              <a:spcBef>
                <a:spcPct val="50000"/>
              </a:spcBef>
              <a:buFont typeface="+mj-lt"/>
              <a:buAutoNum type="arabicPeriod"/>
            </a:pPr>
            <a:r>
              <a:rPr lang="en-US" b="1" dirty="0">
                <a:solidFill>
                  <a:srgbClr val="0079B8"/>
                </a:solidFill>
                <a:hlinkClick r:id="rId3">
                  <a:extLst>
                    <a:ext uri="{A12FA001-AC4F-418D-AE19-62706E023703}">
                      <ahyp:hlinkClr xmlns:ahyp="http://schemas.microsoft.com/office/drawing/2018/hyperlinkcolor" val="tx"/>
                    </a:ext>
                  </a:extLst>
                </a:hlinkClick>
              </a:rPr>
              <a:t>Central Regional Dental Testing Service</a:t>
            </a:r>
            <a:r>
              <a:rPr lang="en-US" dirty="0"/>
              <a:t> (CRDTS)</a:t>
            </a:r>
          </a:p>
          <a:p>
            <a:pPr marL="914389" lvl="1" indent="-457200">
              <a:lnSpc>
                <a:spcPct val="200000"/>
              </a:lnSpc>
              <a:spcBef>
                <a:spcPct val="50000"/>
              </a:spcBef>
              <a:buFont typeface="+mj-lt"/>
              <a:buAutoNum type="arabicPeriod"/>
            </a:pPr>
            <a:r>
              <a:rPr lang="en-US" b="1" dirty="0">
                <a:solidFill>
                  <a:srgbClr val="0079B8"/>
                </a:solidFill>
                <a:hlinkClick r:id="rId4">
                  <a:extLst>
                    <a:ext uri="{A12FA001-AC4F-418D-AE19-62706E023703}">
                      <ahyp:hlinkClr xmlns:ahyp="http://schemas.microsoft.com/office/drawing/2018/hyperlinkcolor" val="tx"/>
                    </a:ext>
                  </a:extLst>
                </a:hlinkClick>
              </a:rPr>
              <a:t>CDCA-WREB-CITA</a:t>
            </a:r>
            <a:endParaRPr lang="en-US" b="1" dirty="0">
              <a:solidFill>
                <a:srgbClr val="0079B8"/>
              </a:solidFill>
            </a:endParaRPr>
          </a:p>
          <a:p>
            <a:pPr marL="914389" lvl="1" indent="-457200">
              <a:lnSpc>
                <a:spcPct val="200000"/>
              </a:lnSpc>
              <a:spcBef>
                <a:spcPct val="50000"/>
              </a:spcBef>
              <a:buFont typeface="+mj-lt"/>
              <a:buAutoNum type="arabicPeriod"/>
            </a:pPr>
            <a:r>
              <a:rPr lang="en-US" b="1" dirty="0">
                <a:solidFill>
                  <a:srgbClr val="0079B8"/>
                </a:solidFill>
                <a:hlinkClick r:id="rId5">
                  <a:extLst>
                    <a:ext uri="{A12FA001-AC4F-418D-AE19-62706E023703}">
                      <ahyp:hlinkClr xmlns:ahyp="http://schemas.microsoft.com/office/drawing/2018/hyperlinkcolor" val="tx"/>
                    </a:ext>
                  </a:extLst>
                </a:hlinkClick>
              </a:rPr>
              <a:t>Southern Regional Testing Agency </a:t>
            </a:r>
            <a:r>
              <a:rPr lang="en-US" dirty="0"/>
              <a:t>(SRTA)</a:t>
            </a:r>
          </a:p>
          <a:p>
            <a:endParaRPr lang="en-US" dirty="0"/>
          </a:p>
        </p:txBody>
      </p:sp>
      <p:pic>
        <p:nvPicPr>
          <p:cNvPr id="6" name="Picture 5">
            <a:extLst>
              <a:ext uri="{FF2B5EF4-FFF2-40B4-BE49-F238E27FC236}">
                <a16:creationId xmlns:a16="http://schemas.microsoft.com/office/drawing/2014/main" id="{62C20CCD-94DF-491E-FD92-355A4B5BF6B7}"/>
              </a:ext>
            </a:extLst>
          </p:cNvPr>
          <p:cNvPicPr>
            <a:picLocks noChangeAspect="1"/>
          </p:cNvPicPr>
          <p:nvPr/>
        </p:nvPicPr>
        <p:blipFill>
          <a:blip r:embed="rId6"/>
          <a:stretch>
            <a:fillRect/>
          </a:stretch>
        </p:blipFill>
        <p:spPr>
          <a:xfrm>
            <a:off x="8917309" y="1143174"/>
            <a:ext cx="1990477" cy="1718398"/>
          </a:xfrm>
          <a:prstGeom prst="rect">
            <a:avLst/>
          </a:prstGeom>
        </p:spPr>
      </p:pic>
      <p:pic>
        <p:nvPicPr>
          <p:cNvPr id="8" name="Picture 7">
            <a:extLst>
              <a:ext uri="{FF2B5EF4-FFF2-40B4-BE49-F238E27FC236}">
                <a16:creationId xmlns:a16="http://schemas.microsoft.com/office/drawing/2014/main" id="{49EB2A86-D06D-556D-A3E8-8FC855C9D66D}"/>
              </a:ext>
            </a:extLst>
          </p:cNvPr>
          <p:cNvPicPr>
            <a:picLocks noChangeAspect="1"/>
          </p:cNvPicPr>
          <p:nvPr/>
        </p:nvPicPr>
        <p:blipFill>
          <a:blip r:embed="rId7"/>
          <a:stretch>
            <a:fillRect/>
          </a:stretch>
        </p:blipFill>
        <p:spPr>
          <a:xfrm>
            <a:off x="7633096" y="2861572"/>
            <a:ext cx="4558904" cy="836346"/>
          </a:xfrm>
          <a:prstGeom prst="rect">
            <a:avLst/>
          </a:prstGeom>
        </p:spPr>
      </p:pic>
      <p:pic>
        <p:nvPicPr>
          <p:cNvPr id="9" name="Picture 8" descr="Southern Regional Testing Agency – Modern assessment for today&amp;#39;s dental  professional">
            <a:extLst>
              <a:ext uri="{FF2B5EF4-FFF2-40B4-BE49-F238E27FC236}">
                <a16:creationId xmlns:a16="http://schemas.microsoft.com/office/drawing/2014/main" id="{CEE6B938-0256-DD14-B33A-00904AD481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79218" y="4083113"/>
            <a:ext cx="2045981" cy="76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794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Licensure Reform: </a:t>
            </a:r>
            <a:r>
              <a:rPr lang="en-US" dirty="0">
                <a:solidFill>
                  <a:srgbClr val="C00000"/>
                </a:solidFill>
              </a:rPr>
              <a:t>ASDA’s efforts </a:t>
            </a:r>
          </a:p>
        </p:txBody>
      </p:sp>
      <p:sp>
        <p:nvSpPr>
          <p:cNvPr id="4" name="Content Placeholder 2"/>
          <p:cNvSpPr>
            <a:spLocks noGrp="1"/>
          </p:cNvSpPr>
          <p:nvPr>
            <p:ph sz="quarter" idx="10"/>
          </p:nvPr>
        </p:nvSpPr>
        <p:spPr>
          <a:xfrm>
            <a:off x="4435475" y="1485753"/>
            <a:ext cx="7028392" cy="4906580"/>
          </a:xfrm>
        </p:spPr>
        <p:txBody>
          <a:bodyPr/>
          <a:lstStyle/>
          <a:p>
            <a:pPr marL="342900" indent="-342900">
              <a:spcBef>
                <a:spcPct val="50000"/>
              </a:spcBef>
              <a:buFont typeface="Arial" panose="020B0604020202020204" pitchFamily="34" charset="0"/>
              <a:buChar char="•"/>
            </a:pPr>
            <a:r>
              <a:rPr lang="en-US" sz="2500" dirty="0"/>
              <a:t>ASDA’s </a:t>
            </a:r>
            <a:r>
              <a:rPr lang="en-US" sz="2500" b="1" dirty="0">
                <a:solidFill>
                  <a:srgbClr val="0079B8"/>
                </a:solidFill>
                <a:hlinkClick r:id="rId3">
                  <a:extLst>
                    <a:ext uri="{A12FA001-AC4F-418D-AE19-62706E023703}">
                      <ahyp:hlinkClr xmlns:ahyp="http://schemas.microsoft.com/office/drawing/2018/hyperlinkcolor" val="tx"/>
                    </a:ext>
                  </a:extLst>
                </a:hlinkClick>
              </a:rPr>
              <a:t>2016 White Paper </a:t>
            </a:r>
            <a:r>
              <a:rPr lang="en-US" sz="2500" dirty="0"/>
              <a:t>on licensure reform addresses concerns with validity, reliability and ethics</a:t>
            </a:r>
          </a:p>
          <a:p>
            <a:pPr marL="342900" indent="-342900">
              <a:spcBef>
                <a:spcPct val="50000"/>
              </a:spcBef>
              <a:buFont typeface="Arial" panose="020B0604020202020204" pitchFamily="34" charset="0"/>
              <a:buChar char="•"/>
            </a:pPr>
            <a:r>
              <a:rPr lang="en-US" sz="2500" dirty="0"/>
              <a:t>ASDA is a founding member of the </a:t>
            </a:r>
            <a:r>
              <a:rPr lang="en-US" sz="2500" b="1" dirty="0">
                <a:solidFill>
                  <a:srgbClr val="0079B8"/>
                </a:solidFill>
                <a:hlinkClick r:id="rId4">
                  <a:extLst>
                    <a:ext uri="{A12FA001-AC4F-418D-AE19-62706E023703}">
                      <ahyp:hlinkClr xmlns:ahyp="http://schemas.microsoft.com/office/drawing/2018/hyperlinkcolor" val="tx"/>
                    </a:ext>
                  </a:extLst>
                </a:hlinkClick>
              </a:rPr>
              <a:t>Coalition for Modernizing Dental Licensure </a:t>
            </a:r>
            <a:r>
              <a:rPr lang="en-US" sz="2500" dirty="0"/>
              <a:t>(CMDL). </a:t>
            </a:r>
          </a:p>
          <a:p>
            <a:pPr marL="342900" indent="-342900">
              <a:spcBef>
                <a:spcPct val="50000"/>
              </a:spcBef>
              <a:buFont typeface="Arial" panose="020B0604020202020204" pitchFamily="34" charset="0"/>
              <a:buChar char="•"/>
            </a:pPr>
            <a:r>
              <a:rPr lang="en-US" sz="2500" dirty="0"/>
              <a:t>In 2020, ASDA appointed a Licensure Task Force to lead the charge for permanent licensure reform.</a:t>
            </a:r>
          </a:p>
          <a:p>
            <a:pPr marL="342900" indent="-342900">
              <a:spcBef>
                <a:spcPct val="50000"/>
              </a:spcBef>
              <a:buFont typeface="Arial" panose="020B0604020202020204" pitchFamily="34" charset="0"/>
              <a:buChar char="•"/>
            </a:pPr>
            <a:r>
              <a:rPr lang="en-US" sz="2500" dirty="0"/>
              <a:t>Developed resources like the Licensure 101 flyer and PowerPoint presentation</a:t>
            </a:r>
          </a:p>
          <a:p>
            <a:pPr>
              <a:spcBef>
                <a:spcPct val="50000"/>
              </a:spcBef>
            </a:pPr>
            <a:r>
              <a:rPr lang="en-US" sz="2500" dirty="0"/>
              <a:t> </a:t>
            </a:r>
          </a:p>
          <a:p>
            <a:endParaRPr lang="en-US" dirty="0"/>
          </a:p>
        </p:txBody>
      </p:sp>
      <p:pic>
        <p:nvPicPr>
          <p:cNvPr id="3" name="Google Shape;223;p28">
            <a:extLst>
              <a:ext uri="{FF2B5EF4-FFF2-40B4-BE49-F238E27FC236}">
                <a16:creationId xmlns:a16="http://schemas.microsoft.com/office/drawing/2014/main" id="{9E6B0627-F98A-9386-6FA8-6F6D02E07A5C}"/>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28235" t="4874" r="29323" b="2359"/>
          <a:stretch>
            <a:fillRect/>
          </a:stretch>
        </p:blipFill>
        <p:spPr bwMode="auto">
          <a:xfrm>
            <a:off x="609600" y="1481519"/>
            <a:ext cx="36385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616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Licensure Reform: </a:t>
            </a:r>
            <a:r>
              <a:rPr lang="en-US" dirty="0">
                <a:solidFill>
                  <a:srgbClr val="C00000"/>
                </a:solidFill>
              </a:rPr>
              <a:t>Current Status</a:t>
            </a:r>
          </a:p>
        </p:txBody>
      </p:sp>
      <p:sp>
        <p:nvSpPr>
          <p:cNvPr id="4" name="Content Placeholder 2"/>
          <p:cNvSpPr>
            <a:spLocks noGrp="1"/>
          </p:cNvSpPr>
          <p:nvPr>
            <p:ph sz="quarter" idx="10"/>
          </p:nvPr>
        </p:nvSpPr>
        <p:spPr>
          <a:xfrm>
            <a:off x="609600" y="1612901"/>
            <a:ext cx="6077639" cy="4270375"/>
          </a:xfrm>
        </p:spPr>
        <p:txBody>
          <a:bodyPr/>
          <a:lstStyle/>
          <a:p>
            <a:pPr>
              <a:spcBef>
                <a:spcPct val="50000"/>
              </a:spcBef>
            </a:pPr>
            <a:r>
              <a:rPr lang="en-US" sz="2800" b="1" dirty="0">
                <a:solidFill>
                  <a:srgbClr val="0F334A"/>
                </a:solidFill>
              </a:rPr>
              <a:t>For most current info, check:</a:t>
            </a:r>
            <a:endParaRPr lang="en-US" sz="2133" b="1" dirty="0">
              <a:solidFill>
                <a:srgbClr val="0F334A"/>
              </a:solidFill>
            </a:endParaRPr>
          </a:p>
          <a:p>
            <a:pPr marL="800080" lvl="1" indent="-342891">
              <a:spcBef>
                <a:spcPct val="50000"/>
              </a:spcBef>
              <a:buFont typeface="Arial" panose="020B0604020202020204" pitchFamily="34" charset="0"/>
              <a:buChar char="•"/>
            </a:pPr>
            <a:r>
              <a:rPr lang="en-US" sz="2500" b="1" dirty="0">
                <a:solidFill>
                  <a:srgbClr val="0079B8"/>
                </a:solidFill>
                <a:hlinkClick r:id="rId3">
                  <a:extLst>
                    <a:ext uri="{A12FA001-AC4F-418D-AE19-62706E023703}">
                      <ahyp:hlinkClr xmlns:ahyp="http://schemas.microsoft.com/office/drawing/2018/hyperlinkcolor" val="tx"/>
                    </a:ext>
                  </a:extLst>
                </a:hlinkClick>
              </a:rPr>
              <a:t>ADA’s Initial Licensure Requirements map</a:t>
            </a:r>
            <a:endParaRPr lang="en-US" sz="2500" b="1" dirty="0">
              <a:solidFill>
                <a:srgbClr val="0079B8"/>
              </a:solidFill>
            </a:endParaRPr>
          </a:p>
          <a:p>
            <a:pPr marL="800080" lvl="1" indent="-342891">
              <a:spcBef>
                <a:spcPct val="50000"/>
              </a:spcBef>
              <a:buFont typeface="Arial" panose="020B0604020202020204" pitchFamily="34" charset="0"/>
              <a:buChar char="•"/>
            </a:pPr>
            <a:r>
              <a:rPr lang="en-US" sz="2500" b="1" dirty="0">
                <a:solidFill>
                  <a:srgbClr val="0079B8"/>
                </a:solidFill>
                <a:hlinkClick r:id="rId4">
                  <a:extLst>
                    <a:ext uri="{A12FA001-AC4F-418D-AE19-62706E023703}">
                      <ahyp:hlinkClr xmlns:ahyp="http://schemas.microsoft.com/office/drawing/2018/hyperlinkcolor" val="tx"/>
                    </a:ext>
                  </a:extLst>
                </a:hlinkClick>
              </a:rPr>
              <a:t>ADEX Acceptance map</a:t>
            </a:r>
            <a:endParaRPr lang="en-US" sz="2500" b="1" dirty="0">
              <a:solidFill>
                <a:srgbClr val="0079B8"/>
              </a:solidFill>
            </a:endParaRPr>
          </a:p>
          <a:p>
            <a:pPr marL="800080" lvl="1" indent="-342891">
              <a:spcBef>
                <a:spcPct val="50000"/>
              </a:spcBef>
              <a:buFont typeface="Arial" panose="020B0604020202020204" pitchFamily="34" charset="0"/>
              <a:buChar char="•"/>
            </a:pPr>
            <a:r>
              <a:rPr lang="en-US" sz="2500" dirty="0"/>
              <a:t>Other testing agencies websites</a:t>
            </a:r>
          </a:p>
          <a:p>
            <a:pPr marL="800080" lvl="1" indent="-342891">
              <a:spcBef>
                <a:spcPct val="50000"/>
              </a:spcBef>
              <a:buFont typeface="Arial" panose="020B0604020202020204" pitchFamily="34" charset="0"/>
              <a:buChar char="•"/>
            </a:pPr>
            <a:r>
              <a:rPr lang="en-US" sz="2500" dirty="0"/>
              <a:t>Your state dental board website</a:t>
            </a:r>
          </a:p>
          <a:p>
            <a:endParaRPr lang="en-US" dirty="0"/>
          </a:p>
        </p:txBody>
      </p:sp>
      <p:pic>
        <p:nvPicPr>
          <p:cNvPr id="9" name="Picture 8">
            <a:extLst>
              <a:ext uri="{FF2B5EF4-FFF2-40B4-BE49-F238E27FC236}">
                <a16:creationId xmlns:a16="http://schemas.microsoft.com/office/drawing/2014/main" id="{C33D6E41-397C-2564-7756-74BC2F33F430}"/>
              </a:ext>
            </a:extLst>
          </p:cNvPr>
          <p:cNvPicPr>
            <a:picLocks noChangeAspect="1"/>
          </p:cNvPicPr>
          <p:nvPr/>
        </p:nvPicPr>
        <p:blipFill>
          <a:blip r:embed="rId5"/>
          <a:stretch>
            <a:fillRect/>
          </a:stretch>
        </p:blipFill>
        <p:spPr>
          <a:xfrm>
            <a:off x="6687239" y="1839817"/>
            <a:ext cx="4902423" cy="3536013"/>
          </a:xfrm>
          <a:prstGeom prst="rect">
            <a:avLst/>
          </a:prstGeom>
        </p:spPr>
      </p:pic>
    </p:spTree>
    <p:extLst>
      <p:ext uri="{BB962C8B-B14F-4D97-AF65-F5344CB8AC3E}">
        <p14:creationId xmlns:p14="http://schemas.microsoft.com/office/powerpoint/2010/main" val="3781856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ASDA advocacy: </a:t>
            </a:r>
            <a:r>
              <a:rPr lang="en-US" dirty="0">
                <a:solidFill>
                  <a:srgbClr val="C00000"/>
                </a:solidFill>
              </a:rPr>
              <a:t>Next steps</a:t>
            </a:r>
          </a:p>
        </p:txBody>
      </p:sp>
      <p:sp>
        <p:nvSpPr>
          <p:cNvPr id="4" name="Content Placeholder 2"/>
          <p:cNvSpPr>
            <a:spLocks noGrp="1"/>
          </p:cNvSpPr>
          <p:nvPr>
            <p:ph sz="quarter" idx="10"/>
          </p:nvPr>
        </p:nvSpPr>
        <p:spPr/>
        <p:txBody>
          <a:bodyPr/>
          <a:lstStyle/>
          <a:p>
            <a:pPr marL="800080" lvl="1" indent="-342891">
              <a:spcBef>
                <a:spcPct val="50000"/>
              </a:spcBef>
              <a:buFont typeface="Arial" panose="020B0604020202020204" pitchFamily="34" charset="0"/>
              <a:buChar char="•"/>
            </a:pPr>
            <a:r>
              <a:rPr lang="en-US" sz="2500" dirty="0"/>
              <a:t>Sign up for </a:t>
            </a:r>
            <a:r>
              <a:rPr lang="en-US" sz="2500" b="1" dirty="0">
                <a:solidFill>
                  <a:srgbClr val="0079B8"/>
                </a:solidFill>
                <a:hlinkClick r:id="rId3">
                  <a:extLst>
                    <a:ext uri="{A12FA001-AC4F-418D-AE19-62706E023703}">
                      <ahyp:hlinkClr xmlns:ahyp="http://schemas.microsoft.com/office/drawing/2018/hyperlinkcolor" val="tx"/>
                    </a:ext>
                  </a:extLst>
                </a:hlinkClick>
              </a:rPr>
              <a:t>ASDA Action text alerts </a:t>
            </a:r>
            <a:endParaRPr lang="en-US" sz="2500" b="1" dirty="0">
              <a:solidFill>
                <a:srgbClr val="0079B8"/>
              </a:solidFill>
            </a:endParaRPr>
          </a:p>
          <a:p>
            <a:pPr marL="800080" lvl="1" indent="-342891">
              <a:spcBef>
                <a:spcPct val="50000"/>
              </a:spcBef>
              <a:buFont typeface="Arial" panose="020B0604020202020204" pitchFamily="34" charset="0"/>
              <a:buChar char="•"/>
            </a:pPr>
            <a:r>
              <a:rPr lang="en-US" sz="2500" dirty="0"/>
              <a:t>Participate in </a:t>
            </a:r>
            <a:r>
              <a:rPr lang="en-US" sz="2500" b="1" dirty="0">
                <a:solidFill>
                  <a:srgbClr val="0079B8"/>
                </a:solidFill>
                <a:hlinkClick r:id="rId4">
                  <a:extLst>
                    <a:ext uri="{A12FA001-AC4F-418D-AE19-62706E023703}">
                      <ahyp:hlinkClr xmlns:ahyp="http://schemas.microsoft.com/office/drawing/2018/hyperlinkcolor" val="tx"/>
                    </a:ext>
                  </a:extLst>
                </a:hlinkClick>
              </a:rPr>
              <a:t>Advocacy Month</a:t>
            </a:r>
            <a:endParaRPr lang="en-US" sz="2500" b="1" dirty="0">
              <a:solidFill>
                <a:srgbClr val="0079B8"/>
              </a:solidFill>
            </a:endParaRPr>
          </a:p>
          <a:p>
            <a:pPr marL="800080" lvl="1" indent="-342891">
              <a:spcBef>
                <a:spcPct val="50000"/>
              </a:spcBef>
              <a:buFont typeface="Arial" panose="020B0604020202020204" pitchFamily="34" charset="0"/>
              <a:buChar char="•"/>
            </a:pPr>
            <a:r>
              <a:rPr lang="en-US" sz="2500" dirty="0"/>
              <a:t>Read </a:t>
            </a:r>
            <a:r>
              <a:rPr lang="en-US" sz="2500" b="1" dirty="0">
                <a:solidFill>
                  <a:srgbClr val="0079B8"/>
                </a:solidFill>
                <a:hlinkClick r:id="rId5">
                  <a:extLst>
                    <a:ext uri="{A12FA001-AC4F-418D-AE19-62706E023703}">
                      <ahyp:hlinkClr xmlns:ahyp="http://schemas.microsoft.com/office/drawing/2018/hyperlinkcolor" val="tx"/>
                    </a:ext>
                  </a:extLst>
                </a:hlinkClick>
              </a:rPr>
              <a:t>ASDA’s Advocacy Brief</a:t>
            </a:r>
            <a:endParaRPr lang="en-US" sz="2500" b="1" dirty="0">
              <a:solidFill>
                <a:srgbClr val="0079B8"/>
              </a:solidFill>
            </a:endParaRPr>
          </a:p>
          <a:p>
            <a:pPr marL="800080" lvl="1" indent="-342891">
              <a:spcBef>
                <a:spcPct val="50000"/>
              </a:spcBef>
              <a:buFont typeface="Arial" panose="020B0604020202020204" pitchFamily="34" charset="0"/>
              <a:buChar char="•"/>
            </a:pPr>
            <a:r>
              <a:rPr lang="en-US" sz="2500" dirty="0"/>
              <a:t>Send letters to Congress via </a:t>
            </a:r>
            <a:r>
              <a:rPr lang="en-US" sz="2500" b="1" dirty="0">
                <a:solidFill>
                  <a:srgbClr val="0079B8"/>
                </a:solidFill>
                <a:hlinkClick r:id="rId6">
                  <a:extLst>
                    <a:ext uri="{A12FA001-AC4F-418D-AE19-62706E023703}">
                      <ahyp:hlinkClr xmlns:ahyp="http://schemas.microsoft.com/office/drawing/2018/hyperlinkcolor" val="tx"/>
                    </a:ext>
                  </a:extLst>
                </a:hlinkClick>
              </a:rPr>
              <a:t>ASDA Action </a:t>
            </a:r>
            <a:endParaRPr lang="en-US" sz="2500" b="1" dirty="0">
              <a:solidFill>
                <a:srgbClr val="0079B8"/>
              </a:solidFill>
            </a:endParaRPr>
          </a:p>
          <a:p>
            <a:pPr marL="800080" lvl="1" indent="-342891">
              <a:spcBef>
                <a:spcPct val="50000"/>
              </a:spcBef>
              <a:buFont typeface="Arial" panose="020B0604020202020204" pitchFamily="34" charset="0"/>
              <a:buChar char="•"/>
            </a:pPr>
            <a:r>
              <a:rPr lang="en-US" sz="2500" dirty="0"/>
              <a:t>Attend local advocacy events</a:t>
            </a:r>
          </a:p>
          <a:p>
            <a:pPr marL="800080" lvl="1" indent="-342891">
              <a:spcBef>
                <a:spcPct val="50000"/>
              </a:spcBef>
              <a:buFont typeface="Arial" panose="020B0604020202020204" pitchFamily="34" charset="0"/>
              <a:buChar char="•"/>
            </a:pPr>
            <a:r>
              <a:rPr lang="en-US" sz="2500" dirty="0"/>
              <a:t>Participate in the </a:t>
            </a:r>
            <a:r>
              <a:rPr lang="en-US" sz="2500" b="1" dirty="0">
                <a:solidFill>
                  <a:srgbClr val="0079B8"/>
                </a:solidFill>
                <a:hlinkClick r:id="rId7">
                  <a:extLst>
                    <a:ext uri="{A12FA001-AC4F-418D-AE19-62706E023703}">
                      <ahyp:hlinkClr xmlns:ahyp="http://schemas.microsoft.com/office/drawing/2018/hyperlinkcolor" val="tx"/>
                    </a:ext>
                  </a:extLst>
                </a:hlinkClick>
              </a:rPr>
              <a:t>Advocacy Certificate Program</a:t>
            </a:r>
            <a:endParaRPr lang="en-US" sz="2500" b="1" dirty="0">
              <a:solidFill>
                <a:srgbClr val="0079B8"/>
              </a:solidFill>
            </a:endParaRPr>
          </a:p>
          <a:p>
            <a:endParaRPr lang="en-US" dirty="0"/>
          </a:p>
        </p:txBody>
      </p:sp>
      <p:pic>
        <p:nvPicPr>
          <p:cNvPr id="3" name="Picture 2">
            <a:extLst>
              <a:ext uri="{FF2B5EF4-FFF2-40B4-BE49-F238E27FC236}">
                <a16:creationId xmlns:a16="http://schemas.microsoft.com/office/drawing/2014/main" id="{5B7083AC-5FD4-BDBA-A8D5-A7F8728CEB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17727" y="1612901"/>
            <a:ext cx="3020320" cy="3020320"/>
          </a:xfrm>
          <a:prstGeom prst="rect">
            <a:avLst/>
          </a:prstGeom>
        </p:spPr>
      </p:pic>
    </p:spTree>
    <p:extLst>
      <p:ext uri="{BB962C8B-B14F-4D97-AF65-F5344CB8AC3E}">
        <p14:creationId xmlns:p14="http://schemas.microsoft.com/office/powerpoint/2010/main" val="440472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bwMode="auto">
          <a:xfrm>
            <a:off x="2765257" y="2339181"/>
            <a:ext cx="9134062" cy="21796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Ctr="0" compatLnSpc="1">
            <a:prstTxWarp prst="textNoShape">
              <a:avLst/>
            </a:prstTxWarp>
            <a:normAutofit/>
          </a:bodyPr>
          <a:lstStyle/>
          <a:p>
            <a:r>
              <a:rPr lang="en-US" dirty="0">
                <a:latin typeface="Calibri" panose="020F0502020204030204" pitchFamily="34" charset="0"/>
                <a:ea typeface="+mj-ea"/>
              </a:rPr>
              <a:t>THANK YOU!</a:t>
            </a:r>
            <a:endParaRPr lang="en-US" dirty="0">
              <a:solidFill>
                <a:srgbClr val="153E6A"/>
              </a:solidFill>
              <a:latin typeface="Helvetica Neue Black Condensed" charset="0"/>
              <a:cs typeface="Helvetica Neue Black Condensed" charset="0"/>
            </a:endParaRPr>
          </a:p>
        </p:txBody>
      </p:sp>
      <p:sp>
        <p:nvSpPr>
          <p:cNvPr id="7170" name="Text Placeholder 2"/>
          <p:cNvSpPr>
            <a:spLocks noGrp="1"/>
          </p:cNvSpPr>
          <p:nvPr>
            <p:ph type="body" sz="quarter" idx="10"/>
          </p:nvPr>
        </p:nvSpPr>
        <p:spPr bwMode="auto">
          <a:xfrm>
            <a:off x="1158093" y="5232001"/>
            <a:ext cx="7885042" cy="162599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algn="ctr"/>
            <a:r>
              <a:rPr lang="en-US" sz="2900" dirty="0">
                <a:solidFill>
                  <a:srgbClr val="0079B8"/>
                </a:solidFill>
                <a:latin typeface="Calibri" panose="020F0502020204030204" pitchFamily="34" charset="0"/>
              </a:rPr>
              <a:t>Questions? Contact </a:t>
            </a:r>
          </a:p>
          <a:p>
            <a:pPr algn="ctr"/>
            <a:r>
              <a:rPr lang="en-US" sz="2900" i="1" dirty="0">
                <a:solidFill>
                  <a:srgbClr val="0079B8"/>
                </a:solidFill>
                <a:latin typeface="Calibri" panose="020F0502020204030204" pitchFamily="34" charset="0"/>
              </a:rPr>
              <a:t>advocacydept@ASDAnet.org</a:t>
            </a:r>
          </a:p>
        </p:txBody>
      </p:sp>
      <p:pic>
        <p:nvPicPr>
          <p:cNvPr id="2" name="Picture 1">
            <a:extLst>
              <a:ext uri="{FF2B5EF4-FFF2-40B4-BE49-F238E27FC236}">
                <a16:creationId xmlns:a16="http://schemas.microsoft.com/office/drawing/2014/main" id="{17BF8394-08D8-F7F6-B482-DCC7FA9D9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7269" y="160797"/>
            <a:ext cx="1112050" cy="1812006"/>
          </a:xfrm>
          <a:prstGeom prst="rect">
            <a:avLst/>
          </a:prstGeom>
        </p:spPr>
      </p:pic>
    </p:spTree>
    <p:extLst>
      <p:ext uri="{BB962C8B-B14F-4D97-AF65-F5344CB8AC3E}">
        <p14:creationId xmlns:p14="http://schemas.microsoft.com/office/powerpoint/2010/main" val="296258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dental licensure?</a:t>
            </a:r>
          </a:p>
        </p:txBody>
      </p:sp>
      <p:sp>
        <p:nvSpPr>
          <p:cNvPr id="3" name="Content Placeholder 2"/>
          <p:cNvSpPr>
            <a:spLocks noGrp="1"/>
          </p:cNvSpPr>
          <p:nvPr>
            <p:ph sz="quarter" idx="10"/>
          </p:nvPr>
        </p:nvSpPr>
        <p:spPr/>
        <p:txBody>
          <a:bodyPr/>
          <a:lstStyle/>
          <a:p>
            <a:pPr>
              <a:spcBef>
                <a:spcPct val="50000"/>
              </a:spcBef>
            </a:pPr>
            <a:r>
              <a:rPr lang="en-US" sz="2800" b="1" dirty="0">
                <a:solidFill>
                  <a:srgbClr val="0F334A"/>
                </a:solidFill>
              </a:rPr>
              <a:t>Process by which dental students receive a license to practice dentistry</a:t>
            </a:r>
            <a:r>
              <a:rPr lang="en-US" sz="2133" b="1" dirty="0">
                <a:solidFill>
                  <a:srgbClr val="0F334A"/>
                </a:solidFill>
              </a:rPr>
              <a:t> </a:t>
            </a:r>
          </a:p>
          <a:p>
            <a:pPr marL="457189" lvl="1" indent="0">
              <a:spcBef>
                <a:spcPct val="50000"/>
              </a:spcBef>
              <a:buNone/>
            </a:pPr>
            <a:r>
              <a:rPr lang="en-US" sz="2500" dirty="0"/>
              <a:t>There are three components:</a:t>
            </a:r>
          </a:p>
          <a:p>
            <a:pPr marL="1314439" lvl="2" indent="-457200">
              <a:spcBef>
                <a:spcPct val="50000"/>
              </a:spcBef>
              <a:buFont typeface="+mj-lt"/>
              <a:buAutoNum type="arabicPeriod"/>
            </a:pPr>
            <a:r>
              <a:rPr lang="en-US" sz="2500" dirty="0"/>
              <a:t>Education – Graduation from a CODA-accredited dental school</a:t>
            </a:r>
          </a:p>
          <a:p>
            <a:pPr marL="1314439" lvl="2" indent="-457200">
              <a:spcBef>
                <a:spcPct val="50000"/>
              </a:spcBef>
              <a:buFont typeface="+mj-lt"/>
              <a:buAutoNum type="arabicPeriod"/>
            </a:pPr>
            <a:r>
              <a:rPr lang="en-US" sz="2500" dirty="0"/>
              <a:t>Written Examination – Pass the Integrated National Dental Board Examination (INDBE). Previously NBDE parts I &amp; II.</a:t>
            </a:r>
          </a:p>
          <a:p>
            <a:pPr marL="1314439" lvl="2" indent="-457200">
              <a:spcBef>
                <a:spcPct val="50000"/>
              </a:spcBef>
              <a:buFont typeface="+mj-lt"/>
              <a:buAutoNum type="arabicPeriod"/>
            </a:pPr>
            <a:r>
              <a:rPr lang="en-US" sz="2500" dirty="0"/>
              <a:t>Clinical Competency – Requirements vary from state-to-state</a:t>
            </a:r>
          </a:p>
          <a:p>
            <a:pPr marL="857239" lvl="2" indent="0">
              <a:spcBef>
                <a:spcPct val="50000"/>
              </a:spcBef>
              <a:buNone/>
            </a:pPr>
            <a:endParaRPr lang="en-US" sz="2100" dirty="0"/>
          </a:p>
          <a:p>
            <a:endParaRPr lang="en-US" dirty="0"/>
          </a:p>
        </p:txBody>
      </p:sp>
    </p:spTree>
    <p:extLst>
      <p:ext uri="{BB962C8B-B14F-4D97-AF65-F5344CB8AC3E}">
        <p14:creationId xmlns:p14="http://schemas.microsoft.com/office/powerpoint/2010/main" val="258403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competency: </a:t>
            </a:r>
            <a:r>
              <a:rPr lang="en-US" dirty="0">
                <a:solidFill>
                  <a:srgbClr val="C00000"/>
                </a:solidFill>
              </a:rPr>
              <a:t>Explored</a:t>
            </a:r>
          </a:p>
        </p:txBody>
      </p:sp>
      <p:sp>
        <p:nvSpPr>
          <p:cNvPr id="3" name="Content Placeholder 2"/>
          <p:cNvSpPr>
            <a:spLocks noGrp="1"/>
          </p:cNvSpPr>
          <p:nvPr>
            <p:ph sz="quarter" idx="10"/>
          </p:nvPr>
        </p:nvSpPr>
        <p:spPr/>
        <p:txBody>
          <a:bodyPr/>
          <a:lstStyle/>
          <a:p>
            <a:pPr>
              <a:spcBef>
                <a:spcPct val="50000"/>
              </a:spcBef>
            </a:pPr>
            <a:r>
              <a:rPr lang="en-US" sz="2800" b="1" dirty="0">
                <a:solidFill>
                  <a:srgbClr val="0F334A"/>
                </a:solidFill>
              </a:rPr>
              <a:t>Dentistry is the </a:t>
            </a:r>
            <a:r>
              <a:rPr lang="en-US" sz="2800" b="1" dirty="0">
                <a:solidFill>
                  <a:srgbClr val="C00000"/>
                </a:solidFill>
              </a:rPr>
              <a:t>only</a:t>
            </a:r>
            <a:r>
              <a:rPr lang="en-US" sz="2800" b="1" dirty="0">
                <a:solidFill>
                  <a:srgbClr val="0F334A"/>
                </a:solidFill>
              </a:rPr>
              <a:t> profession that uses live human subjects to receive a license</a:t>
            </a:r>
            <a:endParaRPr lang="en-US" sz="2133" b="1" dirty="0">
              <a:solidFill>
                <a:srgbClr val="0F334A"/>
              </a:solidFill>
            </a:endParaRPr>
          </a:p>
          <a:p>
            <a:pPr marL="800089" lvl="1" indent="-342900">
              <a:spcBef>
                <a:spcPct val="50000"/>
              </a:spcBef>
              <a:buFont typeface="Calibri" panose="020F0502020204030204" pitchFamily="34" charset="0"/>
              <a:buChar char="X"/>
            </a:pPr>
            <a:r>
              <a:rPr lang="en-US" sz="2500" dirty="0"/>
              <a:t>The exam is not valid.</a:t>
            </a:r>
          </a:p>
          <a:p>
            <a:pPr marL="800089" lvl="1" indent="-342900">
              <a:spcBef>
                <a:spcPct val="50000"/>
              </a:spcBef>
              <a:buFont typeface="Calibri" panose="020F0502020204030204" pitchFamily="34" charset="0"/>
              <a:buChar char="X"/>
            </a:pPr>
            <a:r>
              <a:rPr lang="en-US" sz="2500" dirty="0"/>
              <a:t>The exam is not reliable.</a:t>
            </a:r>
          </a:p>
          <a:p>
            <a:pPr marL="800089" lvl="1" indent="-342900">
              <a:spcBef>
                <a:spcPct val="50000"/>
              </a:spcBef>
              <a:buFont typeface="Calibri" panose="020F0502020204030204" pitchFamily="34" charset="0"/>
              <a:buChar char="X"/>
            </a:pPr>
            <a:r>
              <a:rPr lang="en-US" sz="2500" dirty="0"/>
              <a:t>The exam tests a narrow scope of practice. </a:t>
            </a:r>
          </a:p>
          <a:p>
            <a:pPr marL="800089" lvl="1" indent="-342900">
              <a:spcBef>
                <a:spcPct val="50000"/>
              </a:spcBef>
              <a:buFont typeface="Calibri" panose="020F0502020204030204" pitchFamily="34" charset="0"/>
              <a:buChar char="X"/>
            </a:pPr>
            <a:r>
              <a:rPr lang="en-US" sz="2500" dirty="0"/>
              <a:t>The exam does not put the best interests of the patient first.</a:t>
            </a:r>
          </a:p>
          <a:p>
            <a:pPr marL="800089" lvl="1" indent="-342900">
              <a:spcBef>
                <a:spcPct val="50000"/>
              </a:spcBef>
              <a:buFont typeface="Calibri" panose="020F0502020204030204" pitchFamily="34" charset="0"/>
              <a:buChar char="X"/>
            </a:pPr>
            <a:r>
              <a:rPr lang="en-US" sz="2500" dirty="0"/>
              <a:t>The exam needlessly places candidates in positions of moral distress. </a:t>
            </a:r>
          </a:p>
          <a:p>
            <a:endParaRPr lang="en-US" dirty="0"/>
          </a:p>
        </p:txBody>
      </p:sp>
    </p:spTree>
    <p:extLst>
      <p:ext uri="{BB962C8B-B14F-4D97-AF65-F5344CB8AC3E}">
        <p14:creationId xmlns:p14="http://schemas.microsoft.com/office/powerpoint/2010/main" val="428684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Issue #1: </a:t>
            </a:r>
            <a:r>
              <a:rPr lang="en-US" dirty="0"/>
              <a:t>The exam is not valid</a:t>
            </a:r>
          </a:p>
        </p:txBody>
      </p:sp>
      <p:sp>
        <p:nvSpPr>
          <p:cNvPr id="3" name="Content Placeholder 2"/>
          <p:cNvSpPr>
            <a:spLocks noGrp="1"/>
          </p:cNvSpPr>
          <p:nvPr>
            <p:ph sz="quarter" idx="10"/>
          </p:nvPr>
        </p:nvSpPr>
        <p:spPr>
          <a:xfrm>
            <a:off x="609600" y="1612901"/>
            <a:ext cx="8195733" cy="4270375"/>
          </a:xfrm>
        </p:spPr>
        <p:txBody>
          <a:bodyPr/>
          <a:lstStyle/>
          <a:p>
            <a:pPr marL="800080" lvl="1" indent="-342891">
              <a:spcBef>
                <a:spcPct val="50000"/>
              </a:spcBef>
              <a:buFont typeface="Arial" panose="020B0604020202020204" pitchFamily="34" charset="0"/>
              <a:buChar char="•"/>
            </a:pPr>
            <a:r>
              <a:rPr lang="en-US" sz="2500" b="1" dirty="0">
                <a:solidFill>
                  <a:srgbClr val="C00000"/>
                </a:solidFill>
              </a:rPr>
              <a:t>82% of deans </a:t>
            </a:r>
            <a:r>
              <a:rPr lang="en-US" sz="2500" dirty="0"/>
              <a:t>don’t believe clinical licensure exams are valid for decision-making purposes</a:t>
            </a:r>
          </a:p>
          <a:p>
            <a:pPr marL="800080" lvl="1" indent="-342891">
              <a:spcBef>
                <a:spcPct val="50000"/>
              </a:spcBef>
              <a:buFont typeface="Arial" panose="020B0604020202020204" pitchFamily="34" charset="0"/>
              <a:buChar char="•"/>
            </a:pPr>
            <a:r>
              <a:rPr lang="en-US" sz="2500" dirty="0" err="1"/>
              <a:t>Hangorsky</a:t>
            </a:r>
            <a:r>
              <a:rPr lang="en-US" sz="2500" dirty="0"/>
              <a:t> (1982) found </a:t>
            </a:r>
            <a:r>
              <a:rPr lang="en-US" sz="2500" b="1" dirty="0">
                <a:solidFill>
                  <a:srgbClr val="C00000"/>
                </a:solidFill>
              </a:rPr>
              <a:t>no positive correlation </a:t>
            </a:r>
            <a:r>
              <a:rPr lang="en-US" sz="2500" dirty="0"/>
              <a:t>between scores attained during dental students’ final year of instruction (class rank) and their performance on NERB. </a:t>
            </a:r>
          </a:p>
          <a:p>
            <a:pPr marL="1200130" lvl="2" indent="-342891">
              <a:spcBef>
                <a:spcPct val="50000"/>
              </a:spcBef>
              <a:buFont typeface="Arial" panose="020B0604020202020204" pitchFamily="34" charset="0"/>
              <a:buChar char="•"/>
            </a:pPr>
            <a:r>
              <a:rPr lang="en-US" sz="2300" dirty="0"/>
              <a:t>In one school in the study, nearly 1/3 of failures came from the top 1/3 of the class. The bottom 10% of the class all passed the exam.</a:t>
            </a:r>
          </a:p>
          <a:p>
            <a:pPr marL="457189" lvl="1" indent="0">
              <a:spcBef>
                <a:spcPct val="50000"/>
              </a:spcBef>
              <a:buNone/>
            </a:pPr>
            <a:endParaRPr lang="en-US" sz="2500" dirty="0"/>
          </a:p>
          <a:p>
            <a:endParaRPr lang="en-US" dirty="0"/>
          </a:p>
        </p:txBody>
      </p:sp>
      <p:pic>
        <p:nvPicPr>
          <p:cNvPr id="4" name="Picture 3">
            <a:extLst>
              <a:ext uri="{FF2B5EF4-FFF2-40B4-BE49-F238E27FC236}">
                <a16:creationId xmlns:a16="http://schemas.microsoft.com/office/drawing/2014/main" id="{F65F5630-426B-171A-065D-98950B289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6089" y="1426600"/>
            <a:ext cx="4004799" cy="4004799"/>
          </a:xfrm>
          <a:prstGeom prst="rect">
            <a:avLst/>
          </a:prstGeom>
        </p:spPr>
      </p:pic>
    </p:spTree>
    <p:extLst>
      <p:ext uri="{BB962C8B-B14F-4D97-AF65-F5344CB8AC3E}">
        <p14:creationId xmlns:p14="http://schemas.microsoft.com/office/powerpoint/2010/main" val="1507896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Issues #2: </a:t>
            </a:r>
            <a:r>
              <a:rPr lang="en-US" dirty="0"/>
              <a:t>The exam is not reliable</a:t>
            </a:r>
          </a:p>
        </p:txBody>
      </p:sp>
      <p:sp>
        <p:nvSpPr>
          <p:cNvPr id="3" name="Content Placeholder 2"/>
          <p:cNvSpPr>
            <a:spLocks noGrp="1"/>
          </p:cNvSpPr>
          <p:nvPr>
            <p:ph sz="quarter" idx="10"/>
          </p:nvPr>
        </p:nvSpPr>
        <p:spPr>
          <a:xfrm>
            <a:off x="4436533" y="1612901"/>
            <a:ext cx="7010400" cy="4270375"/>
          </a:xfrm>
        </p:spPr>
        <p:txBody>
          <a:bodyPr/>
          <a:lstStyle/>
          <a:p>
            <a:pPr marL="800080" lvl="1" indent="-342891">
              <a:spcBef>
                <a:spcPct val="50000"/>
              </a:spcBef>
              <a:buFont typeface="Arial" panose="020B0604020202020204" pitchFamily="34" charset="0"/>
              <a:buChar char="•"/>
            </a:pPr>
            <a:r>
              <a:rPr lang="en-US" sz="2500" dirty="0"/>
              <a:t>The exam misclassifies at least </a:t>
            </a:r>
            <a:r>
              <a:rPr lang="en-US" sz="2500" b="1" dirty="0">
                <a:solidFill>
                  <a:srgbClr val="C00000"/>
                </a:solidFill>
              </a:rPr>
              <a:t>20% of candidates </a:t>
            </a:r>
            <a:r>
              <a:rPr lang="en-US" sz="2500" dirty="0"/>
              <a:t>who must retake the test, plus an unknown number who pass the test by luck and should not have been granted a license.</a:t>
            </a:r>
          </a:p>
          <a:p>
            <a:pPr marL="800080" lvl="1" indent="-342891">
              <a:spcBef>
                <a:spcPct val="50000"/>
              </a:spcBef>
              <a:buFont typeface="Arial" panose="020B0604020202020204" pitchFamily="34" charset="0"/>
              <a:buChar char="•"/>
            </a:pPr>
            <a:r>
              <a:rPr lang="en-US" sz="2500" dirty="0"/>
              <a:t>The exam can by taken up to </a:t>
            </a:r>
            <a:r>
              <a:rPr lang="en-US" sz="2500" b="1" dirty="0">
                <a:solidFill>
                  <a:srgbClr val="C00000"/>
                </a:solidFill>
              </a:rPr>
              <a:t>3 times </a:t>
            </a:r>
            <a:r>
              <a:rPr lang="en-US" sz="2500" dirty="0"/>
              <a:t>with no remediation or further training.</a:t>
            </a:r>
          </a:p>
          <a:p>
            <a:pPr marL="800080" lvl="1" indent="-342891">
              <a:spcBef>
                <a:spcPct val="50000"/>
              </a:spcBef>
              <a:buFont typeface="Arial" panose="020B0604020202020204" pitchFamily="34" charset="0"/>
              <a:buChar char="•"/>
            </a:pPr>
            <a:r>
              <a:rPr lang="en-US" sz="2500" dirty="0"/>
              <a:t>It is </a:t>
            </a:r>
            <a:r>
              <a:rPr lang="en-US" sz="2500" b="1" dirty="0">
                <a:solidFill>
                  <a:srgbClr val="C00000"/>
                </a:solidFill>
              </a:rPr>
              <a:t>impossible to standardize </a:t>
            </a:r>
            <a:r>
              <a:rPr lang="en-US" sz="2500" dirty="0"/>
              <a:t>human subjects anatomically, physiologically, pathologically, and psychologically.</a:t>
            </a:r>
          </a:p>
          <a:p>
            <a:endParaRPr lang="en-US" dirty="0"/>
          </a:p>
        </p:txBody>
      </p:sp>
      <p:pic>
        <p:nvPicPr>
          <p:cNvPr id="5" name="Picture 4">
            <a:extLst>
              <a:ext uri="{FF2B5EF4-FFF2-40B4-BE49-F238E27FC236}">
                <a16:creationId xmlns:a16="http://schemas.microsoft.com/office/drawing/2014/main" id="{95AE9776-762C-0E54-F4F4-2A46BF7B5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7966"/>
            <a:ext cx="5182067" cy="5182067"/>
          </a:xfrm>
          <a:prstGeom prst="rect">
            <a:avLst/>
          </a:prstGeom>
        </p:spPr>
      </p:pic>
    </p:spTree>
    <p:extLst>
      <p:ext uri="{BB962C8B-B14F-4D97-AF65-F5344CB8AC3E}">
        <p14:creationId xmlns:p14="http://schemas.microsoft.com/office/powerpoint/2010/main" val="3919776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8519"/>
            <a:ext cx="11430000" cy="1143000"/>
          </a:xfrm>
        </p:spPr>
        <p:txBody>
          <a:bodyPr>
            <a:normAutofit fontScale="90000"/>
          </a:bodyPr>
          <a:lstStyle/>
          <a:p>
            <a:r>
              <a:rPr lang="en-US" dirty="0">
                <a:solidFill>
                  <a:srgbClr val="C00000"/>
                </a:solidFill>
              </a:rPr>
              <a:t>Issues #3: </a:t>
            </a:r>
            <a:r>
              <a:rPr lang="en-US" dirty="0"/>
              <a:t>The exam tests a narrow scope of practice</a:t>
            </a:r>
          </a:p>
        </p:txBody>
      </p:sp>
      <p:sp>
        <p:nvSpPr>
          <p:cNvPr id="3" name="Content Placeholder 2"/>
          <p:cNvSpPr>
            <a:spLocks noGrp="1"/>
          </p:cNvSpPr>
          <p:nvPr>
            <p:ph sz="quarter" idx="10"/>
          </p:nvPr>
        </p:nvSpPr>
        <p:spPr>
          <a:xfrm>
            <a:off x="406400" y="1612901"/>
            <a:ext cx="11040533" cy="2400299"/>
          </a:xfrm>
        </p:spPr>
        <p:txBody>
          <a:bodyPr/>
          <a:lstStyle/>
          <a:p>
            <a:pPr marL="800080" lvl="1" indent="-342891">
              <a:spcBef>
                <a:spcPct val="50000"/>
              </a:spcBef>
              <a:buFont typeface="Arial" panose="020B0604020202020204" pitchFamily="34" charset="0"/>
              <a:buChar char="•"/>
            </a:pPr>
            <a:r>
              <a:rPr lang="en-US" sz="2500" dirty="0"/>
              <a:t>With such a </a:t>
            </a:r>
            <a:r>
              <a:rPr lang="en-US" sz="2500" b="1" dirty="0">
                <a:solidFill>
                  <a:srgbClr val="C00000"/>
                </a:solidFill>
              </a:rPr>
              <a:t>narrow scope of procedures tested</a:t>
            </a:r>
            <a:r>
              <a:rPr lang="en-US" sz="2500" dirty="0"/>
              <a:t>, the current system is unreliable in determining whether a new dentist is truly competent to practice dentistry. It is not reflective of contemporary practice</a:t>
            </a:r>
          </a:p>
          <a:p>
            <a:pPr marL="800080" lvl="1" indent="-342891">
              <a:spcBef>
                <a:spcPct val="50000"/>
              </a:spcBef>
              <a:buFont typeface="Arial" panose="020B0604020202020204" pitchFamily="34" charset="0"/>
              <a:buChar char="•"/>
            </a:pPr>
            <a:r>
              <a:rPr lang="en-US" sz="2500" dirty="0"/>
              <a:t>New graduates will be responsible for comprehensive care including, but not limited to:</a:t>
            </a:r>
          </a:p>
          <a:p>
            <a:endParaRPr lang="en-US" dirty="0"/>
          </a:p>
        </p:txBody>
      </p:sp>
      <p:sp>
        <p:nvSpPr>
          <p:cNvPr id="4" name="Content Placeholder 2">
            <a:extLst>
              <a:ext uri="{FF2B5EF4-FFF2-40B4-BE49-F238E27FC236}">
                <a16:creationId xmlns:a16="http://schemas.microsoft.com/office/drawing/2014/main" id="{9AFEAB52-E226-E1E5-7515-52DCB35F07FA}"/>
              </a:ext>
            </a:extLst>
          </p:cNvPr>
          <p:cNvSpPr txBox="1">
            <a:spLocks/>
          </p:cNvSpPr>
          <p:nvPr/>
        </p:nvSpPr>
        <p:spPr>
          <a:xfrm>
            <a:off x="2159595" y="3839918"/>
            <a:ext cx="8796271" cy="2103682"/>
          </a:xfrm>
          <a:prstGeom prst="rect">
            <a:avLst/>
          </a:prstGeom>
        </p:spPr>
        <p:txBody>
          <a:bodyPr numCol="2"/>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09600" lvl="1" indent="-342900">
              <a:spcBef>
                <a:spcPts val="0"/>
              </a:spcBef>
              <a:spcAft>
                <a:spcPts val="0"/>
              </a:spcAft>
              <a:buSzPts val="3000"/>
              <a:buFont typeface="Courier New" panose="02070309020205020404" pitchFamily="49" charset="0"/>
              <a:buChar char="o"/>
            </a:pPr>
            <a:r>
              <a:rPr lang="en-US" sz="2000" dirty="0"/>
              <a:t>Restorative dentistry</a:t>
            </a:r>
          </a:p>
          <a:p>
            <a:pPr marL="609600" lvl="1" indent="-342900">
              <a:spcBef>
                <a:spcPts val="0"/>
              </a:spcBef>
              <a:spcAft>
                <a:spcPts val="0"/>
              </a:spcAft>
              <a:buSzPts val="3000"/>
              <a:buFont typeface="Courier New" panose="02070309020205020404" pitchFamily="49" charset="0"/>
              <a:buChar char="o"/>
            </a:pPr>
            <a:r>
              <a:rPr lang="en-US" sz="2000" dirty="0"/>
              <a:t>Periodontics</a:t>
            </a:r>
          </a:p>
          <a:p>
            <a:pPr marL="609600" lvl="1" indent="-342900">
              <a:spcBef>
                <a:spcPts val="0"/>
              </a:spcBef>
              <a:spcAft>
                <a:spcPts val="0"/>
              </a:spcAft>
              <a:buSzPts val="3000"/>
              <a:buFont typeface="Courier New" panose="02070309020205020404" pitchFamily="49" charset="0"/>
              <a:buChar char="o"/>
            </a:pPr>
            <a:r>
              <a:rPr lang="en-US" sz="2000" dirty="0"/>
              <a:t>Diagnosis and treatment planning</a:t>
            </a:r>
          </a:p>
          <a:p>
            <a:pPr marL="609600" lvl="1" indent="-342900">
              <a:spcBef>
                <a:spcPts val="0"/>
              </a:spcBef>
              <a:spcAft>
                <a:spcPts val="0"/>
              </a:spcAft>
              <a:buSzPts val="3000"/>
              <a:buFont typeface="Courier New" panose="02070309020205020404" pitchFamily="49" charset="0"/>
              <a:buChar char="o"/>
            </a:pPr>
            <a:r>
              <a:rPr lang="en-US" sz="2000" dirty="0"/>
              <a:t>Endodontics</a:t>
            </a:r>
          </a:p>
          <a:p>
            <a:pPr marL="609600" lvl="1" indent="-342900">
              <a:spcBef>
                <a:spcPts val="0"/>
              </a:spcBef>
              <a:spcAft>
                <a:spcPts val="0"/>
              </a:spcAft>
              <a:buSzPts val="3000"/>
              <a:buFont typeface="Courier New" panose="02070309020205020404" pitchFamily="49" charset="0"/>
              <a:buChar char="o"/>
            </a:pPr>
            <a:r>
              <a:rPr lang="en-US" sz="2000" dirty="0"/>
              <a:t>Prosthodontics</a:t>
            </a:r>
          </a:p>
          <a:p>
            <a:pPr marL="609600" lvl="1" indent="-342900">
              <a:spcBef>
                <a:spcPts val="0"/>
              </a:spcBef>
              <a:spcAft>
                <a:spcPts val="0"/>
              </a:spcAft>
              <a:buSzPts val="3000"/>
              <a:buFont typeface="Courier New" panose="02070309020205020404" pitchFamily="49" charset="0"/>
              <a:buChar char="o"/>
            </a:pPr>
            <a:r>
              <a:rPr lang="en-US" sz="2000" dirty="0"/>
              <a:t>Oral surgery</a:t>
            </a:r>
          </a:p>
          <a:p>
            <a:pPr marL="609600" lvl="1" indent="-342900">
              <a:spcBef>
                <a:spcPts val="0"/>
              </a:spcBef>
              <a:spcAft>
                <a:spcPts val="0"/>
              </a:spcAft>
              <a:buSzPts val="3000"/>
              <a:buFont typeface="Courier New" panose="02070309020205020404" pitchFamily="49" charset="0"/>
              <a:buChar char="o"/>
            </a:pPr>
            <a:endParaRPr lang="en-US" sz="2000" dirty="0"/>
          </a:p>
          <a:p>
            <a:pPr marL="609600" lvl="1" indent="-342900">
              <a:spcBef>
                <a:spcPts val="0"/>
              </a:spcBef>
              <a:spcAft>
                <a:spcPts val="0"/>
              </a:spcAft>
              <a:buSzPts val="3000"/>
              <a:buFont typeface="Courier New" panose="02070309020205020404" pitchFamily="49" charset="0"/>
              <a:buChar char="o"/>
            </a:pPr>
            <a:endParaRPr lang="en-US" sz="2000" dirty="0"/>
          </a:p>
          <a:p>
            <a:pPr marL="609600" lvl="1" indent="-342900">
              <a:spcBef>
                <a:spcPts val="0"/>
              </a:spcBef>
              <a:spcAft>
                <a:spcPts val="0"/>
              </a:spcAft>
              <a:buSzPts val="3000"/>
              <a:buFont typeface="Courier New" panose="02070309020205020404" pitchFamily="49" charset="0"/>
              <a:buChar char="o"/>
            </a:pPr>
            <a:endParaRPr lang="en-US" sz="2000" dirty="0"/>
          </a:p>
          <a:p>
            <a:pPr marL="609600" lvl="1" indent="-342900">
              <a:spcBef>
                <a:spcPts val="0"/>
              </a:spcBef>
              <a:spcAft>
                <a:spcPts val="0"/>
              </a:spcAft>
              <a:buSzPts val="3000"/>
              <a:buFont typeface="Courier New" panose="02070309020205020404" pitchFamily="49" charset="0"/>
              <a:buChar char="o"/>
            </a:pPr>
            <a:r>
              <a:rPr lang="en-US" sz="2000" dirty="0"/>
              <a:t>Orthodontics</a:t>
            </a:r>
          </a:p>
          <a:p>
            <a:pPr marL="609600" lvl="1" indent="-342900">
              <a:spcBef>
                <a:spcPts val="0"/>
              </a:spcBef>
              <a:spcAft>
                <a:spcPts val="0"/>
              </a:spcAft>
              <a:buSzPts val="3000"/>
              <a:buFont typeface="Courier New" panose="02070309020205020404" pitchFamily="49" charset="0"/>
              <a:buChar char="o"/>
            </a:pPr>
            <a:r>
              <a:rPr lang="en-US" sz="2000" dirty="0"/>
              <a:t>Pathology</a:t>
            </a:r>
          </a:p>
          <a:p>
            <a:pPr marL="609600" lvl="1" indent="-342900">
              <a:spcBef>
                <a:spcPts val="0"/>
              </a:spcBef>
              <a:spcAft>
                <a:spcPts val="0"/>
              </a:spcAft>
              <a:buSzPts val="3000"/>
              <a:buFont typeface="Courier New" panose="02070309020205020404" pitchFamily="49" charset="0"/>
              <a:buChar char="o"/>
            </a:pPr>
            <a:r>
              <a:rPr lang="en-US" sz="2000" dirty="0"/>
              <a:t>Implantology</a:t>
            </a:r>
          </a:p>
          <a:p>
            <a:pPr marL="609600" lvl="1" indent="-342900">
              <a:spcBef>
                <a:spcPts val="0"/>
              </a:spcBef>
              <a:spcAft>
                <a:spcPts val="0"/>
              </a:spcAft>
              <a:buSzPts val="3000"/>
              <a:buFont typeface="Courier New" panose="02070309020205020404" pitchFamily="49" charset="0"/>
              <a:buChar char="o"/>
            </a:pPr>
            <a:r>
              <a:rPr lang="en-US" sz="2000" dirty="0"/>
              <a:t>Pharmacology</a:t>
            </a:r>
          </a:p>
          <a:p>
            <a:pPr marL="609600" lvl="1" indent="-342900">
              <a:spcBef>
                <a:spcPts val="0"/>
              </a:spcBef>
              <a:spcAft>
                <a:spcPts val="0"/>
              </a:spcAft>
              <a:buSzPts val="3000"/>
              <a:buFont typeface="Courier New" panose="02070309020205020404" pitchFamily="49" charset="0"/>
              <a:buChar char="o"/>
            </a:pPr>
            <a:r>
              <a:rPr lang="en-US" sz="2000" dirty="0"/>
              <a:t>Case management</a:t>
            </a:r>
          </a:p>
          <a:p>
            <a:pPr marL="609600" lvl="1" indent="-342900">
              <a:spcBef>
                <a:spcPts val="0"/>
              </a:spcBef>
              <a:spcAft>
                <a:spcPts val="0"/>
              </a:spcAft>
              <a:buSzPts val="3000"/>
              <a:buFont typeface="Courier New" panose="02070309020205020404" pitchFamily="49" charset="0"/>
              <a:buChar char="o"/>
            </a:pPr>
            <a:r>
              <a:rPr lang="en-US" sz="2000" dirty="0"/>
              <a:t>Proper relationships with patients</a:t>
            </a:r>
          </a:p>
          <a:p>
            <a:pPr marL="38100" indent="0">
              <a:spcBef>
                <a:spcPts val="0"/>
              </a:spcBef>
              <a:spcAft>
                <a:spcPts val="0"/>
              </a:spcAft>
              <a:buSzPts val="3000"/>
            </a:pPr>
            <a:endParaRPr lang="en-US" sz="1600" dirty="0"/>
          </a:p>
          <a:p>
            <a:pPr marL="0" indent="0">
              <a:buFont typeface="Arial" charset="0"/>
              <a:buNone/>
            </a:pPr>
            <a:endParaRPr lang="en-US" sz="2800" dirty="0"/>
          </a:p>
        </p:txBody>
      </p:sp>
    </p:spTree>
    <p:extLst>
      <p:ext uri="{BB962C8B-B14F-4D97-AF65-F5344CB8AC3E}">
        <p14:creationId xmlns:p14="http://schemas.microsoft.com/office/powerpoint/2010/main" val="3654500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8519"/>
            <a:ext cx="11430000" cy="1143000"/>
          </a:xfrm>
        </p:spPr>
        <p:txBody>
          <a:bodyPr>
            <a:normAutofit fontScale="90000"/>
          </a:bodyPr>
          <a:lstStyle/>
          <a:p>
            <a:r>
              <a:rPr lang="en-US" dirty="0">
                <a:solidFill>
                  <a:srgbClr val="C00000"/>
                </a:solidFill>
              </a:rPr>
              <a:t>Issue #4: </a:t>
            </a:r>
            <a:r>
              <a:rPr lang="en-US" dirty="0"/>
              <a:t>The exam does not put the best interests of the patients first</a:t>
            </a:r>
          </a:p>
        </p:txBody>
      </p:sp>
      <p:sp>
        <p:nvSpPr>
          <p:cNvPr id="3" name="Content Placeholder 2"/>
          <p:cNvSpPr>
            <a:spLocks noGrp="1"/>
          </p:cNvSpPr>
          <p:nvPr>
            <p:ph sz="quarter" idx="10"/>
          </p:nvPr>
        </p:nvSpPr>
        <p:spPr>
          <a:xfrm>
            <a:off x="406400" y="1849967"/>
            <a:ext cx="7806267" cy="3551766"/>
          </a:xfrm>
        </p:spPr>
        <p:txBody>
          <a:bodyPr/>
          <a:lstStyle/>
          <a:p>
            <a:pPr marL="800080" lvl="1" indent="-342891">
              <a:spcBef>
                <a:spcPct val="50000"/>
              </a:spcBef>
              <a:buFont typeface="Arial" panose="020B0604020202020204" pitchFamily="34" charset="0"/>
              <a:buChar char="•"/>
            </a:pPr>
            <a:r>
              <a:rPr lang="en-US" sz="2500" dirty="0"/>
              <a:t>19.3% of dental students aware of classmates who </a:t>
            </a:r>
            <a:r>
              <a:rPr lang="en-US" sz="2500" b="1" dirty="0">
                <a:solidFill>
                  <a:srgbClr val="C00000"/>
                </a:solidFill>
              </a:rPr>
              <a:t>prematurely treated a lesion </a:t>
            </a:r>
            <a:r>
              <a:rPr lang="en-US" sz="2500" dirty="0"/>
              <a:t>for exam purposes</a:t>
            </a:r>
          </a:p>
          <a:p>
            <a:pPr marL="800080" lvl="1" indent="-342891">
              <a:spcBef>
                <a:spcPct val="50000"/>
              </a:spcBef>
              <a:buFont typeface="Arial" panose="020B0604020202020204" pitchFamily="34" charset="0"/>
              <a:buChar char="•"/>
            </a:pPr>
            <a:r>
              <a:rPr lang="en-US" sz="2500" dirty="0"/>
              <a:t>8% knew classmates who </a:t>
            </a:r>
            <a:r>
              <a:rPr lang="en-US" sz="2500" b="1" dirty="0">
                <a:solidFill>
                  <a:srgbClr val="C00000"/>
                </a:solidFill>
              </a:rPr>
              <a:t>purposefully created a lesion </a:t>
            </a:r>
            <a:r>
              <a:rPr lang="en-US" sz="2500" dirty="0"/>
              <a:t>for the exam</a:t>
            </a:r>
          </a:p>
          <a:p>
            <a:pPr marL="800080" lvl="1" indent="-342891">
              <a:spcBef>
                <a:spcPct val="50000"/>
              </a:spcBef>
              <a:buFont typeface="Arial" panose="020B0604020202020204" pitchFamily="34" charset="0"/>
              <a:buChar char="•"/>
            </a:pPr>
            <a:r>
              <a:rPr lang="en-US" sz="2500" dirty="0"/>
              <a:t>13.7% of dental students knew instances where </a:t>
            </a:r>
            <a:r>
              <a:rPr lang="en-US" sz="2500" b="1" dirty="0">
                <a:solidFill>
                  <a:srgbClr val="C00000"/>
                </a:solidFill>
              </a:rPr>
              <a:t>patient was coerced </a:t>
            </a:r>
            <a:r>
              <a:rPr lang="en-US" sz="2500" dirty="0"/>
              <a:t>into treatment choice that would otherwise have not been recommended</a:t>
            </a:r>
          </a:p>
          <a:p>
            <a:pPr marL="800080" lvl="1" indent="-342891">
              <a:spcBef>
                <a:spcPct val="50000"/>
              </a:spcBef>
              <a:buFont typeface="Arial" panose="020B0604020202020204" pitchFamily="34" charset="0"/>
              <a:buChar char="•"/>
            </a:pPr>
            <a:r>
              <a:rPr lang="en-US" sz="2500" dirty="0"/>
              <a:t>23.9% </a:t>
            </a:r>
            <a:r>
              <a:rPr lang="en-US" sz="2500" b="1" dirty="0">
                <a:solidFill>
                  <a:srgbClr val="C00000"/>
                </a:solidFill>
              </a:rPr>
              <a:t>neglected to make arrangements </a:t>
            </a:r>
            <a:r>
              <a:rPr lang="en-US" sz="2500" dirty="0"/>
              <a:t>for necessary follow-up care </a:t>
            </a:r>
          </a:p>
          <a:p>
            <a:endParaRPr lang="en-US" dirty="0"/>
          </a:p>
        </p:txBody>
      </p:sp>
      <p:pic>
        <p:nvPicPr>
          <p:cNvPr id="5" name="Picture 4">
            <a:extLst>
              <a:ext uri="{FF2B5EF4-FFF2-40B4-BE49-F238E27FC236}">
                <a16:creationId xmlns:a16="http://schemas.microsoft.com/office/drawing/2014/main" id="{E4ECFAA2-E40D-ADE5-D30B-F948E5FA2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449" y="1147358"/>
            <a:ext cx="4956984" cy="4956984"/>
          </a:xfrm>
          <a:prstGeom prst="rect">
            <a:avLst/>
          </a:prstGeom>
        </p:spPr>
      </p:pic>
    </p:spTree>
    <p:extLst>
      <p:ext uri="{BB962C8B-B14F-4D97-AF65-F5344CB8AC3E}">
        <p14:creationId xmlns:p14="http://schemas.microsoft.com/office/powerpoint/2010/main" val="2189412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8519"/>
            <a:ext cx="11430000" cy="1143000"/>
          </a:xfrm>
        </p:spPr>
        <p:txBody>
          <a:bodyPr>
            <a:normAutofit fontScale="90000"/>
          </a:bodyPr>
          <a:lstStyle/>
          <a:p>
            <a:pPr defTabSz="914400"/>
            <a:r>
              <a:rPr lang="en-US" dirty="0">
                <a:solidFill>
                  <a:srgbClr val="C00000"/>
                </a:solidFill>
              </a:rPr>
              <a:t>Issue #5: </a:t>
            </a:r>
            <a:r>
              <a:rPr lang="en-US" dirty="0"/>
              <a:t>The exam needlessly places candidates in positions of moral distress</a:t>
            </a:r>
          </a:p>
        </p:txBody>
      </p:sp>
      <p:sp>
        <p:nvSpPr>
          <p:cNvPr id="3" name="Content Placeholder 2"/>
          <p:cNvSpPr>
            <a:spLocks noGrp="1"/>
          </p:cNvSpPr>
          <p:nvPr>
            <p:ph sz="quarter" idx="10"/>
          </p:nvPr>
        </p:nvSpPr>
        <p:spPr>
          <a:xfrm>
            <a:off x="4097867" y="1849966"/>
            <a:ext cx="7603066" cy="4254375"/>
          </a:xfrm>
        </p:spPr>
        <p:txBody>
          <a:bodyPr/>
          <a:lstStyle/>
          <a:p>
            <a:pPr marL="800080" lvl="1" indent="-342891">
              <a:spcBef>
                <a:spcPct val="50000"/>
              </a:spcBef>
              <a:buFont typeface="Arial" panose="020B0604020202020204" pitchFamily="34" charset="0"/>
              <a:buChar char="•"/>
            </a:pPr>
            <a:r>
              <a:rPr lang="en-US" sz="2500" dirty="0"/>
              <a:t>Candidates may fail due to </a:t>
            </a:r>
            <a:r>
              <a:rPr lang="en-US" sz="2500" b="1" dirty="0">
                <a:solidFill>
                  <a:srgbClr val="C00000"/>
                </a:solidFill>
              </a:rPr>
              <a:t>factors outside of their control</a:t>
            </a:r>
          </a:p>
          <a:p>
            <a:pPr marL="800080" lvl="1" indent="-342891">
              <a:spcBef>
                <a:spcPct val="50000"/>
              </a:spcBef>
              <a:buFont typeface="Arial" panose="020B0604020202020204" pitchFamily="34" charset="0"/>
              <a:buChar char="•"/>
            </a:pPr>
            <a:r>
              <a:rPr lang="en-US" sz="2500" dirty="0"/>
              <a:t>Patients are treated as a commodity, and are often </a:t>
            </a:r>
            <a:r>
              <a:rPr lang="en-US" sz="2500" b="1" dirty="0">
                <a:solidFill>
                  <a:srgbClr val="C00000"/>
                </a:solidFill>
              </a:rPr>
              <a:t>paid, purchased, sold, or traded </a:t>
            </a:r>
            <a:r>
              <a:rPr lang="en-US" sz="2500" dirty="0"/>
              <a:t>when a candidate can’t find a patient who qualifies</a:t>
            </a:r>
          </a:p>
          <a:p>
            <a:pPr marL="800080" lvl="1" indent="-342891">
              <a:spcBef>
                <a:spcPct val="50000"/>
              </a:spcBef>
              <a:buFont typeface="Arial" panose="020B0604020202020204" pitchFamily="34" charset="0"/>
              <a:buChar char="•"/>
            </a:pPr>
            <a:r>
              <a:rPr lang="en-US" sz="2500" dirty="0"/>
              <a:t>Businesses have formed that provide patients at a </a:t>
            </a:r>
            <a:r>
              <a:rPr lang="en-US" sz="2500" b="1" dirty="0">
                <a:solidFill>
                  <a:srgbClr val="C00000"/>
                </a:solidFill>
              </a:rPr>
              <a:t>premium cost</a:t>
            </a:r>
          </a:p>
          <a:p>
            <a:endParaRPr lang="en-US" dirty="0"/>
          </a:p>
        </p:txBody>
      </p:sp>
      <p:pic>
        <p:nvPicPr>
          <p:cNvPr id="7" name="Picture 6">
            <a:extLst>
              <a:ext uri="{FF2B5EF4-FFF2-40B4-BE49-F238E27FC236}">
                <a16:creationId xmlns:a16="http://schemas.microsoft.com/office/drawing/2014/main" id="{2D90D96E-131B-0198-878C-83425632F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57" y="910020"/>
            <a:ext cx="5077458" cy="5077458"/>
          </a:xfrm>
          <a:prstGeom prst="rect">
            <a:avLst/>
          </a:prstGeom>
        </p:spPr>
      </p:pic>
    </p:spTree>
    <p:extLst>
      <p:ext uri="{BB962C8B-B14F-4D97-AF65-F5344CB8AC3E}">
        <p14:creationId xmlns:p14="http://schemas.microsoft.com/office/powerpoint/2010/main" val="2589140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Licensure Reform: </a:t>
            </a:r>
            <a:r>
              <a:rPr lang="en-US" dirty="0">
                <a:solidFill>
                  <a:srgbClr val="C00000"/>
                </a:solidFill>
              </a:rPr>
              <a:t>ASDA’s ideal exam</a:t>
            </a:r>
          </a:p>
        </p:txBody>
      </p:sp>
      <p:sp>
        <p:nvSpPr>
          <p:cNvPr id="3" name="Content Placeholder 2"/>
          <p:cNvSpPr>
            <a:spLocks noGrp="1"/>
          </p:cNvSpPr>
          <p:nvPr>
            <p:ph sz="quarter" idx="10"/>
          </p:nvPr>
        </p:nvSpPr>
        <p:spPr/>
        <p:txBody>
          <a:bodyPr/>
          <a:lstStyle/>
          <a:p>
            <a:pPr>
              <a:spcBef>
                <a:spcPct val="50000"/>
              </a:spcBef>
            </a:pPr>
            <a:r>
              <a:rPr lang="en-US" sz="2800" b="1" dirty="0">
                <a:solidFill>
                  <a:srgbClr val="0F334A"/>
                </a:solidFill>
              </a:rPr>
              <a:t>ASDA believes an ideal licensure exam: </a:t>
            </a:r>
          </a:p>
          <a:p>
            <a:pPr marL="914389" lvl="1" indent="-457200">
              <a:spcBef>
                <a:spcPct val="50000"/>
              </a:spcBef>
              <a:buFont typeface="Arial" panose="020B0604020202020204" pitchFamily="34" charset="0"/>
              <a:buChar char="•"/>
            </a:pPr>
            <a:r>
              <a:rPr lang="en-US" sz="2700" dirty="0"/>
              <a:t>Does not use human subjects in a live clinical testing scenario</a:t>
            </a:r>
          </a:p>
          <a:p>
            <a:pPr marL="914389" lvl="1" indent="-457200">
              <a:spcBef>
                <a:spcPct val="50000"/>
              </a:spcBef>
              <a:buFont typeface="Arial" panose="020B0604020202020204" pitchFamily="34" charset="0"/>
              <a:buChar char="•"/>
            </a:pPr>
            <a:r>
              <a:rPr lang="en-US" sz="2700" dirty="0"/>
              <a:t>Is psychometrically valid and reliable in its assessment</a:t>
            </a:r>
          </a:p>
          <a:p>
            <a:pPr marL="914389" lvl="1" indent="-457200">
              <a:spcBef>
                <a:spcPct val="50000"/>
              </a:spcBef>
              <a:buFont typeface="Arial" panose="020B0604020202020204" pitchFamily="34" charset="0"/>
              <a:buChar char="•"/>
            </a:pPr>
            <a:r>
              <a:rPr lang="en-US" sz="2700" dirty="0"/>
              <a:t>Is reflective of the scope of current dental practice</a:t>
            </a:r>
          </a:p>
          <a:p>
            <a:pPr marL="914389" lvl="1" indent="-457200">
              <a:spcBef>
                <a:spcPct val="50000"/>
              </a:spcBef>
              <a:buFont typeface="Arial" panose="020B0604020202020204" pitchFamily="34" charset="0"/>
              <a:buChar char="•"/>
            </a:pPr>
            <a:r>
              <a:rPr lang="en-US" sz="2700" dirty="0"/>
              <a:t>Is universally accepted</a:t>
            </a:r>
          </a:p>
          <a:p>
            <a:endParaRPr lang="en-US" dirty="0"/>
          </a:p>
        </p:txBody>
      </p:sp>
    </p:spTree>
    <p:extLst>
      <p:ext uri="{BB962C8B-B14F-4D97-AF65-F5344CB8AC3E}">
        <p14:creationId xmlns:p14="http://schemas.microsoft.com/office/powerpoint/2010/main" val="555571375"/>
      </p:ext>
    </p:extLst>
  </p:cSld>
  <p:clrMapOvr>
    <a:masterClrMapping/>
  </p:clrMapOvr>
</p:sld>
</file>

<file path=ppt/theme/theme1.xml><?xml version="1.0" encoding="utf-8"?>
<a:theme xmlns:a="http://schemas.openxmlformats.org/drawingml/2006/main" name="American Student Dental Associ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ASDA Annual Session 2015 template</Template>
  <TotalTime>234</TotalTime>
  <Words>3304</Words>
  <Application>Microsoft Office PowerPoint</Application>
  <PresentationFormat>Widescreen</PresentationFormat>
  <Paragraphs>230</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Chalkduster</vt:lpstr>
      <vt:lpstr>Courier New</vt:lpstr>
      <vt:lpstr>Helvetica Neue Black Condensed</vt:lpstr>
      <vt:lpstr>Open Sans</vt:lpstr>
      <vt:lpstr>Roboto</vt:lpstr>
      <vt:lpstr>American Student Dental Association</vt:lpstr>
      <vt:lpstr>Licensure 101</vt:lpstr>
      <vt:lpstr>What is dental licensure?</vt:lpstr>
      <vt:lpstr>Clinical competency: Explored</vt:lpstr>
      <vt:lpstr>Issue #1: The exam is not valid</vt:lpstr>
      <vt:lpstr>Issues #2: The exam is not reliable</vt:lpstr>
      <vt:lpstr>Issues #3: The exam tests a narrow scope of practice</vt:lpstr>
      <vt:lpstr>Issue #4: The exam does not put the best interests of the patients first</vt:lpstr>
      <vt:lpstr>Issue #5: The exam needlessly places candidates in positions of moral distress</vt:lpstr>
      <vt:lpstr>Licensure Reform: ASDA’s ideal exam</vt:lpstr>
      <vt:lpstr> Licensure Reform: ASDA’s recommendation </vt:lpstr>
      <vt:lpstr>Licensure Reform: Available alternatives</vt:lpstr>
      <vt:lpstr>Testing agencies</vt:lpstr>
      <vt:lpstr>Licensure Reform: ASDA’s efforts </vt:lpstr>
      <vt:lpstr>Licensure Reform: Current Status</vt:lpstr>
      <vt:lpstr>ASDA advocacy: 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Kerri Richardson</dc:creator>
  <cp:lastModifiedBy>Kate Buckley</cp:lastModifiedBy>
  <cp:revision>30</cp:revision>
  <dcterms:created xsi:type="dcterms:W3CDTF">2015-11-30T15:50:51Z</dcterms:created>
  <dcterms:modified xsi:type="dcterms:W3CDTF">2023-05-04T21:27:44Z</dcterms:modified>
</cp:coreProperties>
</file>