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50" r:id="rId2"/>
  </p:sldMasterIdLst>
  <p:notesMasterIdLst>
    <p:notesMasterId r:id="rId22"/>
  </p:notesMasterIdLst>
  <p:handoutMasterIdLst>
    <p:handoutMasterId r:id="rId23"/>
  </p:handoutMasterIdLst>
  <p:sldIdLst>
    <p:sldId id="256" r:id="rId3"/>
    <p:sldId id="258" r:id="rId4"/>
    <p:sldId id="263" r:id="rId5"/>
    <p:sldId id="259" r:id="rId6"/>
    <p:sldId id="260" r:id="rId7"/>
    <p:sldId id="264" r:id="rId8"/>
    <p:sldId id="262" r:id="rId9"/>
    <p:sldId id="269" r:id="rId10"/>
    <p:sldId id="283" r:id="rId11"/>
    <p:sldId id="334" r:id="rId12"/>
    <p:sldId id="333" r:id="rId13"/>
    <p:sldId id="271" r:id="rId14"/>
    <p:sldId id="293" r:id="rId15"/>
    <p:sldId id="266" r:id="rId16"/>
    <p:sldId id="267" r:id="rId17"/>
    <p:sldId id="273" r:id="rId18"/>
    <p:sldId id="272" r:id="rId19"/>
    <p:sldId id="281" r:id="rId20"/>
    <p:sldId id="261" r:id="rId2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B8"/>
    <a:srgbClr val="0F334A"/>
    <a:srgbClr val="E6ECEB"/>
    <a:srgbClr val="153E6A"/>
    <a:srgbClr val="ACC850"/>
    <a:srgbClr val="BACAC7"/>
    <a:srgbClr val="174D79"/>
    <a:srgbClr val="047EC8"/>
    <a:srgbClr val="FFB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253360-023D-45E6-A4CB-6A8766A21089}" v="75" dt="2024-09-13T21:26:41.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56021" autoAdjust="0"/>
  </p:normalViewPr>
  <p:slideViewPr>
    <p:cSldViewPr snapToGrid="0" snapToObjects="1">
      <p:cViewPr varScale="1">
        <p:scale>
          <a:sx n="57" d="100"/>
          <a:sy n="57" d="100"/>
        </p:scale>
        <p:origin x="78" y="17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urphy" userId="bLKwapF4n4/hioMRczIFctE5xYyLdeS2EX4Cdv6IDnU=" providerId="None" clId="Web-{BD253360-023D-45E6-A4CB-6A8766A21089}"/>
    <pc:docChg chg="addSld delSld modSld sldOrd">
      <pc:chgData name="Sarah Murphy" userId="bLKwapF4n4/hioMRczIFctE5xYyLdeS2EX4Cdv6IDnU=" providerId="None" clId="Web-{BD253360-023D-45E6-A4CB-6A8766A21089}" dt="2024-09-13T21:26:38.526" v="87"/>
      <pc:docMkLst>
        <pc:docMk/>
      </pc:docMkLst>
      <pc:sldChg chg="modSp">
        <pc:chgData name="Sarah Murphy" userId="bLKwapF4n4/hioMRczIFctE5xYyLdeS2EX4Cdv6IDnU=" providerId="None" clId="Web-{BD253360-023D-45E6-A4CB-6A8766A21089}" dt="2024-09-13T21:08:20.530" v="16" actId="20577"/>
        <pc:sldMkLst>
          <pc:docMk/>
          <pc:sldMk cId="0" sldId="256"/>
        </pc:sldMkLst>
        <pc:spChg chg="mod">
          <ac:chgData name="Sarah Murphy" userId="bLKwapF4n4/hioMRczIFctE5xYyLdeS2EX4Cdv6IDnU=" providerId="None" clId="Web-{BD253360-023D-45E6-A4CB-6A8766A21089}" dt="2024-09-13T21:08:20.530" v="16" actId="20577"/>
          <ac:spMkLst>
            <pc:docMk/>
            <pc:sldMk cId="0" sldId="256"/>
            <ac:spMk id="7169" creationId="{00000000-0000-0000-0000-000000000000}"/>
          </ac:spMkLst>
        </pc:spChg>
      </pc:sldChg>
      <pc:sldChg chg="modSp modNotes">
        <pc:chgData name="Sarah Murphy" userId="bLKwapF4n4/hioMRczIFctE5xYyLdeS2EX4Cdv6IDnU=" providerId="None" clId="Web-{BD253360-023D-45E6-A4CB-6A8766A21089}" dt="2024-09-13T21:08:57.343" v="19"/>
        <pc:sldMkLst>
          <pc:docMk/>
          <pc:sldMk cId="2584035142" sldId="258"/>
        </pc:sldMkLst>
        <pc:spChg chg="mod">
          <ac:chgData name="Sarah Murphy" userId="bLKwapF4n4/hioMRczIFctE5xYyLdeS2EX4Cdv6IDnU=" providerId="None" clId="Web-{BD253360-023D-45E6-A4CB-6A8766A21089}" dt="2024-09-13T21:08:27.499" v="17" actId="20577"/>
          <ac:spMkLst>
            <pc:docMk/>
            <pc:sldMk cId="2584035142" sldId="258"/>
            <ac:spMk id="3" creationId="{00000000-0000-0000-0000-000000000000}"/>
          </ac:spMkLst>
        </pc:spChg>
      </pc:sldChg>
      <pc:sldChg chg="modSp">
        <pc:chgData name="Sarah Murphy" userId="bLKwapF4n4/hioMRczIFctE5xYyLdeS2EX4Cdv6IDnU=" providerId="None" clId="Web-{BD253360-023D-45E6-A4CB-6A8766A21089}" dt="2024-09-13T21:13:17.486" v="48" actId="20577"/>
        <pc:sldMkLst>
          <pc:docMk/>
          <pc:sldMk cId="839706378" sldId="261"/>
        </pc:sldMkLst>
        <pc:spChg chg="mod">
          <ac:chgData name="Sarah Murphy" userId="bLKwapF4n4/hioMRczIFctE5xYyLdeS2EX4Cdv6IDnU=" providerId="None" clId="Web-{BD253360-023D-45E6-A4CB-6A8766A21089}" dt="2024-09-13T21:13:17.486" v="48" actId="20577"/>
          <ac:spMkLst>
            <pc:docMk/>
            <pc:sldMk cId="839706378" sldId="261"/>
            <ac:spMk id="4" creationId="{00000000-0000-0000-0000-000000000000}"/>
          </ac:spMkLst>
        </pc:spChg>
      </pc:sldChg>
      <pc:sldChg chg="modSp">
        <pc:chgData name="Sarah Murphy" userId="bLKwapF4n4/hioMRczIFctE5xYyLdeS2EX4Cdv6IDnU=" providerId="None" clId="Web-{BD253360-023D-45E6-A4CB-6A8766A21089}" dt="2024-09-13T21:14:38.706" v="52" actId="20577"/>
        <pc:sldMkLst>
          <pc:docMk/>
          <pc:sldMk cId="1392542675" sldId="262"/>
        </pc:sldMkLst>
        <pc:spChg chg="mod">
          <ac:chgData name="Sarah Murphy" userId="bLKwapF4n4/hioMRczIFctE5xYyLdeS2EX4Cdv6IDnU=" providerId="None" clId="Web-{BD253360-023D-45E6-A4CB-6A8766A21089}" dt="2024-09-13T21:14:38.706" v="52" actId="20577"/>
          <ac:spMkLst>
            <pc:docMk/>
            <pc:sldMk cId="1392542675" sldId="262"/>
            <ac:spMk id="2" creationId="{00000000-0000-0000-0000-000000000000}"/>
          </ac:spMkLst>
        </pc:spChg>
      </pc:sldChg>
      <pc:sldChg chg="ord">
        <pc:chgData name="Sarah Murphy" userId="bLKwapF4n4/hioMRczIFctE5xYyLdeS2EX4Cdv6IDnU=" providerId="None" clId="Web-{BD253360-023D-45E6-A4CB-6A8766A21089}" dt="2024-09-13T21:25:14.791" v="77"/>
        <pc:sldMkLst>
          <pc:docMk/>
          <pc:sldMk cId="3553377184" sldId="264"/>
        </pc:sldMkLst>
      </pc:sldChg>
      <pc:sldChg chg="add modNotes">
        <pc:chgData name="Sarah Murphy" userId="bLKwapF4n4/hioMRczIFctE5xYyLdeS2EX4Cdv6IDnU=" providerId="None" clId="Web-{BD253360-023D-45E6-A4CB-6A8766A21089}" dt="2024-09-13T21:25:11.573" v="76"/>
        <pc:sldMkLst>
          <pc:docMk/>
          <pc:sldMk cId="0" sldId="266"/>
        </pc:sldMkLst>
      </pc:sldChg>
      <pc:sldChg chg="ord">
        <pc:chgData name="Sarah Murphy" userId="bLKwapF4n4/hioMRczIFctE5xYyLdeS2EX4Cdv6IDnU=" providerId="None" clId="Web-{BD253360-023D-45E6-A4CB-6A8766A21089}" dt="2024-09-13T21:25:47.042" v="78"/>
        <pc:sldMkLst>
          <pc:docMk/>
          <pc:sldMk cId="487263928" sldId="269"/>
        </pc:sldMkLst>
      </pc:sldChg>
      <pc:sldChg chg="ord">
        <pc:chgData name="Sarah Murphy" userId="bLKwapF4n4/hioMRczIFctE5xYyLdeS2EX4Cdv6IDnU=" providerId="None" clId="Web-{BD253360-023D-45E6-A4CB-6A8766A21089}" dt="2024-09-13T21:26:03.245" v="82"/>
        <pc:sldMkLst>
          <pc:docMk/>
          <pc:sldMk cId="1449856" sldId="271"/>
        </pc:sldMkLst>
      </pc:sldChg>
      <pc:sldChg chg="del">
        <pc:chgData name="Sarah Murphy" userId="bLKwapF4n4/hioMRczIFctE5xYyLdeS2EX4Cdv6IDnU=" providerId="None" clId="Web-{BD253360-023D-45E6-A4CB-6A8766A21089}" dt="2024-09-13T21:15:14.597" v="53"/>
        <pc:sldMkLst>
          <pc:docMk/>
          <pc:sldMk cId="3399337808" sldId="277"/>
        </pc:sldMkLst>
      </pc:sldChg>
      <pc:sldChg chg="del">
        <pc:chgData name="Sarah Murphy" userId="bLKwapF4n4/hioMRczIFctE5xYyLdeS2EX4Cdv6IDnU=" providerId="None" clId="Web-{BD253360-023D-45E6-A4CB-6A8766A21089}" dt="2024-09-13T21:25:00.354" v="72"/>
        <pc:sldMkLst>
          <pc:docMk/>
          <pc:sldMk cId="3071702298" sldId="278"/>
        </pc:sldMkLst>
      </pc:sldChg>
      <pc:sldChg chg="add ord modNotes">
        <pc:chgData name="Sarah Murphy" userId="bLKwapF4n4/hioMRczIFctE5xYyLdeS2EX4Cdv6IDnU=" providerId="None" clId="Web-{BD253360-023D-45E6-A4CB-6A8766A21089}" dt="2024-09-13T21:24:46.244" v="69"/>
        <pc:sldMkLst>
          <pc:docMk/>
          <pc:sldMk cId="0" sldId="281"/>
        </pc:sldMkLst>
      </pc:sldChg>
      <pc:sldChg chg="add ord modNotes">
        <pc:chgData name="Sarah Murphy" userId="bLKwapF4n4/hioMRczIFctE5xYyLdeS2EX4Cdv6IDnU=" providerId="None" clId="Web-{BD253360-023D-45E6-A4CB-6A8766A21089}" dt="2024-09-13T21:25:51.229" v="79"/>
        <pc:sldMkLst>
          <pc:docMk/>
          <pc:sldMk cId="476928365" sldId="283"/>
        </pc:sldMkLst>
      </pc:sldChg>
      <pc:sldChg chg="new del">
        <pc:chgData name="Sarah Murphy" userId="bLKwapF4n4/hioMRczIFctE5xYyLdeS2EX4Cdv6IDnU=" providerId="None" clId="Web-{BD253360-023D-45E6-A4CB-6A8766A21089}" dt="2024-09-13T21:24:56.682" v="71"/>
        <pc:sldMkLst>
          <pc:docMk/>
          <pc:sldMk cId="3911586077" sldId="294"/>
        </pc:sldMkLst>
      </pc:sldChg>
      <pc:sldChg chg="add del">
        <pc:chgData name="Sarah Murphy" userId="bLKwapF4n4/hioMRczIFctE5xYyLdeS2EX4Cdv6IDnU=" providerId="None" clId="Web-{BD253360-023D-45E6-A4CB-6A8766A21089}" dt="2024-09-13T21:24:54.088" v="70"/>
        <pc:sldMkLst>
          <pc:docMk/>
          <pc:sldMk cId="2125053152" sldId="331"/>
        </pc:sldMkLst>
      </pc:sldChg>
      <pc:sldChg chg="add ord">
        <pc:chgData name="Sarah Murphy" userId="bLKwapF4n4/hioMRczIFctE5xYyLdeS2EX4Cdv6IDnU=" providerId="None" clId="Web-{BD253360-023D-45E6-A4CB-6A8766A21089}" dt="2024-09-13T21:25:59.026" v="81"/>
        <pc:sldMkLst>
          <pc:docMk/>
          <pc:sldMk cId="2644864842" sldId="333"/>
        </pc:sldMkLst>
      </pc:sldChg>
      <pc:sldChg chg="add del">
        <pc:chgData name="Sarah Murphy" userId="bLKwapF4n4/hioMRczIFctE5xYyLdeS2EX4Cdv6IDnU=" providerId="None" clId="Web-{BD253360-023D-45E6-A4CB-6A8766A21089}" dt="2024-09-13T21:19:35.116" v="58"/>
        <pc:sldMkLst>
          <pc:docMk/>
          <pc:sldMk cId="3627699634" sldId="334"/>
        </pc:sldMkLst>
      </pc:sldChg>
      <pc:sldChg chg="add ord modNotes">
        <pc:chgData name="Sarah Murphy" userId="bLKwapF4n4/hioMRczIFctE5xYyLdeS2EX4Cdv6IDnU=" providerId="None" clId="Web-{BD253360-023D-45E6-A4CB-6A8766A21089}" dt="2024-09-13T21:26:38.526" v="87"/>
        <pc:sldMkLst>
          <pc:docMk/>
          <pc:sldMk cId="4044957110" sldId="334"/>
        </pc:sldMkLst>
      </pc:sldChg>
      <pc:sldMasterChg chg="addSldLayout">
        <pc:chgData name="Sarah Murphy" userId="bLKwapF4n4/hioMRczIFctE5xYyLdeS2EX4Cdv6IDnU=" providerId="None" clId="Web-{BD253360-023D-45E6-A4CB-6A8766A21089}" dt="2024-09-13T21:23:00.009" v="59"/>
        <pc:sldMasterMkLst>
          <pc:docMk/>
          <pc:sldMasterMk cId="0" sldId="2147483660"/>
        </pc:sldMasterMkLst>
        <pc:sldLayoutChg chg="add">
          <pc:chgData name="Sarah Murphy" userId="bLKwapF4n4/hioMRczIFctE5xYyLdeS2EX4Cdv6IDnU=" providerId="None" clId="Web-{BD253360-023D-45E6-A4CB-6A8766A21089}" dt="2024-09-13T21:23:00.009" v="59"/>
          <pc:sldLayoutMkLst>
            <pc:docMk/>
            <pc:sldMasterMk cId="0" sldId="2147483660"/>
            <pc:sldLayoutMk cId="2766020126" sldId="214748370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C932F4-90CB-44D8-A914-ACC01156B61F}" type="datetimeFigureOut">
              <a:rPr lang="en-US" smtClean="0"/>
              <a:t>9/13/2024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58343B-7716-47AD-9E6F-49DB48B8D90C}" type="slidenum">
              <a:rPr lang="en-US" smtClean="0"/>
              <a:t>‹#›</a:t>
            </a:fld>
            <a:endParaRPr lang="en-US"/>
          </a:p>
        </p:txBody>
      </p:sp>
    </p:spTree>
    <p:extLst>
      <p:ext uri="{BB962C8B-B14F-4D97-AF65-F5344CB8AC3E}">
        <p14:creationId xmlns:p14="http://schemas.microsoft.com/office/powerpoint/2010/main" val="2386807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6496F-B1CE-45A4-97D7-D6A122362B5C}"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B4100-66EF-49B1-AA00-52F1C823F4D6}" type="slidenum">
              <a:rPr lang="en-US" smtClean="0"/>
              <a:t>‹#›</a:t>
            </a:fld>
            <a:endParaRPr lang="en-US"/>
          </a:p>
        </p:txBody>
      </p:sp>
    </p:spTree>
    <p:extLst>
      <p:ext uri="{BB962C8B-B14F-4D97-AF65-F5344CB8AC3E}">
        <p14:creationId xmlns:p14="http://schemas.microsoft.com/office/powerpoint/2010/main" val="35235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Introduce</a:t>
            </a:r>
            <a:r>
              <a:rPr lang="en-US" i="1" baseline="0" dirty="0"/>
              <a:t> the presentation and yourself.]</a:t>
            </a:r>
          </a:p>
          <a:p>
            <a:endParaRPr lang="en-US" i="1" baseline="0" dirty="0"/>
          </a:p>
          <a:p>
            <a:r>
              <a:rPr lang="en-US" i="1" baseline="0" dirty="0"/>
              <a:t>(For example, Thank you for joining us today to introduce you to ASDA and why membership in ASDA is an important step in getting connected to the field of dentistry. My name is </a:t>
            </a:r>
            <a:r>
              <a:rPr lang="en-US" i="1" baseline="0" dirty="0" err="1"/>
              <a:t>xxxx</a:t>
            </a:r>
            <a:r>
              <a:rPr lang="en-US" i="1" baseline="0" dirty="0"/>
              <a:t>. I’m a </a:t>
            </a:r>
            <a:r>
              <a:rPr lang="en-US" i="1" baseline="0" dirty="0" err="1"/>
              <a:t>xxxx</a:t>
            </a:r>
            <a:r>
              <a:rPr lang="en-US" i="1" baseline="0" dirty="0"/>
              <a:t> grad at </a:t>
            </a:r>
            <a:r>
              <a:rPr lang="en-US" i="1" baseline="0" dirty="0" err="1"/>
              <a:t>xxxx</a:t>
            </a:r>
            <a:r>
              <a:rPr lang="en-US" i="1" baseline="0" dirty="0"/>
              <a:t>. I first became involved in ASDA </a:t>
            </a:r>
            <a:r>
              <a:rPr lang="en-US" i="1" baseline="0" dirty="0" err="1"/>
              <a:t>xxxxx</a:t>
            </a:r>
            <a:r>
              <a:rPr lang="en-US" i="1" baseline="0" dirty="0"/>
              <a:t>. Let’s get started!]</a:t>
            </a:r>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a:t>
            </a:fld>
            <a:endParaRPr lang="en-US"/>
          </a:p>
        </p:txBody>
      </p:sp>
    </p:spTree>
    <p:extLst>
      <p:ext uri="{BB962C8B-B14F-4D97-AF65-F5344CB8AC3E}">
        <p14:creationId xmlns:p14="http://schemas.microsoft.com/office/powerpoint/2010/main" val="62045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4: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lvl="0" indent="0" algn="l" rtl="0">
              <a:lnSpc>
                <a:spcPct val="100000"/>
              </a:lnSpc>
              <a:spcBef>
                <a:spcPts val="0"/>
              </a:spcBef>
              <a:spcAft>
                <a:spcPts val="0"/>
              </a:spcAft>
              <a:buSzPts val="1400"/>
              <a:buNone/>
            </a:pPr>
            <a:r>
              <a:rPr lang="en-US" dirty="0"/>
              <a:t>ASDA’s Wellness Initiative focuses on five of the commonly accepted dimensions of wellness: emotional, physical, intellectual, occupational and environmental. </a:t>
            </a:r>
            <a:endParaRPr lang="en-US" dirty="0">
              <a:cs typeface="Calibri"/>
            </a:endParaRPr>
          </a:p>
          <a:p>
            <a:pPr marL="0" lvl="0" indent="0" algn="l" rtl="0">
              <a:lnSpc>
                <a:spcPct val="100000"/>
              </a:lnSpc>
              <a:spcBef>
                <a:spcPts val="0"/>
              </a:spcBef>
              <a:spcAft>
                <a:spcPts val="0"/>
              </a:spcAft>
              <a:buSzPts val="1400"/>
              <a:buNone/>
            </a:pPr>
            <a:r>
              <a:rPr lang="en-US" dirty="0"/>
              <a:t>The goals of the initiative are to: </a:t>
            </a:r>
            <a:endParaRPr/>
          </a:p>
          <a:p>
            <a:pPr marL="345440" lvl="0" indent="-345440" algn="l" rtl="0">
              <a:lnSpc>
                <a:spcPct val="106000"/>
              </a:lnSpc>
              <a:spcBef>
                <a:spcPts val="0"/>
              </a:spcBef>
              <a:spcAft>
                <a:spcPts val="0"/>
              </a:spcAft>
              <a:buClr>
                <a:schemeClr val="dk1"/>
              </a:buClr>
              <a:buSzPts val="1200"/>
              <a:buFont typeface="Calibri"/>
              <a:buChar char="-"/>
            </a:pPr>
            <a:r>
              <a:rPr lang="en-US" dirty="0"/>
              <a:t>Make information on overall wellness available to keep the issue top of mind for our student members</a:t>
            </a:r>
            <a:endParaRPr dirty="0"/>
          </a:p>
          <a:p>
            <a:pPr marL="346075" lvl="0" indent="-346075" algn="l" rtl="0">
              <a:lnSpc>
                <a:spcPct val="106000"/>
              </a:lnSpc>
              <a:spcBef>
                <a:spcPts val="0"/>
              </a:spcBef>
              <a:spcAft>
                <a:spcPts val="0"/>
              </a:spcAft>
              <a:buClr>
                <a:schemeClr val="dk1"/>
              </a:buClr>
              <a:buSzPts val="1200"/>
              <a:buFont typeface="Calibri"/>
              <a:buChar char="-"/>
            </a:pPr>
            <a:r>
              <a:rPr lang="en-US" dirty="0"/>
              <a:t>Educate members about the different dimensions of wellness and how to find a balanced way to address all of them</a:t>
            </a:r>
            <a:endParaRPr dirty="0"/>
          </a:p>
          <a:p>
            <a:pPr marL="345440" lvl="0" indent="-345440" algn="l" rtl="0">
              <a:lnSpc>
                <a:spcPct val="106000"/>
              </a:lnSpc>
              <a:spcBef>
                <a:spcPts val="0"/>
              </a:spcBef>
              <a:spcAft>
                <a:spcPts val="0"/>
              </a:spcAft>
              <a:buClr>
                <a:schemeClr val="dk1"/>
              </a:buClr>
              <a:buSzPts val="1200"/>
              <a:buFont typeface="Calibri"/>
              <a:buChar char="-"/>
            </a:pPr>
            <a:r>
              <a:rPr lang="en-US" dirty="0"/>
              <a:t>Encourage member participation in individual and group wellness activities, like wellness challenges</a:t>
            </a:r>
            <a:endParaRPr dirty="0"/>
          </a:p>
          <a:p>
            <a:pPr marL="345862" lvl="0" indent="-269662" algn="l" rtl="0">
              <a:lnSpc>
                <a:spcPct val="106000"/>
              </a:lnSpc>
              <a:spcBef>
                <a:spcPts val="0"/>
              </a:spcBef>
              <a:spcAft>
                <a:spcPts val="0"/>
              </a:spcAft>
              <a:buClr>
                <a:schemeClr val="dk1"/>
              </a:buClr>
              <a:buSzPts val="1200"/>
              <a:buFont typeface="Calibri"/>
              <a:buNone/>
            </a:pPr>
            <a:endParaRPr/>
          </a:p>
          <a:p>
            <a:pPr marL="0" lvl="0" indent="0" algn="l" rtl="0">
              <a:lnSpc>
                <a:spcPct val="106000"/>
              </a:lnSpc>
              <a:spcBef>
                <a:spcPts val="0"/>
              </a:spcBef>
              <a:spcAft>
                <a:spcPts val="0"/>
              </a:spcAft>
              <a:buClr>
                <a:schemeClr val="dk1"/>
              </a:buClr>
              <a:buSzPts val="1200"/>
              <a:buNone/>
            </a:pPr>
            <a:r>
              <a:rPr lang="en-US" dirty="0"/>
              <a:t>As you may know Wellness Month is this month. This year's theme is Finding Joy. There are a variety of ways to participate in Wellness Month at the chapter and individual level. </a:t>
            </a:r>
            <a:br>
              <a:rPr lang="en-US" dirty="0"/>
            </a:br>
            <a:endParaRPr/>
          </a:p>
          <a:p>
            <a:pPr marL="0" lvl="0" indent="0" algn="l" rtl="0">
              <a:lnSpc>
                <a:spcPct val="100000"/>
              </a:lnSpc>
              <a:spcBef>
                <a:spcPts val="808"/>
              </a:spcBef>
              <a:spcAft>
                <a:spcPts val="0"/>
              </a:spcAft>
              <a:buSzPts val="1400"/>
              <a:buNone/>
            </a:pPr>
            <a:br>
              <a:rPr lang="en-US" sz="1800" dirty="0"/>
            </a:br>
            <a:endParaRPr sz="1800"/>
          </a:p>
          <a:p>
            <a:pPr marL="0" lvl="0" indent="0" algn="l" rtl="0">
              <a:lnSpc>
                <a:spcPct val="100000"/>
              </a:lnSpc>
              <a:spcBef>
                <a:spcPts val="0"/>
              </a:spcBef>
              <a:spcAft>
                <a:spcPts val="0"/>
              </a:spcAft>
              <a:buSzPts val="1400"/>
              <a:buNone/>
            </a:pPr>
            <a:endParaRPr/>
          </a:p>
        </p:txBody>
      </p:sp>
      <p:sp>
        <p:nvSpPr>
          <p:cNvPr id="137" name="Google Shape;137;p14: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FD2E-DB98-4209-98B0-A4C683938160}" type="slidenum">
              <a:rPr lang="en-US" smtClean="0"/>
              <a:t>11</a:t>
            </a:fld>
            <a:endParaRPr lang="en-US"/>
          </a:p>
        </p:txBody>
      </p:sp>
    </p:spTree>
    <p:extLst>
      <p:ext uri="{BB962C8B-B14F-4D97-AF65-F5344CB8AC3E}">
        <p14:creationId xmlns:p14="http://schemas.microsoft.com/office/powerpoint/2010/main" val="139783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a predental member you will receive two publications: The Polished Predental and Contour. Polished Predental is an emailed newsletter and Contour is ASDA’s magazine you can access online. These publications keep you up-to-date on the field of dentistry. It is also a great resource to build your understanding of the dental field and issues important to dental students. </a:t>
            </a:r>
            <a:r>
              <a:rPr lang="en-US" dirty="0">
                <a:latin typeface="+mn-lt"/>
                <a:ea typeface="Calibri"/>
                <a:cs typeface="Calibri"/>
                <a:sym typeface="Calibri"/>
              </a:rPr>
              <a:t>Articles are written by experts in the field, current dental students, and recent graduates.</a:t>
            </a:r>
            <a:endParaRPr lang="en-US" dirty="0"/>
          </a:p>
          <a:p>
            <a:pPr marL="0" lvl="0" indent="0" algn="l" rtl="0">
              <a:spcBef>
                <a:spcPts val="0"/>
              </a:spcBef>
              <a:spcAft>
                <a:spcPts val="0"/>
              </a:spcAft>
              <a:buNone/>
            </a:pPr>
            <a:endParaRPr lang="en-US" dirty="0">
              <a:latin typeface="+mn-lt"/>
              <a:ea typeface="Calibri"/>
              <a:cs typeface="Calibri"/>
              <a:sym typeface="Calibri"/>
            </a:endParaRPr>
          </a:p>
          <a:p>
            <a:pPr marL="0" lvl="0" indent="0" algn="l" rtl="0">
              <a:spcBef>
                <a:spcPts val="0"/>
              </a:spcBef>
              <a:spcAft>
                <a:spcPts val="0"/>
              </a:spcAft>
              <a:buNone/>
            </a:pPr>
            <a:r>
              <a:rPr lang="en-US" dirty="0">
                <a:solidFill>
                  <a:srgbClr val="292934"/>
                </a:solidFill>
              </a:rPr>
              <a:t>Additional guides</a:t>
            </a:r>
            <a:r>
              <a:rPr lang="en-US" baseline="0" dirty="0">
                <a:solidFill>
                  <a:srgbClr val="292934"/>
                </a:solidFill>
              </a:rPr>
              <a:t> and handbooks only available to ASDA Predental members include the Predental Shadowing Guide, Predental organizer and the How-to Guide Applying to Dental School for Non-Traditional Students. </a:t>
            </a:r>
            <a:endParaRPr lang="en-US" dirty="0">
              <a:solidFill>
                <a:srgbClr val="292934"/>
              </a:solidFill>
            </a:endParaRPr>
          </a:p>
          <a:p>
            <a:pPr eaLnBrk="1" hangingPunct="1">
              <a:spcBef>
                <a:spcPct val="0"/>
              </a:spcBef>
            </a:pPr>
            <a:endParaRPr lang="en-US" dirty="0">
              <a:latin typeface="Calibri" charset="0"/>
              <a:ea typeface="MS PGothic" charset="0"/>
            </a:endParaRPr>
          </a:p>
          <a:p>
            <a:pPr eaLnBrk="1" hangingPunct="1">
              <a:spcBef>
                <a:spcPct val="0"/>
              </a:spcBef>
            </a:pPr>
            <a:endParaRPr lang="en-US" altLang="en-US" dirty="0"/>
          </a:p>
          <a:p>
            <a:pPr eaLnBrk="1" hangingPunct="1">
              <a:spcBef>
                <a:spcPct val="0"/>
              </a:spcBef>
            </a:pPr>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12</a:t>
            </a:fld>
            <a:endParaRPr lang="en-US"/>
          </a:p>
        </p:txBody>
      </p:sp>
    </p:spTree>
    <p:extLst>
      <p:ext uri="{BB962C8B-B14F-4D97-AF65-F5344CB8AC3E}">
        <p14:creationId xmlns:p14="http://schemas.microsoft.com/office/powerpoint/2010/main" val="2438850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0: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460082" indent="-229240"/>
            <a:r>
              <a:rPr lang="en-US" dirty="0">
                <a:solidFill>
                  <a:srgbClr val="000000"/>
                </a:solidFill>
                <a:latin typeface="Arial"/>
                <a:ea typeface="Arial"/>
                <a:cs typeface="Arial"/>
                <a:sym typeface="Arial"/>
              </a:rPr>
              <a:t>Goals of ASDA advocacy:</a:t>
            </a:r>
            <a:endParaRPr dirty="0"/>
          </a:p>
          <a:p>
            <a:pPr marL="461685" indent="-230842">
              <a:buFont typeface="Arial"/>
              <a:buAutoNum type="arabicPeriod"/>
            </a:pPr>
            <a:r>
              <a:rPr lang="en-US" dirty="0">
                <a:solidFill>
                  <a:srgbClr val="000000"/>
                </a:solidFill>
                <a:latin typeface="Arial"/>
                <a:ea typeface="Arial"/>
                <a:cs typeface="Arial"/>
                <a:sym typeface="Arial"/>
              </a:rPr>
              <a:t>Keep students informed – this is achieved through advocacy webinars and ASDA’s e-publication Advocacy Brief. Advocacy Brief shares updates on the state and federal level about issues that affect dental students, like licensure reform, midlevel providers, student debt, etc.</a:t>
            </a:r>
            <a:endParaRPr dirty="0"/>
          </a:p>
          <a:p>
            <a:pPr marL="461685" indent="-230842">
              <a:buFont typeface="Arial"/>
              <a:buAutoNum type="arabicPeriod"/>
            </a:pPr>
            <a:r>
              <a:rPr lang="en-US" dirty="0">
                <a:solidFill>
                  <a:srgbClr val="000000"/>
                </a:solidFill>
                <a:latin typeface="Arial"/>
                <a:ea typeface="Arial"/>
                <a:cs typeface="Arial"/>
                <a:sym typeface="Arial"/>
              </a:rPr>
              <a:t>Provides opportunities to champion our rights and get involved– ASDA Action – send letters directly to lawmakers. Lobby Day students have the unique opportunity of meeting face-to-face with lawmakers and discussing issues important to dental students</a:t>
            </a:r>
            <a:endParaRPr dirty="0"/>
          </a:p>
          <a:p>
            <a:pPr marL="461685" indent="-230842">
              <a:buFont typeface="Arial"/>
              <a:buAutoNum type="arabicPeriod"/>
            </a:pPr>
            <a:r>
              <a:rPr lang="en-US" dirty="0">
                <a:solidFill>
                  <a:srgbClr val="000000"/>
                </a:solidFill>
                <a:latin typeface="Arial"/>
                <a:ea typeface="Arial"/>
                <a:cs typeface="Arial"/>
                <a:sym typeface="Arial"/>
              </a:rPr>
              <a:t>Supports patients – support specific legislation to alleviate barriers to care and protect patients. </a:t>
            </a:r>
            <a:endParaRPr dirty="0"/>
          </a:p>
          <a:p>
            <a:pPr marL="0" indent="0"/>
            <a:endParaRPr dirty="0"/>
          </a:p>
        </p:txBody>
      </p:sp>
      <p:sp>
        <p:nvSpPr>
          <p:cNvPr id="107" name="Google Shape;107;p10: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1: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indent="0">
              <a:buSzPts val="1400"/>
            </a:pPr>
            <a:r>
              <a:rPr lang="en-US" dirty="0"/>
              <a:t>ASDA Action is your way to get involved with advocacy at the grassroots level. Grassroots advocacy means starting at the local level to affect change on a larger scale. It’s centered around the idea that people matter, your stories matter, and our voices are powerful in influencing elected officials at all levels. ASDA Action makes it simple, quick, and easy to get involved.  You can </a:t>
            </a:r>
            <a:endParaRPr lang="en-US" dirty="0">
              <a:cs typeface="Calibri"/>
            </a:endParaRPr>
          </a:p>
          <a:p>
            <a:pPr marL="172720" lvl="0" indent="-172720" algn="l" rtl="0">
              <a:lnSpc>
                <a:spcPct val="100000"/>
              </a:lnSpc>
              <a:spcBef>
                <a:spcPts val="0"/>
              </a:spcBef>
              <a:spcAft>
                <a:spcPts val="0"/>
              </a:spcAft>
              <a:buClr>
                <a:schemeClr val="dk1"/>
              </a:buClr>
              <a:buSzPts val="1200"/>
              <a:buFont typeface="Calibri"/>
              <a:buChar char="-"/>
            </a:pPr>
            <a:r>
              <a:rPr lang="en-US" dirty="0"/>
              <a:t>Send letters to your legislators on issues that affect dental students</a:t>
            </a:r>
            <a:endParaRPr dirty="0"/>
          </a:p>
          <a:p>
            <a:pPr marL="172720" lvl="0" indent="-172720" algn="l" rtl="0">
              <a:lnSpc>
                <a:spcPct val="100000"/>
              </a:lnSpc>
              <a:spcBef>
                <a:spcPts val="0"/>
              </a:spcBef>
              <a:spcAft>
                <a:spcPts val="0"/>
              </a:spcAft>
              <a:buClr>
                <a:schemeClr val="dk1"/>
              </a:buClr>
              <a:buSzPts val="1200"/>
              <a:buFont typeface="Calibri"/>
              <a:buChar char="-"/>
            </a:pPr>
            <a:r>
              <a:rPr lang="en-US" dirty="0"/>
              <a:t>Sign up for text alerts to receive a text when we need you to take action</a:t>
            </a:r>
            <a:endParaRPr dirty="0"/>
          </a:p>
          <a:p>
            <a:pPr marL="173132" lvl="0" indent="-97670" algn="l" rtl="0">
              <a:lnSpc>
                <a:spcPct val="100000"/>
              </a:lnSpc>
              <a:spcBef>
                <a:spcPts val="0"/>
              </a:spcBef>
              <a:spcAft>
                <a:spcPts val="0"/>
              </a:spcAft>
              <a:buClr>
                <a:schemeClr val="dk1"/>
              </a:buClr>
              <a:buSzPts val="1200"/>
              <a:buNone/>
            </a:pPr>
            <a:endParaRPr/>
          </a:p>
          <a:p>
            <a:pPr marL="172720" indent="-172720">
              <a:buClr>
                <a:schemeClr val="dk1"/>
              </a:buClr>
              <a:buSzPts val="1200"/>
              <a:buFont typeface="Calibri"/>
              <a:buChar char="-"/>
            </a:pPr>
            <a:r>
              <a:rPr lang="en-US" dirty="0"/>
              <a:t>ASDA continues to focus on licensure reform and student debt. </a:t>
            </a:r>
            <a:endParaRPr/>
          </a:p>
          <a:p>
            <a:pPr marL="0" lvl="0" indent="0" algn="l" rtl="0">
              <a:lnSpc>
                <a:spcPct val="100000"/>
              </a:lnSpc>
              <a:spcBef>
                <a:spcPts val="0"/>
              </a:spcBef>
              <a:spcAft>
                <a:spcPts val="0"/>
              </a:spcAft>
              <a:buSzPts val="1400"/>
              <a:buNone/>
            </a:pPr>
            <a:endParaRPr/>
          </a:p>
        </p:txBody>
      </p:sp>
      <p:sp>
        <p:nvSpPr>
          <p:cNvPr id="110" name="Google Shape;110;p11: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None/>
            </a:pPr>
            <a:fld id="{00000000-1234-1234-1234-123412341234}" type="slidenum">
              <a:rPr lang="en-US"/>
              <a:t>11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Providing</a:t>
            </a:r>
            <a:r>
              <a:rPr lang="en-US" baseline="0" dirty="0"/>
              <a:t> information and resources is another key mission objective of ASDA. As a </a:t>
            </a:r>
            <a:r>
              <a:rPr lang="en-US" baseline="0" dirty="0" err="1"/>
              <a:t>predental</a:t>
            </a:r>
            <a:r>
              <a:rPr lang="en-US" baseline="0" dirty="0"/>
              <a:t>, </a:t>
            </a:r>
            <a:r>
              <a:rPr lang="en-US" dirty="0"/>
              <a:t>ASDA is your resource for </a:t>
            </a:r>
            <a:r>
              <a:rPr lang="en-US" baseline="0" dirty="0"/>
              <a:t>information on dental schools and ASDA’s </a:t>
            </a:r>
            <a:r>
              <a:rPr lang="en-US" baseline="0" dirty="0" err="1"/>
              <a:t>predoctoral</a:t>
            </a:r>
            <a:r>
              <a:rPr lang="en-US" baseline="0" dirty="0"/>
              <a:t> chapters.</a:t>
            </a:r>
            <a:r>
              <a:rPr lang="en-US" dirty="0"/>
              <a:t> Go to ASDAnet.org</a:t>
            </a:r>
            <a:r>
              <a:rPr lang="en-US" baseline="0" dirty="0"/>
              <a:t> to f</a:t>
            </a:r>
            <a:r>
              <a:rPr lang="en-US" dirty="0"/>
              <a:t>ind a list of all US dental schools, links to the dental program online and a list of all predoctoral ASDA chapters. Remember,</a:t>
            </a:r>
            <a:r>
              <a:rPr lang="en-US" baseline="0" dirty="0"/>
              <a:t> ASDA’s </a:t>
            </a:r>
            <a:r>
              <a:rPr lang="en-US" baseline="0" dirty="0" err="1"/>
              <a:t>predoctoral</a:t>
            </a:r>
            <a:r>
              <a:rPr lang="en-US" baseline="0" dirty="0"/>
              <a:t> chapters are grouped by district. The map of the US on the slide shows ASDA’s 11 districts in various colors. </a:t>
            </a:r>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13</a:t>
            </a:fld>
            <a:endParaRPr lang="en-US"/>
          </a:p>
        </p:txBody>
      </p:sp>
    </p:spTree>
    <p:extLst>
      <p:ext uri="{BB962C8B-B14F-4D97-AF65-F5344CB8AC3E}">
        <p14:creationId xmlns:p14="http://schemas.microsoft.com/office/powerpoint/2010/main" val="3177808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baseline="0" dirty="0">
                <a:ea typeface="MS PGothic" charset="0"/>
              </a:rPr>
              <a:t>National ASDA meetings include:</a:t>
            </a:r>
            <a:endParaRPr lang="en-US" b="1" dirty="0">
              <a:ea typeface="MS PGothic" charset="0"/>
            </a:endParaRPr>
          </a:p>
          <a:p>
            <a:pPr>
              <a:defRPr/>
            </a:pPr>
            <a:endParaRPr lang="en-US" b="1" dirty="0"/>
          </a:p>
          <a:p>
            <a:pPr>
              <a:defRPr/>
            </a:pPr>
            <a:r>
              <a:rPr lang="en-US" b="0" dirty="0"/>
              <a:t>National Leadership Conference</a:t>
            </a:r>
          </a:p>
          <a:p>
            <a:pPr lvl="0">
              <a:defRPr/>
            </a:pPr>
            <a:r>
              <a:rPr lang="en-US" dirty="0"/>
              <a:t>Bridges the educational gap between the clinical</a:t>
            </a:r>
            <a:r>
              <a:rPr lang="en-US" baseline="0" dirty="0"/>
              <a:t> skills taught in dental school and the soft skills and knowledge needed to be a successful dental team leader, manager or practice owner that are often left out of dental school curriculum. Content focuses on 5 core areas: leadership, career planning, advocacy, personal development and wellness, and clinical practice management.</a:t>
            </a:r>
          </a:p>
          <a:p>
            <a:pPr lvl="0">
              <a:defRPr/>
            </a:pPr>
            <a:endParaRPr lang="en-US" dirty="0">
              <a:ea typeface="MS PGothic" charset="0"/>
            </a:endParaRPr>
          </a:p>
          <a:p>
            <a:pPr>
              <a:defRPr/>
            </a:pPr>
            <a:r>
              <a:rPr lang="en-US" b="0" dirty="0"/>
              <a:t>Annual Session</a:t>
            </a:r>
          </a:p>
          <a:p>
            <a:pPr lvl="0">
              <a:defRPr/>
            </a:pPr>
            <a:r>
              <a:rPr lang="en-US" dirty="0"/>
              <a:t>Brings together </a:t>
            </a:r>
            <a:r>
              <a:rPr lang="en-US" baseline="0" dirty="0"/>
              <a:t>student leaders from all ASDA chapters for chapter leader training and idea sharing opportunities. Serves as the official meeting of the ASDA House of Delegates to debate and vote on policy and elect the </a:t>
            </a:r>
            <a:r>
              <a:rPr lang="en-US" dirty="0"/>
              <a:t>Executive Committee. Elections for the Board of Trustees also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ea typeface="MS PGothic" charset="0"/>
              </a:rPr>
              <a:t>[Add your personal experiences at these meetings]</a:t>
            </a:r>
            <a:endParaRPr lang="en-US" baseline="0" dirty="0">
              <a:cs typeface="Calibri" charset="0"/>
            </a:endParaRP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14</a:t>
            </a:fld>
            <a:endParaRPr lang="en-US"/>
          </a:p>
        </p:txBody>
      </p:sp>
    </p:spTree>
    <p:extLst>
      <p:ext uri="{BB962C8B-B14F-4D97-AF65-F5344CB8AC3E}">
        <p14:creationId xmlns:p14="http://schemas.microsoft.com/office/powerpoint/2010/main" val="117177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with national ASDA through social media. National ASDA’s Instagram is</a:t>
            </a:r>
            <a:r>
              <a:rPr lang="en-US" baseline="0" dirty="0"/>
              <a:t> provided on this slide. Get connected to build your dental community.</a:t>
            </a:r>
          </a:p>
          <a:p>
            <a:endParaRPr lang="en-US" baseline="0" dirty="0"/>
          </a:p>
          <a:p>
            <a:r>
              <a:rPr lang="en-US" dirty="0"/>
              <a:t>ASDA Districts and Chapters also have </a:t>
            </a:r>
            <a:r>
              <a:rPr lang="en-US" dirty="0" err="1"/>
              <a:t>instagram</a:t>
            </a:r>
            <a:r>
              <a:rPr lang="en-US" dirty="0"/>
              <a:t> and </a:t>
            </a:r>
            <a:r>
              <a:rPr lang="en-US" dirty="0" err="1"/>
              <a:t>facebook</a:t>
            </a:r>
            <a:r>
              <a:rPr lang="en-US" dirty="0"/>
              <a:t> accounts that </a:t>
            </a:r>
            <a:r>
              <a:rPr lang="en-US" dirty="0" err="1"/>
              <a:t>predentals</a:t>
            </a:r>
            <a:r>
              <a:rPr lang="en-US" dirty="0"/>
              <a:t> can reach out to and follow. Additionally, some ASDA Districts may also have </a:t>
            </a:r>
            <a:r>
              <a:rPr lang="en-US" dirty="0" err="1"/>
              <a:t>predental</a:t>
            </a:r>
            <a:r>
              <a:rPr lang="en-US" dirty="0"/>
              <a:t> accounts as well. </a:t>
            </a:r>
            <a:endParaRPr lang="en-US" baseline="0"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15</a:t>
            </a:fld>
            <a:endParaRPr lang="en-US"/>
          </a:p>
        </p:txBody>
      </p:sp>
    </p:spTree>
    <p:extLst>
      <p:ext uri="{BB962C8B-B14F-4D97-AF65-F5344CB8AC3E}">
        <p14:creationId xmlns:p14="http://schemas.microsoft.com/office/powerpoint/2010/main" val="846371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2: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lvl="0" indent="0" algn="l" rtl="0">
              <a:lnSpc>
                <a:spcPct val="100000"/>
              </a:lnSpc>
              <a:spcBef>
                <a:spcPts val="0"/>
              </a:spcBef>
              <a:spcAft>
                <a:spcPts val="0"/>
              </a:spcAft>
              <a:buSzPts val="1400"/>
              <a:buNone/>
            </a:pPr>
            <a:endParaRPr lang="en-US" b="1" dirty="0">
              <a:cs typeface="Calibri"/>
            </a:endParaRPr>
          </a:p>
        </p:txBody>
      </p:sp>
      <p:sp>
        <p:nvSpPr>
          <p:cNvPr id="249" name="Google Shape;249;p22: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None/>
            </a:pPr>
            <a:fld id="{00000000-1234-1234-1234-123412341234}" type="slidenum">
              <a:rPr lang="en-US"/>
              <a:t>22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ASDA is an organization focused on dental students. And, we are able to achieve our mission through the support of our members. Join ASDA today!</a:t>
            </a:r>
          </a:p>
          <a:p>
            <a:pPr marL="0" lvl="0" indent="0" algn="l" rtl="0">
              <a:spcBef>
                <a:spcPts val="0"/>
              </a:spcBef>
              <a:spcAft>
                <a:spcPts val="0"/>
              </a:spcAft>
              <a:buNone/>
            </a:pPr>
            <a:endParaRPr lang="en-US" dirty="0"/>
          </a:p>
          <a:p>
            <a:pPr marL="0" lvl="0" indent="0" algn="l" rtl="0">
              <a:spcBef>
                <a:spcPts val="0"/>
              </a:spcBef>
              <a:spcAft>
                <a:spcPts val="0"/>
              </a:spcAft>
              <a:buNone/>
            </a:pPr>
            <a:r>
              <a:rPr lang="en-US"/>
              <a:t>[2025 </a:t>
            </a:r>
            <a:r>
              <a:rPr lang="en-US" dirty="0"/>
              <a:t>membership year opened </a:t>
            </a:r>
            <a:r>
              <a:rPr lang="en-US"/>
              <a:t>September 4, 2024.]</a:t>
            </a:r>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16</a:t>
            </a:fld>
            <a:endParaRPr lang="en-US"/>
          </a:p>
        </p:txBody>
      </p:sp>
    </p:spTree>
    <p:extLst>
      <p:ext uri="{BB962C8B-B14F-4D97-AF65-F5344CB8AC3E}">
        <p14:creationId xmlns:p14="http://schemas.microsoft.com/office/powerpoint/2010/main" val="140773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ASDA</a:t>
            </a:r>
            <a:r>
              <a:rPr lang="en-US" baseline="0" dirty="0"/>
              <a:t> was founded in 1971 by dental students. Since the 70’s, ASDA has grown to become the largest national organization representing dental students. ASDA has a chapter at every dental school in the US and Puerto Rico, as a well as a national office in Chicago. ASDA represents more than </a:t>
            </a:r>
            <a:r>
              <a:rPr lang="en-US" dirty="0"/>
              <a:t>23,000</a:t>
            </a:r>
            <a:r>
              <a:rPr lang="en-US" baseline="0" dirty="0"/>
              <a:t> members. Let’s take a closer look at how ASDA is organized. </a:t>
            </a:r>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2</a:t>
            </a:fld>
            <a:endParaRPr lang="en-US"/>
          </a:p>
        </p:txBody>
      </p:sp>
    </p:spTree>
    <p:extLst>
      <p:ext uri="{BB962C8B-B14F-4D97-AF65-F5344CB8AC3E}">
        <p14:creationId xmlns:p14="http://schemas.microsoft.com/office/powerpoint/2010/main" val="3011966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ASDA member leaders at the national, district and local level help</a:t>
            </a:r>
            <a:r>
              <a:rPr lang="en-US" baseline="0" dirty="0"/>
              <a:t> fulfill ASDA’s mission. What is a mission? A mission is an explanation of why an organization exists. </a:t>
            </a:r>
          </a:p>
          <a:p>
            <a:endParaRPr lang="en-US" baseline="0" dirty="0"/>
          </a:p>
          <a:p>
            <a:r>
              <a:rPr lang="en-US" baseline="0" dirty="0"/>
              <a:t>What is ASDA’s mission: </a:t>
            </a:r>
          </a:p>
          <a:p>
            <a:r>
              <a:rPr lang="en-US" dirty="0"/>
              <a:t>ASDA is a national student-run organization that protects and advances the rights, interests and welfare of dental students. It introduces students to lifelong involvement in organized dentistry and provides services, information, education, representation and advocacy.</a:t>
            </a:r>
          </a:p>
          <a:p>
            <a:endParaRPr lang="en-US" dirty="0"/>
          </a:p>
          <a:p>
            <a:r>
              <a:rPr lang="en-US" dirty="0"/>
              <a:t>Our mission guides what ASDA does, who we do it for and how we do it. For ASDA, that means we are a student-run organization that:</a:t>
            </a:r>
          </a:p>
          <a:p>
            <a:pPr lvl="0"/>
            <a:r>
              <a:rPr lang="en-US" dirty="0"/>
              <a:t>Protects dental students</a:t>
            </a:r>
          </a:p>
          <a:p>
            <a:pPr lvl="0"/>
            <a:r>
              <a:rPr lang="en-US" dirty="0"/>
              <a:t>Advances dental student rights/interests</a:t>
            </a:r>
          </a:p>
          <a:p>
            <a:pPr lvl="0"/>
            <a:r>
              <a:rPr lang="en-US" dirty="0"/>
              <a:t>Introduces organized dentistry</a:t>
            </a:r>
          </a:p>
          <a:p>
            <a:pPr lvl="0"/>
            <a:r>
              <a:rPr lang="en-US" dirty="0"/>
              <a:t>Provides information and education</a:t>
            </a:r>
          </a:p>
          <a:p>
            <a:pPr lvl="0"/>
            <a:r>
              <a:rPr lang="en-US" dirty="0"/>
              <a:t>Represents dental students</a:t>
            </a:r>
          </a:p>
          <a:p>
            <a:pPr lvl="0"/>
            <a:r>
              <a:rPr lang="en-US" dirty="0"/>
              <a:t>Advocates on their behalf </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3</a:t>
            </a:fld>
            <a:endParaRPr lang="en-US"/>
          </a:p>
        </p:txBody>
      </p:sp>
    </p:spTree>
    <p:extLst>
      <p:ext uri="{BB962C8B-B14F-4D97-AF65-F5344CB8AC3E}">
        <p14:creationId xmlns:p14="http://schemas.microsoft.com/office/powerpoint/2010/main" val="196923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Each dental school has an ASDA chapter. Each chapter has two representatives, also known as delegates, who vote during the House of Delegates. The House of Delegates votes on ASDA policy such as legislative policies, ASDA’s code of ethics, professional issues such as vaping, and more. The House also elects ASDA’s president, two vice presidents and Speaker of the House who are part of ASDA’s Executive Committee. </a:t>
            </a:r>
          </a:p>
          <a:p>
            <a:endParaRPr lang="en-US" baseline="0" dirty="0"/>
          </a:p>
          <a:p>
            <a:r>
              <a:rPr lang="en-US" baseline="0" dirty="0"/>
              <a:t>Chapters are grouped in one of ASDA’s 11 districts. The chapters of a district elect their ASDA District Trustee who sits on ASDA’s Board of Trustees. </a:t>
            </a:r>
          </a:p>
          <a:p>
            <a:endParaRPr lang="en-US" baseline="0" dirty="0"/>
          </a:p>
          <a:p>
            <a:r>
              <a:rPr lang="en-US" baseline="0" dirty="0"/>
              <a:t>ASDA’s Board of Trustees consists of the Executive Committee, the 11 district trustees, and the Immediate Past President. The Board appoints councils and the Executive Committee appoints board management committees.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support the House, Board and ASDA’s council and committees, ASDA has a national office in Chicago with</a:t>
            </a:r>
            <a:r>
              <a:rPr lang="en-US" baseline="0" dirty="0"/>
              <a:t> staff members. Staff work in areas such as membership, social media, advocacy and education- all focused on ASDA’s members. This is similar in structure to the ADA. The ADA also has a House of Delegates, a Board of Trustees, national council and committees and staff located in Chicago. </a:t>
            </a:r>
          </a:p>
          <a:p>
            <a:endParaRPr lang="en-US" baseline="0" dirty="0"/>
          </a:p>
          <a:p>
            <a:r>
              <a:rPr lang="en-US" baseline="0" dirty="0"/>
              <a:t>Dental students are the focus of ASDA and help lead the organization. What guides ASDA’s member leaders?</a:t>
            </a:r>
            <a:endParaRPr lang="en-US" alt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4</a:t>
            </a:fld>
            <a:endParaRPr lang="en-US"/>
          </a:p>
        </p:txBody>
      </p:sp>
    </p:spTree>
    <p:extLst>
      <p:ext uri="{BB962C8B-B14F-4D97-AF65-F5344CB8AC3E}">
        <p14:creationId xmlns:p14="http://schemas.microsoft.com/office/powerpoint/2010/main" val="1945906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spcAft>
                <a:spcPts val="1800"/>
              </a:spcAft>
              <a:buClr>
                <a:srgbClr val="003767"/>
              </a:buClr>
              <a:buSzPct val="85000"/>
              <a:buFont typeface="Arial" panose="020B0604020202020204" pitchFamily="34" charset="0"/>
              <a:buNone/>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ASDA’s mission sets</a:t>
            </a:r>
            <a:r>
              <a:rPr lang="en-US" altLang="en-US" sz="1200" baseline="0" dirty="0">
                <a:solidFill>
                  <a:srgbClr val="292934"/>
                </a:solidFill>
                <a:latin typeface="Calibri" panose="020F0502020204030204" pitchFamily="34" charset="0"/>
                <a:ea typeface="MS PGothic" pitchFamily="34" charset="-128"/>
                <a:cs typeface="Arial" panose="020B0604020202020204" pitchFamily="34" charset="0"/>
              </a:rPr>
              <a:t> the objectives of the organization and informs what ASDA does. As a result of ASDA’s mission, we: </a:t>
            </a:r>
          </a:p>
          <a:p>
            <a:pPr marL="0" lvl="0" indent="0" defTabSz="914400">
              <a:spcAft>
                <a:spcPts val="1800"/>
              </a:spcAft>
              <a:buClr>
                <a:srgbClr val="003767"/>
              </a:buClr>
              <a:buSzPct val="85000"/>
              <a:buFont typeface="Arial" panose="020B0604020202020204" pitchFamily="34" charset="0"/>
              <a:buNone/>
            </a:pPr>
            <a:endParaRPr lang="en-US" altLang="en-US" sz="1200" dirty="0">
              <a:solidFill>
                <a:srgbClr val="292934"/>
              </a:solidFill>
              <a:latin typeface="Calibri" panose="020F0502020204030204" pitchFamily="34" charset="0"/>
              <a:ea typeface="MS PGothic" pitchFamily="34" charset="-128"/>
              <a:cs typeface="Arial" panose="020B0604020202020204" pitchFamily="34" charset="0"/>
            </a:endParaRPr>
          </a:p>
          <a:p>
            <a:pPr marL="171450" lvl="0" indent="-171450"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Are a channel for member concerns including dental education, ethics, dental research, dental school financing</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Provide learning and education to help members lead in practice and within</a:t>
            </a:r>
            <a:r>
              <a:rPr lang="en-US" altLang="en-US" sz="1200" baseline="0" dirty="0">
                <a:solidFill>
                  <a:srgbClr val="292934"/>
                </a:solidFill>
                <a:latin typeface="Calibri" panose="020F0502020204030204" pitchFamily="34" charset="0"/>
                <a:ea typeface="MS PGothic" pitchFamily="34" charset="-128"/>
                <a:cs typeface="Arial" panose="020B0604020202020204" pitchFamily="34" charset="0"/>
              </a:rPr>
              <a:t> organized dentistry</a:t>
            </a:r>
            <a:endParaRPr lang="en-US" altLang="en-US" sz="1200" dirty="0">
              <a:solidFill>
                <a:srgbClr val="292934"/>
              </a:solidFill>
              <a:latin typeface="Calibri" panose="020F0502020204030204" pitchFamily="34" charset="0"/>
              <a:ea typeface="MS PGothic" pitchFamily="34" charset="-128"/>
              <a:cs typeface="Arial" panose="020B0604020202020204" pitchFamily="34" charset="0"/>
            </a:endParaRP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Support diversity and inclusion</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Capture support of legislators and dental schools through grassroots initiatives identified by members</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Provide a dental student and organized dentistry community </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Keep members up-to-date on issues important to dental students</a:t>
            </a:r>
          </a:p>
          <a:p>
            <a:endParaRPr lang="en-US" dirty="0"/>
          </a:p>
          <a:p>
            <a:r>
              <a:rPr lang="en-US" dirty="0"/>
              <a:t>Common thread – ASDA’s mission</a:t>
            </a:r>
            <a:r>
              <a:rPr lang="en-US" baseline="0" dirty="0"/>
              <a:t> is focused on dental students. Dental students, who are members, set the course in identifying concerns, policies, legislative objectives, etc. ASDA exists for its members and its members, you, guide ASDA. So, what does it mean to be a member of ASDA?</a:t>
            </a:r>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5</a:t>
            </a:fld>
            <a:endParaRPr lang="en-US"/>
          </a:p>
        </p:txBody>
      </p:sp>
    </p:spTree>
    <p:extLst>
      <p:ext uri="{BB962C8B-B14F-4D97-AF65-F5344CB8AC3E}">
        <p14:creationId xmlns:p14="http://schemas.microsoft.com/office/powerpoint/2010/main" val="1587225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Organized dentistry </a:t>
            </a:r>
            <a:r>
              <a:rPr lang="en-US" altLang="en-US" dirty="0"/>
              <a:t>is a way to describe the combined efforts of all dental</a:t>
            </a:r>
            <a:r>
              <a:rPr lang="en-US" altLang="en-US" baseline="0" dirty="0"/>
              <a:t> </a:t>
            </a:r>
            <a:r>
              <a:rPr lang="en-US" altLang="en-US" dirty="0"/>
              <a:t>organizations (such as ASDA, ADA, state societies, etc.) that work together to positively contribute to the dental profession. </a:t>
            </a:r>
            <a:endParaRPr lang="en-US" altLang="en-US" dirty="0">
              <a:latin typeface="Franklin Gothic Medium Cond" panose="020B0606030402020204" pitchFamily="34" charset="0"/>
            </a:endParaRP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ASDA fosters the path toward a lifelong commitment to organized dentistry</a:t>
            </a:r>
            <a:r>
              <a:rPr lang="en-US" altLang="en-US" baseline="0" dirty="0">
                <a:latin typeface="Franklin Gothic Medium Cond" panose="020B0606030402020204" pitchFamily="34" charset="0"/>
              </a:rPr>
              <a:t> b</a:t>
            </a:r>
            <a:r>
              <a:rPr lang="en-US" altLang="en-US" dirty="0">
                <a:latin typeface="Franklin Gothic Medium Cond" panose="020B0606030402020204" pitchFamily="34" charset="0"/>
              </a:rPr>
              <a:t>oth at the chapter, district and national level. ASDA works with other organizations to represent the dental student</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voice and make change.</a:t>
            </a: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Examples</a:t>
            </a:r>
            <a:r>
              <a:rPr lang="en-US" altLang="en-US" baseline="0" dirty="0">
                <a:latin typeface="Franklin Gothic Medium Cond" panose="020B0606030402020204" pitchFamily="34" charset="0"/>
              </a:rPr>
              <a:t> of collaboration include working with </a:t>
            </a:r>
            <a:r>
              <a:rPr lang="en-US" altLang="en-US" dirty="0">
                <a:latin typeface="Franklin Gothic Medium Cond" panose="020B0606030402020204" pitchFamily="34" charset="0"/>
              </a:rPr>
              <a:t>AGD,</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other specialty organizations and with student dental groups like SNDA, SAID, HSDA, and ADEA Council of Students. </a:t>
            </a:r>
          </a:p>
          <a:p>
            <a:pPr eaLnBrk="1" hangingPunct="1">
              <a:spcBef>
                <a:spcPct val="0"/>
              </a:spcBef>
            </a:pPr>
            <a:endParaRPr lang="en-US" altLang="en-US" dirty="0">
              <a:latin typeface="Franklin Gothic Medium Cond" panose="020B06060304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7</a:t>
            </a:fld>
            <a:endParaRPr lang="en-US"/>
          </a:p>
        </p:txBody>
      </p:sp>
    </p:spTree>
    <p:extLst>
      <p:ext uri="{BB962C8B-B14F-4D97-AF65-F5344CB8AC3E}">
        <p14:creationId xmlns:p14="http://schemas.microsoft.com/office/powerpoint/2010/main" val="359649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hangingPunct="1">
              <a:lnSpc>
                <a:spcPct val="120000"/>
              </a:lnSpc>
              <a:defRPr/>
            </a:pPr>
            <a:r>
              <a:rPr lang="en-US" altLang="en-US" sz="900" dirty="0">
                <a:latin typeface="Calibri" panose="020F0502020204030204" pitchFamily="34" charset="0"/>
              </a:rPr>
              <a:t>As an ASDA member you belong to the largest organization of</a:t>
            </a:r>
            <a:r>
              <a:rPr lang="en-US" altLang="en-US" sz="900" baseline="0" dirty="0">
                <a:latin typeface="Calibri" panose="020F0502020204030204" pitchFamily="34" charset="0"/>
              </a:rPr>
              <a:t> dental students. ASDA provides you benefits and services to help you succeed. These include: </a:t>
            </a:r>
            <a:r>
              <a:rPr lang="en-US" altLang="en-US" sz="1200" baseline="0" dirty="0">
                <a:latin typeface="Calibri" panose="020F0502020204030204" pitchFamily="34" charset="0"/>
              </a:rPr>
              <a:t>publications by and for dental students</a:t>
            </a:r>
            <a:r>
              <a:rPr lang="en-US" altLang="en-US" sz="1200" dirty="0">
                <a:latin typeface="Calibri" panose="020F0502020204030204" pitchFamily="34" charset="0"/>
              </a:rPr>
              <a:t>,</a:t>
            </a:r>
            <a:r>
              <a:rPr lang="en-US" altLang="en-US" sz="1200" baseline="0" dirty="0">
                <a:latin typeface="Calibri" panose="020F0502020204030204" pitchFamily="34" charset="0"/>
              </a:rPr>
              <a:t> n</a:t>
            </a:r>
            <a:r>
              <a:rPr lang="en-US" altLang="en-US" sz="1200" dirty="0">
                <a:latin typeface="Calibri" panose="020F0502020204030204" pitchFamily="34" charset="0"/>
              </a:rPr>
              <a:t>etworking with dental students across</a:t>
            </a:r>
            <a:r>
              <a:rPr lang="en-US" altLang="en-US" sz="1200" baseline="0" dirty="0">
                <a:latin typeface="Calibri" panose="020F0502020204030204" pitchFamily="34" charset="0"/>
              </a:rPr>
              <a:t> the country as well as current dentists</a:t>
            </a:r>
            <a:r>
              <a:rPr lang="en-US" altLang="en-US" sz="1200" dirty="0">
                <a:latin typeface="Calibri" panose="020F0502020204030204" pitchFamily="34" charset="0"/>
              </a:rPr>
              <a:t>,</a:t>
            </a:r>
            <a:r>
              <a:rPr lang="en-US" altLang="en-US" sz="1200" baseline="0" dirty="0">
                <a:latin typeface="Calibri" panose="020F0502020204030204" pitchFamily="34" charset="0"/>
              </a:rPr>
              <a:t> o</a:t>
            </a:r>
            <a:r>
              <a:rPr lang="en-US" altLang="en-US" sz="1200" dirty="0">
                <a:latin typeface="Calibri" panose="020F0502020204030204" pitchFamily="34" charset="0"/>
              </a:rPr>
              <a:t>nline education to introduce you to various</a:t>
            </a:r>
            <a:r>
              <a:rPr lang="en-US" altLang="en-US" sz="1200" baseline="0" dirty="0">
                <a:latin typeface="Calibri" panose="020F0502020204030204" pitchFamily="34" charset="0"/>
              </a:rPr>
              <a:t> career pathways</a:t>
            </a:r>
            <a:r>
              <a:rPr lang="en-US" altLang="en-US" sz="1200" dirty="0">
                <a:latin typeface="Calibri" panose="020F0502020204030204" pitchFamily="34" charset="0"/>
              </a:rPr>
              <a:t>,</a:t>
            </a:r>
            <a:r>
              <a:rPr lang="en-US" altLang="en-US" sz="1200" baseline="0" dirty="0">
                <a:latin typeface="Calibri" panose="020F0502020204030204" pitchFamily="34" charset="0"/>
              </a:rPr>
              <a:t> l</a:t>
            </a:r>
            <a:r>
              <a:rPr lang="en-US" altLang="en-US" sz="1200" dirty="0">
                <a:latin typeface="Calibri" panose="020F0502020204030204" pitchFamily="34" charset="0"/>
              </a:rPr>
              <a:t>eadership development so you can lead in the operatory.</a:t>
            </a:r>
            <a:r>
              <a:rPr lang="en-US" altLang="en-US" sz="1200" baseline="0" dirty="0">
                <a:latin typeface="Calibri" panose="020F0502020204030204" pitchFamily="34" charset="0"/>
              </a:rPr>
              <a:t> ASDA i</a:t>
            </a:r>
            <a:r>
              <a:rPr lang="en-US" altLang="en-US" sz="1200" dirty="0">
                <a:latin typeface="Calibri" panose="020F0502020204030204" pitchFamily="34" charset="0"/>
              </a:rPr>
              <a:t>ntroduces</a:t>
            </a:r>
            <a:r>
              <a:rPr lang="en-US" altLang="en-US" sz="1200" baseline="0" dirty="0">
                <a:latin typeface="Calibri" panose="020F0502020204030204" pitchFamily="34" charset="0"/>
              </a:rPr>
              <a:t> you to</a:t>
            </a:r>
            <a:r>
              <a:rPr lang="en-US" altLang="en-US" sz="1200" dirty="0">
                <a:latin typeface="Calibri" panose="020F0502020204030204" pitchFamily="34" charset="0"/>
              </a:rPr>
              <a:t> organized dentistry,</a:t>
            </a:r>
            <a:r>
              <a:rPr lang="en-US" altLang="en-US" sz="1200" baseline="0" dirty="0">
                <a:latin typeface="Calibri" panose="020F0502020204030204" pitchFamily="34" charset="0"/>
              </a:rPr>
              <a:t> and provides tons of opportunities</a:t>
            </a:r>
            <a:r>
              <a:rPr lang="en-US" altLang="en-US" sz="1200" dirty="0">
                <a:latin typeface="Calibri" panose="020F0502020204030204" pitchFamily="34" charset="0"/>
              </a:rPr>
              <a:t> to get involved.</a:t>
            </a:r>
            <a:r>
              <a:rPr lang="en-US" altLang="en-US" sz="1200" baseline="0" dirty="0">
                <a:latin typeface="Calibri" panose="020F0502020204030204" pitchFamily="34" charset="0"/>
              </a:rPr>
              <a:t> But that’s not all - ASDA advocates for you and provides you the tools to advocate</a:t>
            </a:r>
            <a:r>
              <a:rPr lang="en-US" altLang="en-US" sz="1200" dirty="0">
                <a:latin typeface="Calibri" panose="020F0502020204030204" pitchFamily="34" charset="0"/>
              </a:rPr>
              <a:t>,</a:t>
            </a:r>
            <a:r>
              <a:rPr lang="en-US" altLang="en-US" sz="1200" baseline="0" dirty="0">
                <a:latin typeface="Calibri" panose="020F0502020204030204" pitchFamily="34" charset="0"/>
              </a:rPr>
              <a:t> there are e</a:t>
            </a:r>
            <a:r>
              <a:rPr lang="en-US" altLang="en-US" sz="1200" dirty="0">
                <a:latin typeface="Calibri" panose="020F0502020204030204" pitchFamily="34" charset="0"/>
              </a:rPr>
              <a:t>vents and activities at the local, district and national level, resources</a:t>
            </a:r>
            <a:r>
              <a:rPr lang="en-US" altLang="en-US" sz="1200" baseline="0" dirty="0">
                <a:latin typeface="Calibri" panose="020F0502020204030204" pitchFamily="34" charset="0"/>
              </a:rPr>
              <a:t> on areas of concern including w</a:t>
            </a:r>
            <a:r>
              <a:rPr lang="en-US" altLang="en-US" sz="1200" dirty="0">
                <a:latin typeface="Calibri" panose="020F0502020204030204" pitchFamily="34" charset="0"/>
              </a:rPr>
              <a:t>ellness,</a:t>
            </a:r>
            <a:r>
              <a:rPr lang="en-US" altLang="en-US" sz="1200" baseline="0" dirty="0">
                <a:latin typeface="Calibri" panose="020F0502020204030204" pitchFamily="34" charset="0"/>
              </a:rPr>
              <a:t> diversity and inclusion. </a:t>
            </a:r>
          </a:p>
          <a:p>
            <a:r>
              <a:rPr lang="en-US" sz="1200" baseline="0" dirty="0"/>
              <a:t>I know that was a lot of information! Let me share what ASDA means to me.</a:t>
            </a:r>
          </a:p>
          <a:p>
            <a:r>
              <a:rPr lang="en-US" sz="1200" baseline="0" dirty="0"/>
              <a:t>[</a:t>
            </a:r>
            <a:r>
              <a:rPr lang="en-US" sz="1200" i="1" baseline="0" dirty="0"/>
              <a:t>include what ASDA membership means to you</a:t>
            </a:r>
            <a:r>
              <a:rPr lang="en-US" sz="1200" baseline="0" dirty="0"/>
              <a:t>]</a:t>
            </a:r>
          </a:p>
          <a:p>
            <a:endParaRPr lang="en-US" sz="1200" baseline="0" dirty="0"/>
          </a:p>
          <a:p>
            <a:r>
              <a:rPr lang="en-US" sz="1200" baseline="0" dirty="0"/>
              <a:t>Now, let’s dive into some of these areas a little more. </a:t>
            </a:r>
            <a:endParaRPr lang="en-US" sz="1200" dirty="0"/>
          </a:p>
          <a:p>
            <a:pPr defTabSz="914400" eaLnBrk="1" hangingPunct="1">
              <a:lnSpc>
                <a:spcPct val="120000"/>
              </a:lnSpc>
              <a:defRPr/>
            </a:pPr>
            <a:endParaRPr lang="en-US" altLang="en-US" sz="1200" dirty="0">
              <a:latin typeface="Calibri" panose="020F0502020204030204" pitchFamily="34" charset="0"/>
            </a:endParaRPr>
          </a:p>
          <a:p>
            <a:pPr defTabSz="914400">
              <a:lnSpc>
                <a:spcPct val="120000"/>
              </a:lnSpc>
              <a:defRPr/>
            </a:pPr>
            <a:endParaRPr lang="en-US" altLang="en-US" sz="1200" dirty="0">
              <a:latin typeface="Calibri" panose="020F0502020204030204" pitchFamily="34" charset="0"/>
            </a:endParaRPr>
          </a:p>
          <a:p>
            <a:pPr defTabSz="914400">
              <a:lnSpc>
                <a:spcPct val="120000"/>
              </a:lnSpc>
              <a:defRPr/>
            </a:pPr>
            <a:endParaRPr lang="en-US" altLang="en-US" sz="900" dirty="0">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6</a:t>
            </a:fld>
            <a:endParaRPr lang="en-US"/>
          </a:p>
        </p:txBody>
      </p:sp>
    </p:spTree>
    <p:extLst>
      <p:ext uri="{BB962C8B-B14F-4D97-AF65-F5344CB8AC3E}">
        <p14:creationId xmlns:p14="http://schemas.microsoft.com/office/powerpoint/2010/main" val="786339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a </a:t>
            </a:r>
            <a:r>
              <a:rPr lang="en-US" dirty="0" err="1"/>
              <a:t>predental</a:t>
            </a:r>
            <a:r>
              <a:rPr lang="en-US" dirty="0"/>
              <a:t> member of ASDA, you will receive Getting into Dental School. This guide includes information on all US dental schools including tuition, average GPA, average DAT score and grading system. Plus, you’ll find information from current and recently graduated dental students who have been in your shoes.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guide also provides </a:t>
            </a:r>
            <a:r>
              <a:rPr lang="en-US" dirty="0" err="1"/>
              <a:t>predentals</a:t>
            </a:r>
            <a:r>
              <a:rPr lang="en-US" dirty="0"/>
              <a:t> with helpful tips on seeking letters of evaluation, choosing a dental school, the different career paths within dentistry, taking a gap year, and so much more! </a:t>
            </a:r>
          </a:p>
          <a:p>
            <a:endParaRPr lang="en-US" baseline="0" dirty="0"/>
          </a:p>
          <a:p>
            <a:r>
              <a:rPr lang="en-US" baseline="0" dirty="0"/>
              <a:t>[</a:t>
            </a:r>
            <a:r>
              <a:rPr lang="en-US" i="1" baseline="0" dirty="0"/>
              <a:t>Include more information if you are familiar with the Guide.]</a:t>
            </a:r>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11</a:t>
            </a:fld>
            <a:endParaRPr lang="en-US"/>
          </a:p>
        </p:txBody>
      </p:sp>
    </p:spTree>
    <p:extLst>
      <p:ext uri="{BB962C8B-B14F-4D97-AF65-F5344CB8AC3E}">
        <p14:creationId xmlns:p14="http://schemas.microsoft.com/office/powerpoint/2010/main" val="502548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7799FC28-DBA8-3CA2-0770-2681E45DBD38}"/>
            </a:ext>
          </a:extLst>
        </p:cNvPr>
        <p:cNvGrpSpPr/>
        <p:nvPr/>
      </p:nvGrpSpPr>
      <p:grpSpPr>
        <a:xfrm>
          <a:off x="0" y="0"/>
          <a:ext cx="0" cy="0"/>
          <a:chOff x="0" y="0"/>
          <a:chExt cx="0" cy="0"/>
        </a:xfrm>
      </p:grpSpPr>
      <p:sp>
        <p:nvSpPr>
          <p:cNvPr id="134" name="Google Shape;134;p14:notes">
            <a:extLst>
              <a:ext uri="{FF2B5EF4-FFF2-40B4-BE49-F238E27FC236}">
                <a16:creationId xmlns:a16="http://schemas.microsoft.com/office/drawing/2014/main" id="{44930E53-DBFA-22E5-BB74-62375B8C12E1}"/>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4:notes">
            <a:extLst>
              <a:ext uri="{FF2B5EF4-FFF2-40B4-BE49-F238E27FC236}">
                <a16:creationId xmlns:a16="http://schemas.microsoft.com/office/drawing/2014/main" id="{DB6A6054-0E8C-9FD9-B534-9F8A4E94B1DE}"/>
              </a:ext>
            </a:extLst>
          </p:cNvPr>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indent="0">
              <a:spcBef>
                <a:spcPts val="808"/>
              </a:spcBef>
            </a:pPr>
            <a:r>
              <a:rPr lang="en-US" sz="1800" dirty="0"/>
              <a:t>The Deals and Offers program offers </a:t>
            </a:r>
            <a:r>
              <a:rPr lang="en-US" dirty="0"/>
              <a:t>Discounts and financial benefits and savings and include all of the companies that you see here. We are always adding new benefits so keep an eye out in your ASDA communications for new partners. </a:t>
            </a:r>
            <a:br>
              <a:rPr lang="en-US" sz="1800" dirty="0">
                <a:cs typeface="+mn-lt"/>
              </a:rPr>
            </a:br>
            <a:endParaRPr lang="en-US" sz="1800"/>
          </a:p>
          <a:p>
            <a:pPr marL="0" lvl="0" indent="0" algn="l" rtl="0">
              <a:lnSpc>
                <a:spcPct val="100000"/>
              </a:lnSpc>
              <a:spcBef>
                <a:spcPts val="0"/>
              </a:spcBef>
              <a:spcAft>
                <a:spcPts val="0"/>
              </a:spcAft>
              <a:buSzPts val="1400"/>
              <a:buNone/>
            </a:pPr>
            <a:endParaRPr dirty="0"/>
          </a:p>
        </p:txBody>
      </p:sp>
      <p:sp>
        <p:nvSpPr>
          <p:cNvPr id="136" name="Google Shape;136;p14:notes">
            <a:extLst>
              <a:ext uri="{FF2B5EF4-FFF2-40B4-BE49-F238E27FC236}">
                <a16:creationId xmlns:a16="http://schemas.microsoft.com/office/drawing/2014/main" id="{66527CFC-4A45-0E8C-111D-90A676E60D4F}"/>
              </a:ext>
            </a:extLst>
          </p:cNvPr>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459900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flipH="1">
            <a:off x="0" y="0"/>
            <a:ext cx="2504661" cy="6858000"/>
          </a:xfrm>
          <a:prstGeom prst="rect">
            <a:avLst/>
          </a:prstGeom>
          <a:pattFill prst="pct5">
            <a:fgClr>
              <a:srgbClr val="153E6A"/>
            </a:fgClr>
            <a:bgClr>
              <a:srgbClr val="153E6A"/>
            </a:bgClr>
          </a:patt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5" name="Title Placeholder 1"/>
          <p:cNvSpPr>
            <a:spLocks noGrp="1"/>
          </p:cNvSpPr>
          <p:nvPr>
            <p:ph type="title"/>
          </p:nvPr>
        </p:nvSpPr>
        <p:spPr>
          <a:xfrm>
            <a:off x="2782955" y="1778613"/>
            <a:ext cx="8799444" cy="1143000"/>
          </a:xfrm>
          <a:prstGeom prst="rect">
            <a:avLst/>
          </a:prstGeom>
        </p:spPr>
        <p:txBody>
          <a:bodyPr vert="horz" lIns="91440" tIns="45720" rIns="91440" bIns="45720" rtlCol="0" anchor="ctr">
            <a:normAutofit/>
          </a:bodyPr>
          <a:lstStyle>
            <a:lvl1pPr>
              <a:defRPr sz="5400" b="1" i="0" baseline="0">
                <a:solidFill>
                  <a:srgbClr val="153E6A"/>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4"/>
          <p:cNvSpPr>
            <a:spLocks noGrp="1"/>
          </p:cNvSpPr>
          <p:nvPr>
            <p:ph type="body" sz="quarter" idx="10"/>
          </p:nvPr>
        </p:nvSpPr>
        <p:spPr>
          <a:xfrm>
            <a:off x="2782955" y="3335468"/>
            <a:ext cx="8004313" cy="1050925"/>
          </a:xfrm>
          <a:prstGeom prst="rect">
            <a:avLst/>
          </a:prstGeom>
        </p:spPr>
        <p:txBody>
          <a:bodyPr vert="horz"/>
          <a:lstStyle>
            <a:lvl1pPr marL="0" indent="0">
              <a:buNone/>
              <a:defRPr sz="4400" b="1" i="0" baseline="0">
                <a:solidFill>
                  <a:srgbClr val="0079B8"/>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4300" y="5078254"/>
            <a:ext cx="2974531" cy="1306070"/>
          </a:xfrm>
          <a:prstGeom prst="rect">
            <a:avLst/>
          </a:prstGeom>
        </p:spPr>
      </p:pic>
    </p:spTree>
    <p:extLst>
      <p:ext uri="{BB962C8B-B14F-4D97-AF65-F5344CB8AC3E}">
        <p14:creationId xmlns:p14="http://schemas.microsoft.com/office/powerpoint/2010/main" val="314479960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79B8"/>
                </a:solidFill>
                <a:latin typeface="+mj-lt"/>
                <a:cs typeface="Helvetica Neue Black Condensed"/>
              </a:defRPr>
            </a:lvl1pPr>
          </a:lstStyle>
          <a:p>
            <a:r>
              <a:rPr lang="en-US" dirty="0"/>
              <a:t>Click to edit Master title style</a:t>
            </a:r>
          </a:p>
        </p:txBody>
      </p:sp>
      <p:sp>
        <p:nvSpPr>
          <p:cNvPr id="17" name="Content Placeholder 16"/>
          <p:cNvSpPr>
            <a:spLocks noGrp="1"/>
          </p:cNvSpPr>
          <p:nvPr>
            <p:ph sz="quarter" idx="10"/>
          </p:nvPr>
        </p:nvSpPr>
        <p:spPr>
          <a:xfrm>
            <a:off x="609600" y="1612901"/>
            <a:ext cx="10972800" cy="4270375"/>
          </a:xfrm>
          <a:prstGeom prst="rect">
            <a:avLst/>
          </a:prstGeom>
        </p:spPr>
        <p:txBody>
          <a:bodyPr vert="horz"/>
          <a:lstStyle>
            <a:lvl1pPr marL="0" indent="0" algn="l">
              <a:buNone/>
              <a:defRPr b="0" i="0">
                <a:latin typeface="+mn-lt"/>
                <a:cs typeface="Helvetica Neue"/>
              </a:defRPr>
            </a:lvl1pPr>
          </a:lstStyle>
          <a:p>
            <a:pPr lvl="0"/>
            <a:r>
              <a:rPr lang="en-US" dirty="0"/>
              <a:t>Click to edit Master text styles</a:t>
            </a:r>
          </a:p>
        </p:txBody>
      </p:sp>
      <p:sp>
        <p:nvSpPr>
          <p:cNvPr id="4" name="Rectangle 3"/>
          <p:cNvSpPr/>
          <p:nvPr userDrawn="1"/>
        </p:nvSpPr>
        <p:spPr>
          <a:xfrm>
            <a:off x="0" y="6276513"/>
            <a:ext cx="12192000" cy="581487"/>
          </a:xfrm>
          <a:prstGeom prst="rect">
            <a:avLst/>
          </a:prstGeom>
          <a:solidFill>
            <a:srgbClr val="153E6A"/>
          </a:solid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6" name="TextBox 5"/>
          <p:cNvSpPr txBox="1"/>
          <p:nvPr userDrawn="1"/>
        </p:nvSpPr>
        <p:spPr>
          <a:xfrm>
            <a:off x="257454" y="6446572"/>
            <a:ext cx="4731798" cy="323165"/>
          </a:xfrm>
          <a:prstGeom prst="rect">
            <a:avLst/>
          </a:prstGeom>
          <a:noFill/>
          <a:ln>
            <a:noFill/>
          </a:ln>
        </p:spPr>
        <p:txBody>
          <a:bodyPr wrap="square" rtlCol="0">
            <a:spAutoFit/>
          </a:bodyPr>
          <a:lstStyle/>
          <a:p>
            <a:r>
              <a:rPr lang="en-US" sz="1500" b="1" dirty="0">
                <a:solidFill>
                  <a:schemeClr val="bg1"/>
                </a:solidFill>
              </a:rPr>
              <a:t>AMERICAN</a:t>
            </a:r>
            <a:r>
              <a:rPr lang="en-US" sz="1500" b="1" baseline="0" dirty="0">
                <a:solidFill>
                  <a:schemeClr val="bg1"/>
                </a:solidFill>
              </a:rPr>
              <a:t> STUDENT DENTAL ASSOCIATION</a:t>
            </a:r>
            <a:endParaRPr lang="en-US" sz="1500" b="1" dirty="0">
              <a:solidFill>
                <a:schemeClr val="bg1"/>
              </a:solidFill>
            </a:endParaRPr>
          </a:p>
        </p:txBody>
      </p:sp>
      <p:sp>
        <p:nvSpPr>
          <p:cNvPr id="20" name="TextBox 19">
            <a:extLst>
              <a:ext uri="{FF2B5EF4-FFF2-40B4-BE49-F238E27FC236}">
                <a16:creationId xmlns:a16="http://schemas.microsoft.com/office/drawing/2014/main" id="{FE0D07D5-F1FC-7243-A980-EA820B217B52}"/>
              </a:ext>
            </a:extLst>
          </p:cNvPr>
          <p:cNvSpPr txBox="1"/>
          <p:nvPr userDrawn="1"/>
        </p:nvSpPr>
        <p:spPr>
          <a:xfrm>
            <a:off x="11299715" y="6405776"/>
            <a:ext cx="574456" cy="404759"/>
          </a:xfrm>
          <a:prstGeom prst="rect">
            <a:avLst/>
          </a:prstGeom>
          <a:noFill/>
        </p:spPr>
        <p:txBody>
          <a:bodyPr wrap="square" rtlCol="0">
            <a:noAutofit/>
          </a:bodyPr>
          <a:lstStyle/>
          <a:p>
            <a:pPr algn="r"/>
            <a:r>
              <a:rPr lang="en-US" sz="1800" b="0" i="0" dirty="0">
                <a:solidFill>
                  <a:srgbClr val="ACC850"/>
                </a:solidFill>
                <a:latin typeface="Calibri" panose="020F0502020204030204" pitchFamily="34" charset="0"/>
                <a:cs typeface="Calibri" panose="020F0502020204030204" pitchFamily="34" charset="0"/>
              </a:rPr>
              <a:t>I</a:t>
            </a:r>
            <a:r>
              <a:rPr lang="en-US" sz="1800" b="1" i="0" baseline="0" dirty="0">
                <a:solidFill>
                  <a:schemeClr val="bg1"/>
                </a:solidFill>
                <a:latin typeface="Calibri" panose="020F0502020204030204" pitchFamily="34" charset="0"/>
                <a:cs typeface="Calibri" panose="020F0502020204030204" pitchFamily="34" charset="0"/>
              </a:rPr>
              <a:t> </a:t>
            </a:r>
            <a:fld id="{099A2A1F-9EB0-0A45-9834-0B0D41622D35}" type="slidenum">
              <a:rPr lang="en-US" sz="1800" b="1" i="0" smtClean="0">
                <a:solidFill>
                  <a:schemeClr val="bg1"/>
                </a:solidFill>
                <a:latin typeface="Calibri" panose="020F0502020204030204" pitchFamily="34" charset="0"/>
                <a:cs typeface="Calibri" panose="020F0502020204030204" pitchFamily="34" charset="0"/>
              </a:rPr>
              <a:t>‹#›</a:t>
            </a:fld>
            <a:endParaRPr lang="en-US" sz="1800" b="1"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49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rgbClr val="0079B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2pPr>
            <a:lvl3pPr marR="0" lvl="2"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3pPr>
            <a:lvl4pPr marR="0" lvl="3"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4pPr>
            <a:lvl5pPr marR="0" lvl="4"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5pPr>
            <a:lvl6pPr marR="0" lvl="5"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6pPr>
            <a:lvl7pPr marR="0" lvl="6"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7pPr>
            <a:lvl8pPr marR="0" lvl="7"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8pPr>
            <a:lvl9pPr marR="0" lvl="8"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Calibri"/>
                <a:ea typeface="Calibri"/>
                <a:cs typeface="Calibri"/>
                <a:sym typeface="Calibri"/>
              </a:rPr>
              <a:t>AMERICAN STUDENT DENTAL ASSOCIATION</a:t>
            </a:r>
            <a:endParaRPr sz="1500" b="1" i="0" u="none" strike="noStrike" cap="none">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ACC850"/>
                </a:solidFill>
                <a:latin typeface="Calibri"/>
                <a:ea typeface="Calibri"/>
                <a:cs typeface="Calibri"/>
                <a:sym typeface="Calibri"/>
              </a:rPr>
              <a:t>I</a:t>
            </a:r>
            <a:r>
              <a:rPr lang="en-US" sz="1800" b="1" i="0" u="none" strike="noStrike" cap="none">
                <a:solidFill>
                  <a:schemeClr val="lt1"/>
                </a:solidFill>
                <a:latin typeface="Calibri"/>
                <a:ea typeface="Calibri"/>
                <a:cs typeface="Calibri"/>
                <a:sym typeface="Calibri"/>
              </a:rPr>
              <a:t> </a:t>
            </a:r>
            <a:fld id="{00000000-1234-1234-1234-123412341234}" type="slidenum">
              <a:rPr lang="en-US" sz="1800" b="1" i="0" u="none" strike="noStrike" cap="none">
                <a:solidFill>
                  <a:schemeClr val="lt1"/>
                </a:solidFill>
                <a:latin typeface="Calibri"/>
                <a:ea typeface="Calibri"/>
                <a:cs typeface="Calibri"/>
                <a:sym typeface="Calibri"/>
              </a:rPr>
              <a:t>‹#›</a:t>
            </a:fld>
            <a:endParaRPr sz="18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6602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400" b="1" i="0" u="none" strike="noStrike" cap="none">
                <a:solidFill>
                  <a:srgbClr val="0079B8"/>
                </a:solidFill>
                <a:latin typeface="Calibri"/>
                <a:ea typeface="Calibri"/>
                <a:cs typeface="Calibri"/>
                <a:sym typeface="Calibri"/>
              </a:defRPr>
            </a:lvl1pPr>
            <a:lvl2pPr marR="0" lvl="1"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2pPr>
            <a:lvl3pPr marR="0" lvl="2"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3pPr>
            <a:lvl4pPr marR="0" lvl="3"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4pPr>
            <a:lvl5pPr marR="0" lvl="4"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5pPr>
            <a:lvl6pPr marR="0" lvl="5"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6pPr>
            <a:lvl7pPr marR="0" lvl="6"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7pPr>
            <a:lvl8pPr marR="0" lvl="7"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8pPr>
            <a:lvl9pPr marR="0" lvl="8"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i="0" u="none" strike="noStrike" cap="none">
                <a:solidFill>
                  <a:schemeClr val="lt1"/>
                </a:solidFill>
                <a:latin typeface="Calibri"/>
                <a:ea typeface="Calibri"/>
                <a:cs typeface="Calibri"/>
                <a:sym typeface="Calibri"/>
              </a:rPr>
              <a:t>AMERICAN STUDENT DENTAL ASSOCIATION</a:t>
            </a:r>
            <a:endParaRPr sz="1500" b="1">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0" i="0">
                <a:solidFill>
                  <a:srgbClr val="ACC850"/>
                </a:solidFill>
                <a:latin typeface="Calibri"/>
                <a:ea typeface="Calibri"/>
                <a:cs typeface="Calibri"/>
                <a:sym typeface="Calibri"/>
              </a:rPr>
              <a:t>I</a:t>
            </a:r>
            <a:r>
              <a:rPr lang="en-US" sz="1800" b="1" i="0">
                <a:solidFill>
                  <a:schemeClr val="lt1"/>
                </a:solidFill>
                <a:latin typeface="Calibri"/>
                <a:ea typeface="Calibri"/>
                <a:cs typeface="Calibri"/>
                <a:sym typeface="Calibri"/>
              </a:rPr>
              <a:t> </a:t>
            </a:r>
            <a:fld id="{00000000-1234-1234-1234-123412341234}" type="slidenum">
              <a:rPr lang="en-US" sz="1800" b="1" i="0">
                <a:solidFill>
                  <a:schemeClr val="lt1"/>
                </a:solidFill>
                <a:latin typeface="Calibri"/>
                <a:ea typeface="Calibri"/>
                <a:cs typeface="Calibri"/>
                <a:sym typeface="Calibri"/>
              </a:rPr>
              <a:t>‹#›</a:t>
            </a:fld>
            <a:endParaRPr sz="1800" b="1" i="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457200" rtl="0" eaLnBrk="1" fontAlgn="base" hangingPunct="1">
        <a:spcBef>
          <a:spcPct val="0"/>
        </a:spcBef>
        <a:spcAft>
          <a:spcPct val="0"/>
        </a:spcAft>
        <a:defRPr sz="4800" b="1" kern="1200">
          <a:solidFill>
            <a:schemeClr val="bg1"/>
          </a:solidFill>
          <a:latin typeface="Chalkduster"/>
          <a:ea typeface="ＭＳ Ｐゴシック" charset="0"/>
          <a:cs typeface="Chalkduster"/>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2902226" y="1041400"/>
            <a:ext cx="9134062" cy="2179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Ctr="0" compatLnSpc="1">
            <a:prstTxWarp prst="textNoShape">
              <a:avLst/>
            </a:prstTxWarp>
            <a:normAutofit/>
          </a:bodyPr>
          <a:lstStyle/>
          <a:p>
            <a:r>
              <a:rPr lang="en-US" dirty="0">
                <a:latin typeface="Calibri"/>
                <a:ea typeface="ＭＳ Ｐゴシック"/>
                <a:cs typeface="Calibri"/>
              </a:rPr>
              <a:t>Predental Membership – Why Should you Join ASDA? </a:t>
            </a:r>
            <a:endParaRPr lang="en-US" dirty="0">
              <a:solidFill>
                <a:srgbClr val="153E6A"/>
              </a:solidFill>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4"/>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SzPts val="1400"/>
              <a:buNone/>
            </a:pPr>
            <a:r>
              <a:rPr lang="en-US" sz="3600"/>
              <a:t>     ASDA Cares About Your Wellness</a:t>
            </a:r>
            <a:endParaRPr/>
          </a:p>
        </p:txBody>
      </p:sp>
      <p:pic>
        <p:nvPicPr>
          <p:cNvPr id="140" name="Google Shape;140;p14" descr="ASDA Wellness"/>
          <p:cNvPicPr preferRelativeResize="0"/>
          <p:nvPr/>
        </p:nvPicPr>
        <p:blipFill rotWithShape="1">
          <a:blip r:embed="rId3">
            <a:alphaModFix/>
          </a:blip>
          <a:srcRect/>
          <a:stretch/>
        </p:blipFill>
        <p:spPr>
          <a:xfrm>
            <a:off x="8963116" y="338519"/>
            <a:ext cx="2184137" cy="1448668"/>
          </a:xfrm>
          <a:prstGeom prst="rect">
            <a:avLst/>
          </a:prstGeom>
          <a:noFill/>
          <a:ln>
            <a:noFill/>
          </a:ln>
        </p:spPr>
      </p:pic>
      <p:pic>
        <p:nvPicPr>
          <p:cNvPr id="141" name="Google Shape;141;p14"/>
          <p:cNvPicPr preferRelativeResize="0"/>
          <p:nvPr/>
        </p:nvPicPr>
        <p:blipFill rotWithShape="1">
          <a:blip r:embed="rId4">
            <a:alphaModFix/>
          </a:blip>
          <a:srcRect t="-1" b="-1"/>
          <a:stretch/>
        </p:blipFill>
        <p:spPr>
          <a:xfrm>
            <a:off x="380995" y="2373170"/>
            <a:ext cx="3501945" cy="3003177"/>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42" name="Google Shape;142;p14"/>
          <p:cNvPicPr preferRelativeResize="0"/>
          <p:nvPr/>
        </p:nvPicPr>
        <p:blipFill rotWithShape="1">
          <a:blip r:embed="rId5">
            <a:alphaModFix/>
          </a:blip>
          <a:srcRect/>
          <a:stretch/>
        </p:blipFill>
        <p:spPr>
          <a:xfrm>
            <a:off x="4093090" y="2373171"/>
            <a:ext cx="4016188" cy="3003176"/>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43" name="Google Shape;143;p14"/>
          <p:cNvPicPr preferRelativeResize="0"/>
          <p:nvPr/>
        </p:nvPicPr>
        <p:blipFill rotWithShape="1">
          <a:blip r:embed="rId6">
            <a:alphaModFix/>
          </a:blip>
          <a:srcRect r="17255" b="3180"/>
          <a:stretch/>
        </p:blipFill>
        <p:spPr>
          <a:xfrm>
            <a:off x="8319428" y="2373171"/>
            <a:ext cx="3471514" cy="3003176"/>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4044957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7DC7-A011-0B10-7895-8EACEEB26089}"/>
              </a:ext>
            </a:extLst>
          </p:cNvPr>
          <p:cNvSpPr>
            <a:spLocks noGrp="1"/>
          </p:cNvSpPr>
          <p:nvPr>
            <p:ph type="title"/>
          </p:nvPr>
        </p:nvSpPr>
        <p:spPr/>
        <p:txBody>
          <a:bodyPr/>
          <a:lstStyle/>
          <a:p>
            <a:r>
              <a:rPr lang="en" dirty="0"/>
              <a:t>Serving Your Community</a:t>
            </a:r>
            <a:endParaRPr lang="en-US" dirty="0"/>
          </a:p>
        </p:txBody>
      </p:sp>
      <p:pic>
        <p:nvPicPr>
          <p:cNvPr id="8" name="Content Placeholder 7">
            <a:extLst>
              <a:ext uri="{FF2B5EF4-FFF2-40B4-BE49-F238E27FC236}">
                <a16:creationId xmlns:a16="http://schemas.microsoft.com/office/drawing/2014/main" id="{A06791E8-8E7C-CCE3-0C41-41B04F3A41B9}"/>
              </a:ext>
            </a:extLst>
          </p:cNvPr>
          <p:cNvPicPr>
            <a:picLocks noGrp="1" noChangeAspect="1"/>
          </p:cNvPicPr>
          <p:nvPr>
            <p:ph sz="quarter" idx="10"/>
          </p:nvPr>
        </p:nvPicPr>
        <p:blipFill>
          <a:blip r:embed="rId3"/>
          <a:stretch>
            <a:fillRect/>
          </a:stretch>
        </p:blipFill>
        <p:spPr>
          <a:xfrm>
            <a:off x="609600" y="1481519"/>
            <a:ext cx="10972800" cy="4182138"/>
          </a:xfrm>
        </p:spPr>
      </p:pic>
    </p:spTree>
    <p:extLst>
      <p:ext uri="{BB962C8B-B14F-4D97-AF65-F5344CB8AC3E}">
        <p14:creationId xmlns:p14="http://schemas.microsoft.com/office/powerpoint/2010/main" val="2644864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Publications</a:t>
            </a:r>
          </a:p>
        </p:txBody>
      </p:sp>
      <p:sp>
        <p:nvSpPr>
          <p:cNvPr id="4" name="Content Placeholder 2"/>
          <p:cNvSpPr>
            <a:spLocks noGrp="1"/>
          </p:cNvSpPr>
          <p:nvPr>
            <p:ph sz="quarter" idx="10"/>
          </p:nvPr>
        </p:nvSpPr>
        <p:spPr>
          <a:xfrm>
            <a:off x="609600" y="1444789"/>
            <a:ext cx="10972800" cy="664473"/>
          </a:xfrm>
        </p:spPr>
        <p:txBody>
          <a:bodyPr/>
          <a:lstStyle/>
          <a:p>
            <a:pPr>
              <a:spcBef>
                <a:spcPct val="50000"/>
              </a:spcBef>
            </a:pPr>
            <a:r>
              <a:rPr lang="en-US" sz="2800" b="1" dirty="0">
                <a:solidFill>
                  <a:srgbClr val="0F334A"/>
                </a:solidFill>
              </a:rPr>
              <a:t>Publications that keep you updated on current issues in dentistry </a:t>
            </a:r>
          </a:p>
          <a:p>
            <a:endParaRPr lang="en-US" dirty="0"/>
          </a:p>
        </p:txBody>
      </p:sp>
      <p:sp>
        <p:nvSpPr>
          <p:cNvPr id="5" name="Content Placeholder 2"/>
          <p:cNvSpPr txBox="1">
            <a:spLocks/>
          </p:cNvSpPr>
          <p:nvPr/>
        </p:nvSpPr>
        <p:spPr bwMode="auto">
          <a:xfrm>
            <a:off x="7057271" y="2179809"/>
            <a:ext cx="4680109" cy="339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003767"/>
              </a:buClr>
              <a:buSzPct val="85000"/>
              <a:buFont typeface="Arial" panose="020B0604020202020204" pitchFamily="34" charset="0"/>
              <a:buChar char="•"/>
              <a:defRPr sz="2800" kern="1200">
                <a:solidFill>
                  <a:schemeClr val="tx1"/>
                </a:solidFill>
                <a:latin typeface="Calibri"/>
                <a:ea typeface="MS PGothic" pitchFamily="34" charset="-128"/>
                <a:cs typeface="Calibri"/>
              </a:defRPr>
            </a:lvl1pPr>
            <a:lvl2pPr marL="457200" indent="-182563" algn="l" rtl="0" eaLnBrk="0" fontAlgn="base" hangingPunct="0">
              <a:spcBef>
                <a:spcPct val="20000"/>
              </a:spcBef>
              <a:spcAft>
                <a:spcPct val="0"/>
              </a:spcAft>
              <a:buClr>
                <a:srgbClr val="003767"/>
              </a:buClr>
              <a:buSzPct val="85000"/>
              <a:buFont typeface="Arial" panose="020B0604020202020204" pitchFamily="34" charset="0"/>
              <a:buChar char="•"/>
              <a:defRPr sz="2200" kern="1200">
                <a:solidFill>
                  <a:schemeClr val="tx1"/>
                </a:solidFill>
                <a:latin typeface="Calibri"/>
                <a:ea typeface="Calibri" charset="0"/>
                <a:cs typeface="Calibri"/>
              </a:defRPr>
            </a:lvl2pPr>
            <a:lvl3pPr marL="730250" indent="-182563" algn="l" rtl="0" eaLnBrk="0" fontAlgn="base" hangingPunct="0">
              <a:spcBef>
                <a:spcPct val="20000"/>
              </a:spcBef>
              <a:spcAft>
                <a:spcPct val="0"/>
              </a:spcAft>
              <a:buClr>
                <a:srgbClr val="003767"/>
              </a:buClr>
              <a:buSzPct val="90000"/>
              <a:buFont typeface="Arial" panose="020B0604020202020204" pitchFamily="34" charset="0"/>
              <a:buChar char="•"/>
              <a:defRPr sz="2000" kern="1200">
                <a:solidFill>
                  <a:schemeClr val="tx1"/>
                </a:solidFill>
                <a:latin typeface="Calibri"/>
                <a:ea typeface="Calibri" charset="0"/>
                <a:cs typeface="Calibri"/>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Calibri" charset="0"/>
                <a:cs typeface="Calibri" charset="0"/>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Calibri" charset="0"/>
                <a:cs typeface="Calibri"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1500"/>
              </a:spcBef>
              <a:spcAft>
                <a:spcPts val="0"/>
              </a:spcAft>
              <a:buSzPts val="2380"/>
            </a:pPr>
            <a:r>
              <a:rPr lang="en-US" sz="2500" dirty="0" err="1">
                <a:solidFill>
                  <a:schemeClr val="dk1"/>
                </a:solidFill>
                <a:latin typeface="+mn-lt"/>
                <a:ea typeface="Calibri"/>
                <a:sym typeface="Calibri"/>
              </a:rPr>
              <a:t>Predental</a:t>
            </a:r>
            <a:r>
              <a:rPr lang="en-US" sz="2500" dirty="0">
                <a:solidFill>
                  <a:schemeClr val="dk1"/>
                </a:solidFill>
                <a:latin typeface="+mn-lt"/>
                <a:ea typeface="Calibri"/>
                <a:sym typeface="Calibri"/>
              </a:rPr>
              <a:t> Timeline</a:t>
            </a:r>
          </a:p>
          <a:p>
            <a:pPr>
              <a:spcBef>
                <a:spcPts val="1500"/>
              </a:spcBef>
              <a:spcAft>
                <a:spcPts val="0"/>
              </a:spcAft>
              <a:buSzPts val="2380"/>
            </a:pPr>
            <a:r>
              <a:rPr lang="en-US" sz="2500" dirty="0">
                <a:solidFill>
                  <a:schemeClr val="dk1"/>
                </a:solidFill>
                <a:latin typeface="+mn-lt"/>
                <a:sym typeface="Calibri"/>
              </a:rPr>
              <a:t>Predental Shadowing Guide</a:t>
            </a:r>
          </a:p>
          <a:p>
            <a:pPr>
              <a:spcBef>
                <a:spcPts val="1500"/>
              </a:spcBef>
              <a:spcAft>
                <a:spcPts val="0"/>
              </a:spcAft>
              <a:buSzPts val="2380"/>
            </a:pPr>
            <a:r>
              <a:rPr lang="en-US" sz="2500" dirty="0">
                <a:solidFill>
                  <a:schemeClr val="dk1"/>
                </a:solidFill>
                <a:latin typeface="+mn-lt"/>
                <a:sym typeface="Calibri"/>
              </a:rPr>
              <a:t>Predental Organizer</a:t>
            </a:r>
          </a:p>
          <a:p>
            <a:pPr>
              <a:spcBef>
                <a:spcPts val="1500"/>
              </a:spcBef>
              <a:spcAft>
                <a:spcPts val="0"/>
              </a:spcAft>
              <a:buSzPts val="2380"/>
            </a:pPr>
            <a:r>
              <a:rPr lang="en-US" sz="2500" dirty="0">
                <a:solidFill>
                  <a:schemeClr val="dk1"/>
                </a:solidFill>
                <a:latin typeface="+mn-lt"/>
                <a:sym typeface="Calibri"/>
              </a:rPr>
              <a:t>How-To Guide Applying to Dental School for Non-Traditional Students</a:t>
            </a:r>
            <a:endParaRPr lang="en-US" sz="2500" dirty="0">
              <a:latin typeface="+mn-lt"/>
            </a:endParaRPr>
          </a:p>
        </p:txBody>
      </p:sp>
      <p:pic>
        <p:nvPicPr>
          <p:cNvPr id="8" name="Picture 7"/>
          <p:cNvPicPr>
            <a:picLocks noChangeAspect="1"/>
          </p:cNvPicPr>
          <p:nvPr/>
        </p:nvPicPr>
        <p:blipFill rotWithShape="1">
          <a:blip r:embed="rId3"/>
          <a:srcRect l="12567" r="344" b="32429"/>
          <a:stretch/>
        </p:blipFill>
        <p:spPr>
          <a:xfrm>
            <a:off x="445935" y="2109262"/>
            <a:ext cx="3090303" cy="3196986"/>
          </a:xfrm>
          <a:prstGeom prst="rect">
            <a:avLst/>
          </a:prstGeom>
          <a:ln>
            <a:noFill/>
          </a:ln>
          <a:effectLst>
            <a:outerShdw blurRad="292100" dist="139700" dir="2700000" algn="tl" rotWithShape="0">
              <a:srgbClr val="333333">
                <a:alpha val="65000"/>
              </a:srgbClr>
            </a:outerShdw>
          </a:effectLst>
        </p:spPr>
      </p:pic>
      <p:pic>
        <p:nvPicPr>
          <p:cNvPr id="1026" name="Picture 2" descr="Contour-march-2024">
            <a:extLst>
              <a:ext uri="{FF2B5EF4-FFF2-40B4-BE49-F238E27FC236}">
                <a16:creationId xmlns:a16="http://schemas.microsoft.com/office/drawing/2014/main" id="{7E1CB03D-A858-8DE6-8159-9F51B369D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2036" y="2109262"/>
            <a:ext cx="2649436" cy="3196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0"/>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ASDA Advocates For You</a:t>
            </a:r>
            <a:endParaRPr dirty="0"/>
          </a:p>
        </p:txBody>
      </p:sp>
      <p:sp>
        <p:nvSpPr>
          <p:cNvPr id="110" name="Google Shape;110;p10"/>
          <p:cNvSpPr txBox="1">
            <a:spLocks noGrp="1"/>
          </p:cNvSpPr>
          <p:nvPr>
            <p:ph type="body" idx="1"/>
          </p:nvPr>
        </p:nvSpPr>
        <p:spPr>
          <a:xfrm>
            <a:off x="393700" y="1536701"/>
            <a:ext cx="6578600" cy="427037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2800"/>
              <a:buFont typeface="Arial"/>
              <a:buChar char="•"/>
            </a:pPr>
            <a:r>
              <a:rPr lang="en-US" sz="2800" dirty="0"/>
              <a:t>Keeps you informed on issues impacting the dental profession</a:t>
            </a:r>
            <a:endParaRPr dirty="0"/>
          </a:p>
          <a:p>
            <a:pPr marL="457200" lvl="0" indent="-457200" algn="l" rtl="0">
              <a:spcBef>
                <a:spcPts val="560"/>
              </a:spcBef>
              <a:spcAft>
                <a:spcPts val="0"/>
              </a:spcAft>
              <a:buClr>
                <a:schemeClr val="dk1"/>
              </a:buClr>
              <a:buSzPts val="2800"/>
              <a:buFont typeface="Arial"/>
              <a:buChar char="•"/>
            </a:pPr>
            <a:r>
              <a:rPr lang="en-US" sz="2800" dirty="0"/>
              <a:t>Represents your interests and provides opportunities to champion your rights as future dentists</a:t>
            </a:r>
            <a:endParaRPr dirty="0"/>
          </a:p>
          <a:p>
            <a:pPr marL="457200" lvl="0" indent="-457200" algn="l" rtl="0">
              <a:spcBef>
                <a:spcPts val="560"/>
              </a:spcBef>
              <a:spcAft>
                <a:spcPts val="0"/>
              </a:spcAft>
              <a:buClr>
                <a:schemeClr val="dk1"/>
              </a:buClr>
              <a:buSzPts val="2800"/>
              <a:buFont typeface="Arial"/>
              <a:buChar char="•"/>
            </a:pPr>
            <a:r>
              <a:rPr lang="en-US" sz="2800" dirty="0"/>
              <a:t>Supports patients by advocating for the protection and advancement of their welfare within the profession</a:t>
            </a:r>
            <a:endParaRPr dirty="0"/>
          </a:p>
        </p:txBody>
      </p:sp>
      <p:pic>
        <p:nvPicPr>
          <p:cNvPr id="2" name="Picture 1" descr="A stuffed animal in front of a building&#10;&#10;Description automatically generated">
            <a:extLst>
              <a:ext uri="{FF2B5EF4-FFF2-40B4-BE49-F238E27FC236}">
                <a16:creationId xmlns:a16="http://schemas.microsoft.com/office/drawing/2014/main" id="{70F58963-E130-5944-EC65-C55FDAE95B40}"/>
              </a:ext>
            </a:extLst>
          </p:cNvPr>
          <p:cNvPicPr>
            <a:picLocks noChangeAspect="1"/>
          </p:cNvPicPr>
          <p:nvPr/>
        </p:nvPicPr>
        <p:blipFill>
          <a:blip r:embed="rId3"/>
          <a:stretch>
            <a:fillRect/>
          </a:stretch>
        </p:blipFill>
        <p:spPr>
          <a:xfrm>
            <a:off x="7718847" y="1481519"/>
            <a:ext cx="3423285" cy="4268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408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1"/>
          <p:cNvSpPr txBox="1">
            <a:spLocks noGrp="1"/>
          </p:cNvSpPr>
          <p:nvPr>
            <p:ph type="body" idx="1"/>
          </p:nvPr>
        </p:nvSpPr>
        <p:spPr>
          <a:xfrm>
            <a:off x="625" y="1531806"/>
            <a:ext cx="9745744" cy="4270375"/>
          </a:xfrm>
          <a:prstGeom prst="rect">
            <a:avLst/>
          </a:prstGeom>
          <a:noFill/>
          <a:ln>
            <a:noFill/>
          </a:ln>
        </p:spPr>
        <p:txBody>
          <a:bodyPr spcFirstLastPara="1" wrap="square" lIns="91425" tIns="45700" rIns="91425" bIns="45700" anchor="t" anchorCtr="0">
            <a:noAutofit/>
          </a:bodyPr>
          <a:lstStyle/>
          <a:p>
            <a:pPr marL="799465" lvl="1" indent="-342265" algn="l" rtl="0">
              <a:lnSpc>
                <a:spcPct val="100000"/>
              </a:lnSpc>
              <a:spcBef>
                <a:spcPts val="0"/>
              </a:spcBef>
              <a:spcAft>
                <a:spcPts val="0"/>
              </a:spcAft>
              <a:buSzPts val="2500"/>
              <a:buFont typeface="Arial"/>
              <a:buChar char="•"/>
            </a:pPr>
            <a:r>
              <a:rPr lang="en-US"/>
              <a:t>Advocacy Certificate Program</a:t>
            </a:r>
            <a:endParaRPr/>
          </a:p>
          <a:p>
            <a:pPr marL="799465" lvl="1" indent="-342265" algn="l" rtl="0">
              <a:lnSpc>
                <a:spcPct val="100000"/>
              </a:lnSpc>
              <a:spcBef>
                <a:spcPts val="1250"/>
              </a:spcBef>
              <a:spcAft>
                <a:spcPts val="0"/>
              </a:spcAft>
              <a:buSzPts val="2500"/>
              <a:buFont typeface="Arial"/>
              <a:buChar char="•"/>
            </a:pPr>
            <a:r>
              <a:rPr lang="en-US"/>
              <a:t>Sixty Seconds to Advocacy</a:t>
            </a:r>
            <a:endParaRPr/>
          </a:p>
          <a:p>
            <a:pPr marL="799465" lvl="1" indent="-342265" algn="l" rtl="0">
              <a:lnSpc>
                <a:spcPct val="100000"/>
              </a:lnSpc>
              <a:spcBef>
                <a:spcPts val="1250"/>
              </a:spcBef>
              <a:spcAft>
                <a:spcPts val="0"/>
              </a:spcAft>
              <a:buSzPts val="2500"/>
              <a:buFont typeface="Arial"/>
              <a:buChar char="•"/>
            </a:pPr>
            <a:r>
              <a:rPr lang="en-US"/>
              <a:t>Sign up for ASDA Action texts: scan the QR code to sign up!</a:t>
            </a:r>
            <a:endParaRPr/>
          </a:p>
        </p:txBody>
      </p:sp>
      <p:sp>
        <p:nvSpPr>
          <p:cNvPr id="113" name="Google Shape;113;p11"/>
          <p:cNvSpPr txBox="1">
            <a:spLocks noGrp="1"/>
          </p:cNvSpPr>
          <p:nvPr>
            <p:ph type="title"/>
          </p:nvPr>
        </p:nvSpPr>
        <p:spPr>
          <a:xfrm>
            <a:off x="408458" y="246411"/>
            <a:ext cx="109728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SzPts val="1400"/>
              <a:buNone/>
            </a:pPr>
            <a:r>
              <a:rPr lang="en-US"/>
              <a:t>Easy ways to get involved</a:t>
            </a:r>
            <a:endParaRPr/>
          </a:p>
        </p:txBody>
      </p:sp>
      <p:pic>
        <p:nvPicPr>
          <p:cNvPr id="114" name="Google Shape;114;p11" descr="Icon&#10;&#10;Description automatically generated"/>
          <p:cNvPicPr preferRelativeResize="0"/>
          <p:nvPr/>
        </p:nvPicPr>
        <p:blipFill rotWithShape="1">
          <a:blip r:embed="rId3">
            <a:alphaModFix/>
          </a:blip>
          <a:srcRect/>
          <a:stretch/>
        </p:blipFill>
        <p:spPr>
          <a:xfrm>
            <a:off x="3518269" y="4843280"/>
            <a:ext cx="5004718" cy="905280"/>
          </a:xfrm>
          <a:prstGeom prst="rect">
            <a:avLst/>
          </a:prstGeom>
          <a:noFill/>
          <a:ln>
            <a:noFill/>
          </a:ln>
        </p:spPr>
      </p:pic>
      <p:pic>
        <p:nvPicPr>
          <p:cNvPr id="115" name="Google Shape;115;p11" descr="A qr code with a few black squares&#10;&#10;Description automatically generated"/>
          <p:cNvPicPr preferRelativeResize="0"/>
          <p:nvPr/>
        </p:nvPicPr>
        <p:blipFill rotWithShape="1">
          <a:blip r:embed="rId4">
            <a:alphaModFix/>
          </a:blip>
          <a:srcRect/>
          <a:stretch/>
        </p:blipFill>
        <p:spPr>
          <a:xfrm>
            <a:off x="9096098" y="3176612"/>
            <a:ext cx="2975517" cy="2994102"/>
          </a:xfrm>
          <a:prstGeom prst="rect">
            <a:avLst/>
          </a:prstGeom>
          <a:noFill/>
          <a:ln>
            <a:noFill/>
          </a:ln>
        </p:spPr>
      </p:pic>
      <p:pic>
        <p:nvPicPr>
          <p:cNvPr id="116" name="Google Shape;116;p11" descr="A red and blue list with white text&#10;&#10;Description automatically generated"/>
          <p:cNvPicPr preferRelativeResize="0"/>
          <p:nvPr/>
        </p:nvPicPr>
        <p:blipFill rotWithShape="1">
          <a:blip r:embed="rId5">
            <a:alphaModFix/>
          </a:blip>
          <a:srcRect/>
          <a:stretch/>
        </p:blipFill>
        <p:spPr>
          <a:xfrm>
            <a:off x="747132" y="3626688"/>
            <a:ext cx="2603809" cy="2280918"/>
          </a:xfrm>
          <a:prstGeom prst="rect">
            <a:avLst/>
          </a:prstGeom>
          <a:noFill/>
          <a:ln>
            <a:noFill/>
          </a:ln>
        </p:spPr>
      </p:pic>
      <p:pic>
        <p:nvPicPr>
          <p:cNvPr id="117" name="Google Shape;117;p11" descr="A logo with red and blue text&#10;&#10;Description automatically generated"/>
          <p:cNvPicPr preferRelativeResize="0"/>
          <p:nvPr/>
        </p:nvPicPr>
        <p:blipFill rotWithShape="1">
          <a:blip r:embed="rId6">
            <a:alphaModFix/>
          </a:blip>
          <a:srcRect/>
          <a:stretch/>
        </p:blipFill>
        <p:spPr>
          <a:xfrm>
            <a:off x="3544229" y="3820055"/>
            <a:ext cx="1888274" cy="9463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00" dirty="0">
                <a:ea typeface="MS PGothic" pitchFamily="34" charset="-128"/>
                <a:cs typeface="Helvetica Neue Black Condensed" charset="0"/>
              </a:rPr>
              <a:t>US Dental School and ASDA Chapter Info</a:t>
            </a:r>
            <a:endParaRPr lang="en-US" dirty="0"/>
          </a:p>
        </p:txBody>
      </p:sp>
      <p:pic>
        <p:nvPicPr>
          <p:cNvPr id="6" name="Picture 5"/>
          <p:cNvPicPr>
            <a:picLocks noChangeAspect="1"/>
          </p:cNvPicPr>
          <p:nvPr/>
        </p:nvPicPr>
        <p:blipFill rotWithShape="1">
          <a:blip r:embed="rId3"/>
          <a:srcRect l="1041" t="11979" r="51459" b="10677"/>
          <a:stretch/>
        </p:blipFill>
        <p:spPr>
          <a:xfrm>
            <a:off x="5956300" y="1662597"/>
            <a:ext cx="4946232" cy="32215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52807CB-38F1-188E-025F-FDC2CA770FFF}"/>
              </a:ext>
            </a:extLst>
          </p:cNvPr>
          <p:cNvPicPr>
            <a:picLocks noChangeAspect="1"/>
          </p:cNvPicPr>
          <p:nvPr/>
        </p:nvPicPr>
        <p:blipFill rotWithShape="1">
          <a:blip r:embed="rId4"/>
          <a:srcRect l="18934" t="22040" r="46025" b="25708"/>
          <a:stretch/>
        </p:blipFill>
        <p:spPr>
          <a:xfrm rot="20679231">
            <a:off x="1168136" y="2065244"/>
            <a:ext cx="3889171" cy="3262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0443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Meetings: National </a:t>
            </a:r>
          </a:p>
        </p:txBody>
      </p:sp>
      <p:sp>
        <p:nvSpPr>
          <p:cNvPr id="3" name="Content Placeholder 2"/>
          <p:cNvSpPr>
            <a:spLocks noGrp="1"/>
          </p:cNvSpPr>
          <p:nvPr>
            <p:ph sz="quarter" idx="10"/>
          </p:nvPr>
        </p:nvSpPr>
        <p:spPr>
          <a:xfrm>
            <a:off x="609600" y="1481519"/>
            <a:ext cx="7085010" cy="4270375"/>
          </a:xfrm>
        </p:spPr>
        <p:txBody>
          <a:bodyPr/>
          <a:lstStyle/>
          <a:p>
            <a:pPr>
              <a:spcBef>
                <a:spcPct val="50000"/>
              </a:spcBef>
            </a:pPr>
            <a:r>
              <a:rPr lang="en-US" sz="2800" b="1" dirty="0">
                <a:solidFill>
                  <a:srgbClr val="0F334A"/>
                </a:solidFill>
              </a:rPr>
              <a:t>National Leadership Conference</a:t>
            </a:r>
          </a:p>
          <a:p>
            <a:pPr marL="457200" indent="-457200">
              <a:spcBef>
                <a:spcPct val="50000"/>
              </a:spcBef>
              <a:buFont typeface="Arial" panose="020B0604020202020204" pitchFamily="34" charset="0"/>
              <a:buChar char="•"/>
            </a:pPr>
            <a:r>
              <a:rPr lang="en-US" sz="2800" dirty="0">
                <a:solidFill>
                  <a:srgbClr val="0F334A"/>
                </a:solidFill>
              </a:rPr>
              <a:t>Build leadership skills that benefit students throughout their dental careers.</a:t>
            </a:r>
          </a:p>
          <a:p>
            <a:pPr>
              <a:spcBef>
                <a:spcPct val="50000"/>
              </a:spcBef>
            </a:pPr>
            <a:r>
              <a:rPr lang="en-US" sz="2800" b="1" dirty="0">
                <a:solidFill>
                  <a:srgbClr val="0F334A"/>
                </a:solidFill>
              </a:rPr>
              <a:t>Annual Session</a:t>
            </a:r>
          </a:p>
          <a:p>
            <a:pPr marL="457200" indent="-457200">
              <a:spcBef>
                <a:spcPct val="50000"/>
              </a:spcBef>
              <a:buFont typeface="Arial" panose="020B0604020202020204" pitchFamily="34" charset="0"/>
              <a:buChar char="•"/>
            </a:pPr>
            <a:r>
              <a:rPr lang="en-US" sz="2800" dirty="0">
                <a:solidFill>
                  <a:srgbClr val="0F334A"/>
                </a:solidFill>
              </a:rPr>
              <a:t>ASDA governance, policy &amp; elections, chapter leader training</a:t>
            </a:r>
          </a:p>
        </p:txBody>
      </p:sp>
      <p:pic>
        <p:nvPicPr>
          <p:cNvPr id="4" name="Picture 2" descr="1604785_10152804237221465_7432949893558511801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6571" y="1481519"/>
            <a:ext cx="3185319" cy="2123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10440984_10152804386326465_1483943354250887453_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6572" y="3759730"/>
            <a:ext cx="3185319" cy="2123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26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Connected </a:t>
            </a:r>
          </a:p>
        </p:txBody>
      </p:sp>
      <p:sp>
        <p:nvSpPr>
          <p:cNvPr id="4" name="Content Placeholder 2"/>
          <p:cNvSpPr>
            <a:spLocks noGrp="1"/>
          </p:cNvSpPr>
          <p:nvPr>
            <p:ph sz="quarter" idx="10"/>
          </p:nvPr>
        </p:nvSpPr>
        <p:spPr>
          <a:xfrm>
            <a:off x="1385978" y="1650852"/>
            <a:ext cx="5825706" cy="4401757"/>
          </a:xfrm>
        </p:spPr>
        <p:txBody>
          <a:bodyPr/>
          <a:lstStyle/>
          <a:p>
            <a:pPr marL="457200" indent="-457200">
              <a:spcBef>
                <a:spcPct val="50000"/>
              </a:spcBef>
              <a:buFont typeface="Calibri" panose="020F0502020204030204" pitchFamily="34" charset="0"/>
              <a:buChar char="→"/>
            </a:pPr>
            <a:r>
              <a:rPr lang="en-US" sz="2800" b="1" dirty="0">
                <a:solidFill>
                  <a:srgbClr val="0F334A"/>
                </a:solidFill>
              </a:rPr>
              <a:t>Instagram </a:t>
            </a: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@dentalstudents and </a:t>
            </a: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[Add Chapter]</a:t>
            </a: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[Add District]</a:t>
            </a:r>
          </a:p>
          <a:p>
            <a:pPr marL="1371600" lvl="2" indent="-323850">
              <a:spcBef>
                <a:spcPts val="440"/>
              </a:spcBef>
              <a:spcAft>
                <a:spcPts val="0"/>
              </a:spcAft>
              <a:buClr>
                <a:srgbClr val="003767"/>
              </a:buClr>
              <a:buSzPts val="1500"/>
              <a:buFont typeface="Arial"/>
              <a:buChar char="●"/>
            </a:pPr>
            <a:endParaRPr lang="en-US" sz="2300" dirty="0">
              <a:solidFill>
                <a:srgbClr val="292934"/>
              </a:solidFill>
              <a:ea typeface="Calibri"/>
              <a:cs typeface="Calibri"/>
              <a:sym typeface="Calibri"/>
            </a:endParaRPr>
          </a:p>
          <a:p>
            <a:pPr marL="457200" indent="-457200">
              <a:spcBef>
                <a:spcPct val="50000"/>
              </a:spcBef>
              <a:buFont typeface="Calibri" panose="020F0502020204030204" pitchFamily="34" charset="0"/>
              <a:buChar char="→"/>
            </a:pPr>
            <a:r>
              <a:rPr lang="en-US" sz="2800" b="1" dirty="0">
                <a:solidFill>
                  <a:srgbClr val="0F334A"/>
                </a:solidFill>
              </a:rPr>
              <a:t>Facebook</a:t>
            </a:r>
            <a:r>
              <a:rPr lang="en-US" sz="2000" b="1" dirty="0">
                <a:solidFill>
                  <a:srgbClr val="0F334A"/>
                </a:solidFill>
              </a:rPr>
              <a:t> </a:t>
            </a:r>
            <a:endParaRPr lang="en-US" sz="2133" b="1" dirty="0">
              <a:solidFill>
                <a:srgbClr val="0F334A"/>
              </a:solidFill>
            </a:endParaRP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[Add Chapter]</a:t>
            </a: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[Add District]</a:t>
            </a:r>
          </a:p>
          <a:p>
            <a:pPr marL="1371600" lvl="2" indent="-323850">
              <a:spcBef>
                <a:spcPts val="440"/>
              </a:spcBef>
              <a:spcAft>
                <a:spcPts val="0"/>
              </a:spcAft>
              <a:buClr>
                <a:srgbClr val="003767"/>
              </a:buClr>
              <a:buSzPts val="1500"/>
              <a:buFont typeface="Arial"/>
              <a:buChar char="●"/>
            </a:pPr>
            <a:endParaRPr lang="en-US" sz="2300" dirty="0">
              <a:solidFill>
                <a:srgbClr val="292934"/>
              </a:solidFill>
              <a:ea typeface="Calibri"/>
              <a:cs typeface="Calibri"/>
              <a:sym typeface="Calibri"/>
            </a:endParaRPr>
          </a:p>
          <a:p>
            <a:pPr marL="457189" lvl="1" indent="0">
              <a:spcBef>
                <a:spcPct val="50000"/>
              </a:spcBef>
              <a:buNone/>
            </a:pPr>
            <a:endParaRPr lang="en-US" sz="2500" dirty="0"/>
          </a:p>
          <a:p>
            <a:endParaRPr lang="en-US" dirty="0"/>
          </a:p>
        </p:txBody>
      </p:sp>
      <p:pic>
        <p:nvPicPr>
          <p:cNvPr id="5" name="Picture 4"/>
          <p:cNvPicPr>
            <a:picLocks noChangeAspect="1"/>
          </p:cNvPicPr>
          <p:nvPr/>
        </p:nvPicPr>
        <p:blipFill rotWithShape="1">
          <a:blip r:embed="rId3"/>
          <a:srcRect l="11330" t="27730" r="61702" b="8157"/>
          <a:stretch/>
        </p:blipFill>
        <p:spPr>
          <a:xfrm>
            <a:off x="6347302" y="1848639"/>
            <a:ext cx="4727098" cy="3160721"/>
          </a:xfrm>
          <a:prstGeom prst="rect">
            <a:avLst/>
          </a:prstGeom>
        </p:spPr>
      </p:pic>
      <p:pic>
        <p:nvPicPr>
          <p:cNvPr id="6" name="Google Shape;204;p13"/>
          <p:cNvPicPr preferRelativeResize="0"/>
          <p:nvPr/>
        </p:nvPicPr>
        <p:blipFill>
          <a:blip r:embed="rId4">
            <a:alphaModFix/>
          </a:blip>
          <a:stretch>
            <a:fillRect/>
          </a:stretch>
        </p:blipFill>
        <p:spPr>
          <a:xfrm>
            <a:off x="599699" y="3851730"/>
            <a:ext cx="767425" cy="767425"/>
          </a:xfrm>
          <a:prstGeom prst="rect">
            <a:avLst/>
          </a:prstGeom>
          <a:noFill/>
          <a:ln>
            <a:noFill/>
          </a:ln>
        </p:spPr>
      </p:pic>
      <p:pic>
        <p:nvPicPr>
          <p:cNvPr id="7" name="Google Shape;205;p13"/>
          <p:cNvPicPr preferRelativeResize="0"/>
          <p:nvPr/>
        </p:nvPicPr>
        <p:blipFill>
          <a:blip r:embed="rId5">
            <a:alphaModFix/>
          </a:blip>
          <a:stretch>
            <a:fillRect/>
          </a:stretch>
        </p:blipFill>
        <p:spPr>
          <a:xfrm>
            <a:off x="526520" y="1557249"/>
            <a:ext cx="821750" cy="821750"/>
          </a:xfrm>
          <a:prstGeom prst="rect">
            <a:avLst/>
          </a:prstGeom>
          <a:noFill/>
          <a:ln>
            <a:noFill/>
          </a:ln>
        </p:spPr>
      </p:pic>
    </p:spTree>
    <p:extLst>
      <p:ext uri="{BB962C8B-B14F-4D97-AF65-F5344CB8AC3E}">
        <p14:creationId xmlns:p14="http://schemas.microsoft.com/office/powerpoint/2010/main" val="42039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2"/>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ASDA is YOU!</a:t>
            </a:r>
            <a:endParaRPr/>
          </a:p>
        </p:txBody>
      </p:sp>
      <p:pic>
        <p:nvPicPr>
          <p:cNvPr id="2" name="Picture 1" descr="A group of people posing for a photo&#10;&#10;Description automatically generated">
            <a:extLst>
              <a:ext uri="{FF2B5EF4-FFF2-40B4-BE49-F238E27FC236}">
                <a16:creationId xmlns:a16="http://schemas.microsoft.com/office/drawing/2014/main" id="{840934C5-0177-4BD1-BC6E-E98FA7B7A163}"/>
              </a:ext>
            </a:extLst>
          </p:cNvPr>
          <p:cNvPicPr>
            <a:picLocks noChangeAspect="1"/>
          </p:cNvPicPr>
          <p:nvPr/>
        </p:nvPicPr>
        <p:blipFill>
          <a:blip r:embed="rId3"/>
          <a:stretch>
            <a:fillRect/>
          </a:stretch>
        </p:blipFill>
        <p:spPr>
          <a:xfrm>
            <a:off x="6925446" y="1727058"/>
            <a:ext cx="4556302" cy="4114800"/>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6F6D4140-655E-459E-BC01-862380F95CE2}"/>
              </a:ext>
            </a:extLst>
          </p:cNvPr>
          <p:cNvPicPr>
            <a:picLocks noChangeAspect="1"/>
          </p:cNvPicPr>
          <p:nvPr/>
        </p:nvPicPr>
        <p:blipFill>
          <a:blip r:embed="rId4"/>
          <a:stretch>
            <a:fillRect/>
          </a:stretch>
        </p:blipFill>
        <p:spPr>
          <a:xfrm>
            <a:off x="417185" y="1728811"/>
            <a:ext cx="6096000" cy="406872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 Today!</a:t>
            </a:r>
          </a:p>
        </p:txBody>
      </p:sp>
      <p:sp>
        <p:nvSpPr>
          <p:cNvPr id="4" name="Content Placeholder 2"/>
          <p:cNvSpPr>
            <a:spLocks noGrp="1"/>
          </p:cNvSpPr>
          <p:nvPr>
            <p:ph sz="quarter" idx="10"/>
          </p:nvPr>
        </p:nvSpPr>
        <p:spPr>
          <a:xfrm>
            <a:off x="292819" y="1674968"/>
            <a:ext cx="6045200" cy="2562600"/>
          </a:xfrm>
        </p:spPr>
        <p:txBody>
          <a:bodyPr vert="horz" lIns="91440" tIns="45720" rIns="91440" bIns="45720" anchor="t"/>
          <a:lstStyle/>
          <a:p>
            <a:pPr>
              <a:spcBef>
                <a:spcPct val="50000"/>
              </a:spcBef>
            </a:pPr>
            <a:r>
              <a:rPr lang="en-US" sz="2800" b="1" dirty="0">
                <a:solidFill>
                  <a:srgbClr val="0F334A"/>
                </a:solidFill>
              </a:rPr>
              <a:t>Dues are $71/year</a:t>
            </a:r>
          </a:p>
          <a:p>
            <a:pPr marL="800080" lvl="1" indent="-342891">
              <a:spcBef>
                <a:spcPct val="50000"/>
              </a:spcBef>
              <a:buFont typeface="Arial" panose="020B0604020202020204" pitchFamily="34" charset="0"/>
              <a:buChar char="•"/>
            </a:pPr>
            <a:r>
              <a:rPr lang="en-US" sz="2500" dirty="0"/>
              <a:t>Join for membership through December 31, 2025. </a:t>
            </a:r>
          </a:p>
          <a:p>
            <a:pPr marL="799465" lvl="1" indent="-342265">
              <a:spcBef>
                <a:spcPct val="50000"/>
              </a:spcBef>
              <a:buFont typeface="Arial" panose="020B0604020202020204" pitchFamily="34" charset="0"/>
              <a:buChar char="•"/>
            </a:pPr>
            <a:r>
              <a:rPr lang="en-US" sz="2500" dirty="0">
                <a:ea typeface="ＭＳ Ｐゴシック"/>
              </a:rPr>
              <a:t>Start taking advantage of your membership benefits immediately! </a:t>
            </a:r>
            <a:endParaRPr lang="en-US" sz="2500" dirty="0">
              <a:cs typeface="Calibri"/>
            </a:endParaRPr>
          </a:p>
          <a:p>
            <a:pPr marL="799465" lvl="1" indent="-342265">
              <a:spcBef>
                <a:spcPct val="50000"/>
              </a:spcBef>
              <a:buFont typeface="Arial" panose="020B0604020202020204" pitchFamily="34" charset="0"/>
              <a:buChar char="•"/>
            </a:pPr>
            <a:r>
              <a:rPr lang="en-US" sz="2500" dirty="0">
                <a:solidFill>
                  <a:srgbClr val="000000"/>
                </a:solidFill>
                <a:ea typeface="ＭＳ Ｐゴシック"/>
                <a:cs typeface="Calibri"/>
              </a:rPr>
              <a:t>Be part of the future of dentistry!</a:t>
            </a:r>
          </a:p>
          <a:p>
            <a:pPr marL="857250" lvl="2" indent="0">
              <a:spcBef>
                <a:spcPct val="50000"/>
              </a:spcBef>
              <a:buNone/>
            </a:pPr>
            <a:r>
              <a:rPr lang="en-US" altLang="ja-JP" sz="3200" b="1" u="sng" dirty="0">
                <a:solidFill>
                  <a:srgbClr val="0000FF"/>
                </a:solidFill>
                <a:ea typeface="ＭＳ Ｐゴシック"/>
                <a:cs typeface="Calibri"/>
              </a:rPr>
              <a:t>www.ASDAnet.org/join</a:t>
            </a:r>
            <a:endParaRPr lang="en-US" sz="3200" b="1">
              <a:ea typeface="ＭＳ Ｐゴシック"/>
              <a:cs typeface="Calibri"/>
            </a:endParaRPr>
          </a:p>
          <a:p>
            <a:endParaRPr lang="en-US" dirty="0"/>
          </a:p>
        </p:txBody>
      </p:sp>
      <p:pic>
        <p:nvPicPr>
          <p:cNvPr id="5" name="Google Shape;223;p14"/>
          <p:cNvPicPr preferRelativeResize="0"/>
          <p:nvPr/>
        </p:nvPicPr>
        <p:blipFill rotWithShape="1">
          <a:blip r:embed="rId3">
            <a:alphaModFix/>
          </a:blip>
          <a:srcRect l="9" r="9"/>
          <a:stretch/>
        </p:blipFill>
        <p:spPr>
          <a:xfrm>
            <a:off x="6219486" y="1663626"/>
            <a:ext cx="5531352" cy="3530748"/>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839706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ASDA?</a:t>
            </a:r>
          </a:p>
        </p:txBody>
      </p:sp>
      <p:sp>
        <p:nvSpPr>
          <p:cNvPr id="3" name="Content Placeholder 2"/>
          <p:cNvSpPr>
            <a:spLocks noGrp="1"/>
          </p:cNvSpPr>
          <p:nvPr>
            <p:ph sz="quarter" idx="10"/>
          </p:nvPr>
        </p:nvSpPr>
        <p:spPr>
          <a:xfrm>
            <a:off x="444870" y="2201407"/>
            <a:ext cx="4075678" cy="2266448"/>
          </a:xfrm>
        </p:spPr>
        <p:txBody>
          <a:bodyPr vert="horz" lIns="91440" tIns="45720" rIns="91440" bIns="45720" anchor="t"/>
          <a:lstStyle/>
          <a:p>
            <a:pPr lvl="0">
              <a:spcBef>
                <a:spcPts val="0"/>
              </a:spcBef>
              <a:spcAft>
                <a:spcPts val="0"/>
              </a:spcAft>
            </a:pPr>
            <a:r>
              <a:rPr lang="en-US" sz="2400" dirty="0">
                <a:solidFill>
                  <a:srgbClr val="292934"/>
                </a:solidFill>
                <a:ea typeface="Calibri"/>
                <a:cs typeface="Calibri"/>
                <a:sym typeface="Calibri"/>
              </a:rPr>
              <a:t>ASDA was founded in 1971 and has grown to be the largest national organization representing 23,000 dental and predental student members. </a:t>
            </a:r>
            <a:endParaRPr lang="en-US" sz="2400" dirty="0">
              <a:solidFill>
                <a:schemeClr val="dk1"/>
              </a:solidFill>
              <a:ea typeface="Calibri"/>
              <a:cs typeface="Calibri"/>
              <a:sym typeface="Calibri"/>
            </a:endParaRPr>
          </a:p>
          <a:p>
            <a:endParaRPr lang="en-US" dirty="0"/>
          </a:p>
        </p:txBody>
      </p:sp>
      <p:pic>
        <p:nvPicPr>
          <p:cNvPr id="4" name="Picture 2"/>
          <p:cNvPicPr>
            <a:picLocks noChangeAspect="1"/>
          </p:cNvPicPr>
          <p:nvPr/>
        </p:nvPicPr>
        <p:blipFill rotWithShape="1">
          <a:blip r:embed="rId3">
            <a:extLst>
              <a:ext uri="{28A0092B-C50C-407E-A947-70E740481C1C}">
                <a14:useLocalDpi xmlns:a14="http://schemas.microsoft.com/office/drawing/2010/main" val="0"/>
              </a:ext>
            </a:extLst>
          </a:blip>
          <a:srcRect t="8441" b="29903"/>
          <a:stretch/>
        </p:blipFill>
        <p:spPr bwMode="auto">
          <a:xfrm>
            <a:off x="4685278" y="1888948"/>
            <a:ext cx="7061852" cy="289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403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ASDA’s Mission</a:t>
            </a:r>
          </a:p>
        </p:txBody>
      </p:sp>
      <p:sp>
        <p:nvSpPr>
          <p:cNvPr id="4" name="Content Placeholder 2"/>
          <p:cNvSpPr>
            <a:spLocks noGrp="1"/>
          </p:cNvSpPr>
          <p:nvPr>
            <p:ph sz="quarter" idx="10"/>
          </p:nvPr>
        </p:nvSpPr>
        <p:spPr/>
        <p:txBody>
          <a:bodyPr/>
          <a:lstStyle/>
          <a:p>
            <a:pPr marL="57130" indent="-342891">
              <a:spcBef>
                <a:spcPct val="50000"/>
              </a:spcBef>
              <a:buFont typeface="Arial" panose="020B0604020202020204" pitchFamily="34" charset="0"/>
              <a:buChar char="•"/>
            </a:pPr>
            <a:r>
              <a:rPr lang="en-US" sz="2900" dirty="0"/>
              <a:t>The American Student Dental Association is a national student-run organization that protects and advances the rights, interests and welfare of dental students.</a:t>
            </a:r>
          </a:p>
          <a:p>
            <a:pPr marL="800080" lvl="1" indent="-342891">
              <a:spcBef>
                <a:spcPct val="50000"/>
              </a:spcBef>
              <a:buFont typeface="Arial" panose="020B0604020202020204" pitchFamily="34" charset="0"/>
              <a:buChar char="•"/>
            </a:pPr>
            <a:endParaRPr lang="en-US" sz="2500" dirty="0"/>
          </a:p>
          <a:p>
            <a:pPr marL="57130" indent="-342891">
              <a:spcBef>
                <a:spcPct val="50000"/>
              </a:spcBef>
              <a:buFont typeface="Arial" panose="020B0604020202020204" pitchFamily="34" charset="0"/>
              <a:buChar char="•"/>
            </a:pPr>
            <a:r>
              <a:rPr lang="en-US" sz="2900" dirty="0"/>
              <a:t>It introduces students to lifelong involvement in organized dentistry and provides services, information, education, representation and advocacy.</a:t>
            </a:r>
          </a:p>
          <a:p>
            <a:endParaRPr lang="en-US" dirty="0"/>
          </a:p>
        </p:txBody>
      </p:sp>
    </p:spTree>
    <p:extLst>
      <p:ext uri="{BB962C8B-B14F-4D97-AF65-F5344CB8AC3E}">
        <p14:creationId xmlns:p14="http://schemas.microsoft.com/office/powerpoint/2010/main" val="364884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government structure&#10;&#10;Description automatically generated">
            <a:extLst>
              <a:ext uri="{FF2B5EF4-FFF2-40B4-BE49-F238E27FC236}">
                <a16:creationId xmlns:a16="http://schemas.microsoft.com/office/drawing/2014/main" id="{7794C796-D1A1-5D14-3B58-5F27CBEAF99E}"/>
              </a:ext>
            </a:extLst>
          </p:cNvPr>
          <p:cNvPicPr>
            <a:picLocks noChangeAspect="1"/>
          </p:cNvPicPr>
          <p:nvPr/>
        </p:nvPicPr>
        <p:blipFill>
          <a:blip r:embed="rId3"/>
          <a:stretch>
            <a:fillRect/>
          </a:stretch>
        </p:blipFill>
        <p:spPr>
          <a:xfrm>
            <a:off x="2298154" y="334839"/>
            <a:ext cx="7595692" cy="5867672"/>
          </a:xfrm>
          <a:prstGeom prst="rect">
            <a:avLst/>
          </a:prstGeom>
        </p:spPr>
      </p:pic>
    </p:spTree>
    <p:extLst>
      <p:ext uri="{BB962C8B-B14F-4D97-AF65-F5344CB8AC3E}">
        <p14:creationId xmlns:p14="http://schemas.microsoft.com/office/powerpoint/2010/main" val="1198794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ASDA do?</a:t>
            </a:r>
          </a:p>
        </p:txBody>
      </p:sp>
      <p:pic>
        <p:nvPicPr>
          <p:cNvPr id="6" name="Picture 5"/>
          <p:cNvPicPr>
            <a:picLocks noChangeAspect="1"/>
          </p:cNvPicPr>
          <p:nvPr/>
        </p:nvPicPr>
        <p:blipFill>
          <a:blip r:embed="rId3"/>
          <a:stretch>
            <a:fillRect/>
          </a:stretch>
        </p:blipFill>
        <p:spPr>
          <a:xfrm>
            <a:off x="609600" y="1481519"/>
            <a:ext cx="2867448" cy="1688677"/>
          </a:xfrm>
          <a:prstGeom prst="rect">
            <a:avLst/>
          </a:prstGeom>
        </p:spPr>
      </p:pic>
      <p:pic>
        <p:nvPicPr>
          <p:cNvPr id="7" name="Picture 6"/>
          <p:cNvPicPr>
            <a:picLocks noChangeAspect="1"/>
          </p:cNvPicPr>
          <p:nvPr/>
        </p:nvPicPr>
        <p:blipFill>
          <a:blip r:embed="rId4"/>
          <a:stretch>
            <a:fillRect/>
          </a:stretch>
        </p:blipFill>
        <p:spPr>
          <a:xfrm>
            <a:off x="4111413" y="1481519"/>
            <a:ext cx="3969174" cy="1698253"/>
          </a:xfrm>
          <a:prstGeom prst="rect">
            <a:avLst/>
          </a:prstGeom>
        </p:spPr>
      </p:pic>
      <p:pic>
        <p:nvPicPr>
          <p:cNvPr id="8" name="Content Placeholder 5"/>
          <p:cNvPicPr>
            <a:picLocks noGrp="1" noChangeAspect="1"/>
          </p:cNvPicPr>
          <p:nvPr>
            <p:ph sz="quarter" idx="10"/>
          </p:nvPr>
        </p:nvPicPr>
        <p:blipFill>
          <a:blip r:embed="rId5"/>
          <a:stretch>
            <a:fillRect/>
          </a:stretch>
        </p:blipFill>
        <p:spPr>
          <a:xfrm>
            <a:off x="8550582" y="1203330"/>
            <a:ext cx="2602315" cy="1966866"/>
          </a:xfrm>
          <a:prstGeom prst="rect">
            <a:avLst/>
          </a:prstGeom>
        </p:spPr>
      </p:pic>
      <p:pic>
        <p:nvPicPr>
          <p:cNvPr id="9" name="Picture 8"/>
          <p:cNvPicPr>
            <a:picLocks noChangeAspect="1"/>
          </p:cNvPicPr>
          <p:nvPr/>
        </p:nvPicPr>
        <p:blipFill>
          <a:blip r:embed="rId6"/>
          <a:stretch>
            <a:fillRect/>
          </a:stretch>
        </p:blipFill>
        <p:spPr>
          <a:xfrm>
            <a:off x="609600" y="3575112"/>
            <a:ext cx="2952333" cy="1476167"/>
          </a:xfrm>
          <a:prstGeom prst="rect">
            <a:avLst/>
          </a:prstGeom>
        </p:spPr>
      </p:pic>
      <p:pic>
        <p:nvPicPr>
          <p:cNvPr id="10" name="Picture 9"/>
          <p:cNvPicPr>
            <a:picLocks noChangeAspect="1"/>
          </p:cNvPicPr>
          <p:nvPr/>
        </p:nvPicPr>
        <p:blipFill>
          <a:blip r:embed="rId7"/>
          <a:stretch>
            <a:fillRect/>
          </a:stretch>
        </p:blipFill>
        <p:spPr>
          <a:xfrm>
            <a:off x="4783159" y="3575112"/>
            <a:ext cx="1161373" cy="11613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575112"/>
            <a:ext cx="1186518" cy="1186518"/>
          </a:xfrm>
          <a:prstGeom prst="rect">
            <a:avLst/>
          </a:prstGeom>
          <a:ln w="3175">
            <a:solidFill>
              <a:schemeClr val="tx1"/>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3957" y="5051279"/>
            <a:ext cx="3584086" cy="60690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0067" y="3422211"/>
            <a:ext cx="2443347" cy="1629068"/>
          </a:xfrm>
          <a:prstGeom prst="rect">
            <a:avLst/>
          </a:prstGeom>
        </p:spPr>
      </p:pic>
    </p:spTree>
    <p:extLst>
      <p:ext uri="{BB962C8B-B14F-4D97-AF65-F5344CB8AC3E}">
        <p14:creationId xmlns:p14="http://schemas.microsoft.com/office/powerpoint/2010/main" val="2671408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Organized Dentistry mean?</a:t>
            </a:r>
          </a:p>
        </p:txBody>
      </p:sp>
      <p:sp>
        <p:nvSpPr>
          <p:cNvPr id="4" name="Content Placeholder 2"/>
          <p:cNvSpPr>
            <a:spLocks noGrp="1"/>
          </p:cNvSpPr>
          <p:nvPr>
            <p:ph sz="quarter" idx="10"/>
          </p:nvPr>
        </p:nvSpPr>
        <p:spPr>
          <a:xfrm>
            <a:off x="609600" y="1612901"/>
            <a:ext cx="7758023" cy="4270375"/>
          </a:xfrm>
        </p:spPr>
        <p:txBody>
          <a:bodyPr>
            <a:noAutofit/>
          </a:bodyPr>
          <a:lstStyle/>
          <a:p>
            <a:pPr marL="457200" indent="-457200">
              <a:spcBef>
                <a:spcPts val="672"/>
              </a:spcBef>
              <a:buFont typeface="Arial" panose="020B0604020202020204" pitchFamily="34" charset="0"/>
              <a:buChar char="•"/>
            </a:pPr>
            <a:r>
              <a:rPr lang="en-US" sz="2800" b="1" dirty="0">
                <a:solidFill>
                  <a:srgbClr val="0F334A"/>
                </a:solidFill>
              </a:rPr>
              <a:t>Organized Dentistry </a:t>
            </a:r>
          </a:p>
          <a:p>
            <a:pPr marL="800080" lvl="1" indent="-342891">
              <a:spcBef>
                <a:spcPts val="100"/>
              </a:spcBef>
              <a:buFont typeface="Arial" panose="020B0604020202020204" pitchFamily="34" charset="0"/>
              <a:buChar char="•"/>
            </a:pPr>
            <a:r>
              <a:rPr lang="en-US" sz="2500" dirty="0"/>
              <a:t>Combined efforts of all dental organizations</a:t>
            </a:r>
          </a:p>
          <a:p>
            <a:pPr marL="457189" lvl="1" indent="0">
              <a:spcBef>
                <a:spcPts val="100"/>
              </a:spcBef>
              <a:buNone/>
            </a:pPr>
            <a:endParaRPr lang="en-US" sz="2500" dirty="0"/>
          </a:p>
          <a:p>
            <a:pPr marL="457200" indent="-457200">
              <a:spcBef>
                <a:spcPts val="100"/>
              </a:spcBef>
              <a:buFont typeface="Arial" panose="020B0604020202020204" pitchFamily="34" charset="0"/>
              <a:buChar char="•"/>
            </a:pPr>
            <a:r>
              <a:rPr lang="en-US" sz="2800" b="1" dirty="0">
                <a:solidFill>
                  <a:srgbClr val="0F334A"/>
                </a:solidFill>
              </a:rPr>
              <a:t>ASDA partners with:</a:t>
            </a:r>
          </a:p>
          <a:p>
            <a:pPr marL="800080" lvl="1" indent="-342891">
              <a:spcBef>
                <a:spcPts val="50"/>
              </a:spcBef>
              <a:buFont typeface="Arial" panose="020B0604020202020204" pitchFamily="34" charset="0"/>
              <a:buChar char="•"/>
            </a:pPr>
            <a:r>
              <a:rPr lang="en-US" sz="2500" dirty="0"/>
              <a:t>American Dental Association (ADA)</a:t>
            </a:r>
          </a:p>
          <a:p>
            <a:pPr marL="800080" lvl="1" indent="-342891">
              <a:spcBef>
                <a:spcPts val="50"/>
              </a:spcBef>
              <a:buFont typeface="Arial" panose="020B0604020202020204" pitchFamily="34" charset="0"/>
              <a:buChar char="•"/>
            </a:pPr>
            <a:r>
              <a:rPr lang="en-US" sz="2500" dirty="0"/>
              <a:t>Academy of General Dentistry (AGD)</a:t>
            </a:r>
          </a:p>
          <a:p>
            <a:pPr marL="800080" lvl="1" indent="-342891">
              <a:spcBef>
                <a:spcPts val="50"/>
              </a:spcBef>
              <a:buFont typeface="Arial" panose="020B0604020202020204" pitchFamily="34" charset="0"/>
              <a:buChar char="•"/>
            </a:pPr>
            <a:r>
              <a:rPr lang="en-US" sz="2500" dirty="0"/>
              <a:t>American Dental Education Association (ADEA)</a:t>
            </a:r>
          </a:p>
          <a:p>
            <a:pPr marL="800080" lvl="1" indent="-342891">
              <a:spcBef>
                <a:spcPts val="50"/>
              </a:spcBef>
              <a:buFont typeface="Arial" panose="020B0604020202020204" pitchFamily="34" charset="0"/>
              <a:buChar char="•"/>
            </a:pPr>
            <a:r>
              <a:rPr lang="en-US" sz="2500" dirty="0"/>
              <a:t>State dental societies and associations</a:t>
            </a:r>
          </a:p>
          <a:p>
            <a:pPr marL="800080" lvl="1" indent="-342891">
              <a:spcBef>
                <a:spcPts val="50"/>
              </a:spcBef>
              <a:buFont typeface="Arial" panose="020B0604020202020204" pitchFamily="34" charset="0"/>
              <a:buChar char="•"/>
            </a:pPr>
            <a:r>
              <a:rPr lang="en-US" sz="2500" dirty="0"/>
              <a:t>Specialty societies and associations</a:t>
            </a:r>
          </a:p>
          <a:p>
            <a:pPr marL="800080" lvl="1" indent="-342891">
              <a:spcBef>
                <a:spcPts val="50"/>
              </a:spcBef>
              <a:buFont typeface="Arial" panose="020B0604020202020204" pitchFamily="34" charset="0"/>
              <a:buChar char="•"/>
            </a:pPr>
            <a:r>
              <a:rPr lang="en-US" sz="2500" dirty="0"/>
              <a:t>Student dental groups </a:t>
            </a:r>
          </a:p>
          <a:p>
            <a:endParaRPr lang="en-US" dirty="0"/>
          </a:p>
        </p:txBody>
      </p:sp>
    </p:spTree>
    <p:extLst>
      <p:ext uri="{BB962C8B-B14F-4D97-AF65-F5344CB8AC3E}">
        <p14:creationId xmlns:p14="http://schemas.microsoft.com/office/powerpoint/2010/main" val="3553377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a:cs typeface="Helvetica Neue Black Condensed" charset="0"/>
              </a:rPr>
              <a:t>Your Membership Benefits</a:t>
            </a:r>
            <a:endParaRPr lang="en-US" dirty="0">
              <a:ea typeface="ＭＳ Ｐゴシック"/>
            </a:endParaRPr>
          </a:p>
        </p:txBody>
      </p:sp>
      <p:grpSp>
        <p:nvGrpSpPr>
          <p:cNvPr id="7" name="Group 6">
            <a:extLst>
              <a:ext uri="{FF2B5EF4-FFF2-40B4-BE49-F238E27FC236}">
                <a16:creationId xmlns:a16="http://schemas.microsoft.com/office/drawing/2014/main" id="{3C8AE826-5AB5-0B4E-02C2-6B4E9FE048D3}"/>
              </a:ext>
            </a:extLst>
          </p:cNvPr>
          <p:cNvGrpSpPr/>
          <p:nvPr/>
        </p:nvGrpSpPr>
        <p:grpSpPr>
          <a:xfrm>
            <a:off x="1603898" y="1545122"/>
            <a:ext cx="8984203" cy="4432531"/>
            <a:chOff x="1765511" y="1295949"/>
            <a:chExt cx="8984203" cy="443253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511" y="3899680"/>
              <a:ext cx="2436986" cy="1828800"/>
            </a:xfrm>
            <a:prstGeom prst="rect">
              <a:avLst/>
            </a:prstGeom>
          </p:spPr>
        </p:pic>
        <p:pic>
          <p:nvPicPr>
            <p:cNvPr id="8" name="Picture 7"/>
            <p:cNvPicPr>
              <a:picLocks noChangeAspect="1"/>
            </p:cNvPicPr>
            <p:nvPr/>
          </p:nvPicPr>
          <p:blipFill rotWithShape="1">
            <a:blip r:embed="rId4"/>
            <a:srcRect l="19671" t="25574" r="20942" b="28525"/>
            <a:stretch/>
          </p:blipFill>
          <p:spPr>
            <a:xfrm>
              <a:off x="4419599" y="1295949"/>
              <a:ext cx="6330115" cy="2752224"/>
            </a:xfrm>
            <a:prstGeom prst="rect">
              <a:avLst/>
            </a:prstGeom>
            <a:ln w="3175">
              <a:solidFill>
                <a:schemeClr val="tx1"/>
              </a:solidFill>
            </a:ln>
          </p:spPr>
        </p:pic>
        <p:pic>
          <p:nvPicPr>
            <p:cNvPr id="9" name="Picture 8"/>
            <p:cNvPicPr>
              <a:picLocks noChangeAspect="1"/>
            </p:cNvPicPr>
            <p:nvPr/>
          </p:nvPicPr>
          <p:blipFill rotWithShape="1">
            <a:blip r:embed="rId5"/>
            <a:srcRect l="26188" t="26230" r="46516" b="15847"/>
            <a:stretch/>
          </p:blipFill>
          <p:spPr>
            <a:xfrm>
              <a:off x="4666855" y="4282723"/>
              <a:ext cx="1211161" cy="1445756"/>
            </a:xfrm>
            <a:prstGeom prst="rect">
              <a:avLst/>
            </a:prstGeom>
          </p:spPr>
        </p:pic>
        <p:pic>
          <p:nvPicPr>
            <p:cNvPr id="10" name="Picture 9"/>
            <p:cNvPicPr>
              <a:picLocks noChangeAspect="1"/>
            </p:cNvPicPr>
            <p:nvPr/>
          </p:nvPicPr>
          <p:blipFill rotWithShape="1">
            <a:blip r:embed="rId6"/>
            <a:srcRect l="45368" t="15082" r="17623" b="10164"/>
            <a:stretch/>
          </p:blipFill>
          <p:spPr>
            <a:xfrm>
              <a:off x="6312221" y="4282724"/>
              <a:ext cx="1272435" cy="1445755"/>
            </a:xfrm>
            <a:prstGeom prst="rect">
              <a:avLst/>
            </a:prstGeom>
          </p:spPr>
        </p:pic>
        <p:pic>
          <p:nvPicPr>
            <p:cNvPr id="11" name="Picture 10"/>
            <p:cNvPicPr>
              <a:picLocks noChangeAspect="1"/>
            </p:cNvPicPr>
            <p:nvPr/>
          </p:nvPicPr>
          <p:blipFill rotWithShape="1">
            <a:blip r:embed="rId7"/>
            <a:srcRect l="70375" t="43333" r="22375" b="43333"/>
            <a:stretch/>
          </p:blipFill>
          <p:spPr>
            <a:xfrm>
              <a:off x="8280736" y="4282725"/>
              <a:ext cx="2468978" cy="1445755"/>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AB6484A0-7E88-8551-56C7-722354503F65}"/>
                </a:ext>
              </a:extLst>
            </p:cNvPr>
            <p:cNvPicPr>
              <a:picLocks noChangeAspect="1"/>
            </p:cNvPicPr>
            <p:nvPr/>
          </p:nvPicPr>
          <p:blipFill>
            <a:blip r:embed="rId8"/>
            <a:stretch>
              <a:fillRect/>
            </a:stretch>
          </p:blipFill>
          <p:spPr>
            <a:xfrm>
              <a:off x="1795665" y="1324403"/>
              <a:ext cx="2436985" cy="2436985"/>
            </a:xfrm>
            <a:prstGeom prst="rect">
              <a:avLst/>
            </a:prstGeom>
          </p:spPr>
        </p:pic>
      </p:grpSp>
    </p:spTree>
    <p:extLst>
      <p:ext uri="{BB962C8B-B14F-4D97-AF65-F5344CB8AC3E}">
        <p14:creationId xmlns:p14="http://schemas.microsoft.com/office/powerpoint/2010/main" val="139254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into Dental School</a:t>
            </a:r>
          </a:p>
        </p:txBody>
      </p:sp>
      <p:sp>
        <p:nvSpPr>
          <p:cNvPr id="4" name="Content Placeholder 2"/>
          <p:cNvSpPr>
            <a:spLocks noGrp="1"/>
          </p:cNvSpPr>
          <p:nvPr>
            <p:ph sz="quarter" idx="10"/>
          </p:nvPr>
        </p:nvSpPr>
        <p:spPr>
          <a:xfrm>
            <a:off x="609601" y="1336856"/>
            <a:ext cx="6740106" cy="4822404"/>
          </a:xfrm>
        </p:spPr>
        <p:txBody>
          <a:bodyPr/>
          <a:lstStyle/>
          <a:p>
            <a:pPr>
              <a:spcBef>
                <a:spcPct val="50000"/>
              </a:spcBef>
            </a:pPr>
            <a:r>
              <a:rPr lang="en-US" sz="2800" b="1" dirty="0">
                <a:solidFill>
                  <a:srgbClr val="0F334A"/>
                </a:solidFill>
              </a:rPr>
              <a:t>ASDA’s </a:t>
            </a:r>
            <a:r>
              <a:rPr lang="en-US" sz="2800" b="1" dirty="0" err="1">
                <a:solidFill>
                  <a:srgbClr val="0F334A"/>
                </a:solidFill>
              </a:rPr>
              <a:t>Predental</a:t>
            </a:r>
            <a:r>
              <a:rPr lang="en-US" sz="2800" b="1" dirty="0">
                <a:solidFill>
                  <a:srgbClr val="0F334A"/>
                </a:solidFill>
              </a:rPr>
              <a:t> handbook Answers FAQs about:</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The DAT</a:t>
            </a:r>
          </a:p>
          <a:p>
            <a:pPr marL="800080" lvl="1" indent="-342891">
              <a:spcBef>
                <a:spcPct val="50000"/>
              </a:spcBef>
              <a:buFont typeface="Arial" panose="020B0604020202020204" pitchFamily="34" charset="0"/>
              <a:buChar char="•"/>
            </a:pPr>
            <a:r>
              <a:rPr lang="en-US" sz="2500" dirty="0"/>
              <a:t>Interview tips</a:t>
            </a:r>
          </a:p>
          <a:p>
            <a:pPr marL="800080" lvl="1" indent="-342891">
              <a:spcBef>
                <a:spcPct val="50000"/>
              </a:spcBef>
              <a:buFont typeface="Arial" panose="020B0604020202020204" pitchFamily="34" charset="0"/>
              <a:buChar char="•"/>
            </a:pPr>
            <a:r>
              <a:rPr lang="en-US" sz="2500" dirty="0"/>
              <a:t>Networking as a predental</a:t>
            </a:r>
          </a:p>
          <a:p>
            <a:pPr marL="457189" lvl="1" indent="0">
              <a:spcBef>
                <a:spcPct val="50000"/>
              </a:spcBef>
              <a:buNone/>
            </a:pPr>
            <a:endParaRPr lang="en-US" sz="2500" dirty="0"/>
          </a:p>
          <a:p>
            <a:r>
              <a:rPr lang="en-US" sz="2700" dirty="0"/>
              <a:t>Includes listing of all U.S. dental schools and specific admission requirements</a:t>
            </a:r>
          </a:p>
          <a:p>
            <a:endParaRPr lang="en-US" dirty="0"/>
          </a:p>
        </p:txBody>
      </p:sp>
      <p:pic>
        <p:nvPicPr>
          <p:cNvPr id="6" name="Picture 5" descr="Graphical user interface, diagram&#10;&#10;Description automatically generated with medium confidence">
            <a:extLst>
              <a:ext uri="{FF2B5EF4-FFF2-40B4-BE49-F238E27FC236}">
                <a16:creationId xmlns:a16="http://schemas.microsoft.com/office/drawing/2014/main" id="{8F2933A6-A81E-645E-EEEB-515F8E7A1D8B}"/>
              </a:ext>
            </a:extLst>
          </p:cNvPr>
          <p:cNvPicPr>
            <a:picLocks noChangeAspect="1"/>
          </p:cNvPicPr>
          <p:nvPr/>
        </p:nvPicPr>
        <p:blipFill>
          <a:blip r:embed="rId3"/>
          <a:stretch>
            <a:fillRect/>
          </a:stretch>
        </p:blipFill>
        <p:spPr>
          <a:xfrm>
            <a:off x="7620698" y="1032902"/>
            <a:ext cx="3690711" cy="4792196"/>
          </a:xfrm>
          <a:prstGeom prst="rect">
            <a:avLst/>
          </a:prstGeom>
        </p:spPr>
      </p:pic>
    </p:spTree>
    <p:extLst>
      <p:ext uri="{BB962C8B-B14F-4D97-AF65-F5344CB8AC3E}">
        <p14:creationId xmlns:p14="http://schemas.microsoft.com/office/powerpoint/2010/main" val="487263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93C2C796-A74C-1B70-F077-3F1742BE58D6}"/>
            </a:ext>
          </a:extLst>
        </p:cNvPr>
        <p:cNvGrpSpPr/>
        <p:nvPr/>
      </p:nvGrpSpPr>
      <p:grpSpPr>
        <a:xfrm>
          <a:off x="0" y="0"/>
          <a:ext cx="0" cy="0"/>
          <a:chOff x="0" y="0"/>
          <a:chExt cx="0" cy="0"/>
        </a:xfrm>
      </p:grpSpPr>
      <p:sp>
        <p:nvSpPr>
          <p:cNvPr id="138" name="Google Shape;138;p14">
            <a:extLst>
              <a:ext uri="{FF2B5EF4-FFF2-40B4-BE49-F238E27FC236}">
                <a16:creationId xmlns:a16="http://schemas.microsoft.com/office/drawing/2014/main" id="{1A247275-7F30-8CEA-153E-003718D4FC5E}"/>
              </a:ext>
            </a:extLst>
          </p:cNvPr>
          <p:cNvSpPr txBox="1">
            <a:spLocks noGrp="1"/>
          </p:cNvSpPr>
          <p:nvPr>
            <p:ph type="title"/>
          </p:nvPr>
        </p:nvSpPr>
        <p:spPr>
          <a:xfrm>
            <a:off x="609599" y="0"/>
            <a:ext cx="109728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SzPts val="1400"/>
              <a:buNone/>
            </a:pPr>
            <a:r>
              <a:rPr lang="en-US" sz="3600" dirty="0"/>
              <a:t>Deals and Offers</a:t>
            </a:r>
            <a:endParaRPr dirty="0"/>
          </a:p>
        </p:txBody>
      </p:sp>
      <p:pic>
        <p:nvPicPr>
          <p:cNvPr id="2" name="Picture 1" descr="A black text on a white background&#10;&#10;Description automatically generated">
            <a:extLst>
              <a:ext uri="{FF2B5EF4-FFF2-40B4-BE49-F238E27FC236}">
                <a16:creationId xmlns:a16="http://schemas.microsoft.com/office/drawing/2014/main" id="{37B9A5D2-586B-CB6A-137A-39692C2D1A1B}"/>
              </a:ext>
            </a:extLst>
          </p:cNvPr>
          <p:cNvPicPr>
            <a:picLocks noChangeAspect="1"/>
          </p:cNvPicPr>
          <p:nvPr/>
        </p:nvPicPr>
        <p:blipFill>
          <a:blip r:embed="rId3"/>
          <a:stretch>
            <a:fillRect/>
          </a:stretch>
        </p:blipFill>
        <p:spPr>
          <a:xfrm>
            <a:off x="445390" y="1312923"/>
            <a:ext cx="3194775" cy="1143000"/>
          </a:xfrm>
          <a:prstGeom prst="rect">
            <a:avLst/>
          </a:prstGeom>
        </p:spPr>
      </p:pic>
      <p:pic>
        <p:nvPicPr>
          <p:cNvPr id="5" name="Picture 4" descr="A close-up of a logo&#10;&#10;Description automatically generated">
            <a:extLst>
              <a:ext uri="{FF2B5EF4-FFF2-40B4-BE49-F238E27FC236}">
                <a16:creationId xmlns:a16="http://schemas.microsoft.com/office/drawing/2014/main" id="{3A840FED-1623-32BF-6F2A-976BDE323173}"/>
              </a:ext>
            </a:extLst>
          </p:cNvPr>
          <p:cNvPicPr>
            <a:picLocks noChangeAspect="1"/>
          </p:cNvPicPr>
          <p:nvPr/>
        </p:nvPicPr>
        <p:blipFill>
          <a:blip r:embed="rId4"/>
          <a:stretch>
            <a:fillRect/>
          </a:stretch>
        </p:blipFill>
        <p:spPr>
          <a:xfrm>
            <a:off x="3923488" y="2857500"/>
            <a:ext cx="3961888" cy="1143000"/>
          </a:xfrm>
          <a:prstGeom prst="rect">
            <a:avLst/>
          </a:prstGeom>
        </p:spPr>
      </p:pic>
      <p:pic>
        <p:nvPicPr>
          <p:cNvPr id="7" name="Picture 6" descr="A close-up of a logo&#10;&#10;Description automatically generated">
            <a:extLst>
              <a:ext uri="{FF2B5EF4-FFF2-40B4-BE49-F238E27FC236}">
                <a16:creationId xmlns:a16="http://schemas.microsoft.com/office/drawing/2014/main" id="{A64AB8C0-5A25-408B-CBA3-EE8B62330BD4}"/>
              </a:ext>
            </a:extLst>
          </p:cNvPr>
          <p:cNvPicPr>
            <a:picLocks noChangeAspect="1"/>
          </p:cNvPicPr>
          <p:nvPr/>
        </p:nvPicPr>
        <p:blipFill>
          <a:blip r:embed="rId5"/>
          <a:stretch>
            <a:fillRect/>
          </a:stretch>
        </p:blipFill>
        <p:spPr>
          <a:xfrm>
            <a:off x="666798" y="2857500"/>
            <a:ext cx="2786588" cy="1143000"/>
          </a:xfrm>
          <a:prstGeom prst="rect">
            <a:avLst/>
          </a:prstGeom>
        </p:spPr>
      </p:pic>
      <p:pic>
        <p:nvPicPr>
          <p:cNvPr id="8" name="Picture 7" descr="A black and red logo&#10;&#10;Description automatically generated">
            <a:extLst>
              <a:ext uri="{FF2B5EF4-FFF2-40B4-BE49-F238E27FC236}">
                <a16:creationId xmlns:a16="http://schemas.microsoft.com/office/drawing/2014/main" id="{606931B9-94FC-492E-6250-3AC77C7BBE7E}"/>
              </a:ext>
            </a:extLst>
          </p:cNvPr>
          <p:cNvPicPr>
            <a:picLocks noChangeAspect="1"/>
          </p:cNvPicPr>
          <p:nvPr/>
        </p:nvPicPr>
        <p:blipFill>
          <a:blip r:embed="rId6"/>
          <a:stretch>
            <a:fillRect/>
          </a:stretch>
        </p:blipFill>
        <p:spPr>
          <a:xfrm>
            <a:off x="4399121" y="1312923"/>
            <a:ext cx="2629763" cy="1143000"/>
          </a:xfrm>
          <a:prstGeom prst="rect">
            <a:avLst/>
          </a:prstGeom>
        </p:spPr>
      </p:pic>
      <p:pic>
        <p:nvPicPr>
          <p:cNvPr id="9" name="Picture 8" descr="A close-up of a logo&#10;&#10;Description automatically generated">
            <a:extLst>
              <a:ext uri="{FF2B5EF4-FFF2-40B4-BE49-F238E27FC236}">
                <a16:creationId xmlns:a16="http://schemas.microsoft.com/office/drawing/2014/main" id="{3F221346-D696-CAC3-B79B-C68B0077E489}"/>
              </a:ext>
            </a:extLst>
          </p:cNvPr>
          <p:cNvPicPr>
            <a:picLocks noChangeAspect="1"/>
          </p:cNvPicPr>
          <p:nvPr/>
        </p:nvPicPr>
        <p:blipFill>
          <a:blip r:embed="rId7"/>
          <a:stretch>
            <a:fillRect/>
          </a:stretch>
        </p:blipFill>
        <p:spPr>
          <a:xfrm>
            <a:off x="7605528" y="1312923"/>
            <a:ext cx="4077088" cy="1143000"/>
          </a:xfrm>
          <a:prstGeom prst="rect">
            <a:avLst/>
          </a:prstGeom>
        </p:spPr>
      </p:pic>
      <p:pic>
        <p:nvPicPr>
          <p:cNvPr id="10" name="Picture 9" descr="A person posing for a picture&#10;&#10;Description automatically generated">
            <a:extLst>
              <a:ext uri="{FF2B5EF4-FFF2-40B4-BE49-F238E27FC236}">
                <a16:creationId xmlns:a16="http://schemas.microsoft.com/office/drawing/2014/main" id="{CBE12D10-2B48-FBDA-74BB-B4BE434A5FD8}"/>
              </a:ext>
            </a:extLst>
          </p:cNvPr>
          <p:cNvPicPr>
            <a:picLocks noChangeAspect="1"/>
          </p:cNvPicPr>
          <p:nvPr/>
        </p:nvPicPr>
        <p:blipFill>
          <a:blip r:embed="rId8"/>
          <a:stretch>
            <a:fillRect/>
          </a:stretch>
        </p:blipFill>
        <p:spPr>
          <a:xfrm>
            <a:off x="5079636" y="4402077"/>
            <a:ext cx="2032725" cy="1143000"/>
          </a:xfrm>
          <a:prstGeom prst="rect">
            <a:avLst/>
          </a:prstGeom>
        </p:spPr>
      </p:pic>
      <p:pic>
        <p:nvPicPr>
          <p:cNvPr id="11" name="Picture 10" descr="A yellow and brown logo&#10;&#10;Description automatically generated">
            <a:extLst>
              <a:ext uri="{FF2B5EF4-FFF2-40B4-BE49-F238E27FC236}">
                <a16:creationId xmlns:a16="http://schemas.microsoft.com/office/drawing/2014/main" id="{4D2FBD8B-0BC8-9F93-99AE-A304C4C5BB95}"/>
              </a:ext>
            </a:extLst>
          </p:cNvPr>
          <p:cNvPicPr>
            <a:picLocks noChangeAspect="1"/>
          </p:cNvPicPr>
          <p:nvPr/>
        </p:nvPicPr>
        <p:blipFill>
          <a:blip r:embed="rId9"/>
          <a:stretch>
            <a:fillRect/>
          </a:stretch>
        </p:blipFill>
        <p:spPr>
          <a:xfrm>
            <a:off x="9608434" y="4520185"/>
            <a:ext cx="1106825" cy="1143000"/>
          </a:xfrm>
          <a:prstGeom prst="rect">
            <a:avLst/>
          </a:prstGeom>
        </p:spPr>
      </p:pic>
      <p:pic>
        <p:nvPicPr>
          <p:cNvPr id="12" name="Picture 11" descr="A red rectangle with white text&#10;&#10;Description automatically generated">
            <a:extLst>
              <a:ext uri="{FF2B5EF4-FFF2-40B4-BE49-F238E27FC236}">
                <a16:creationId xmlns:a16="http://schemas.microsoft.com/office/drawing/2014/main" id="{5208F5B6-267B-58D6-6B49-094A7BE6F37A}"/>
              </a:ext>
            </a:extLst>
          </p:cNvPr>
          <p:cNvPicPr>
            <a:picLocks noChangeAspect="1"/>
          </p:cNvPicPr>
          <p:nvPr/>
        </p:nvPicPr>
        <p:blipFill>
          <a:blip r:embed="rId10"/>
          <a:stretch>
            <a:fillRect/>
          </a:stretch>
        </p:blipFill>
        <p:spPr>
          <a:xfrm>
            <a:off x="8641078" y="2857500"/>
            <a:ext cx="3041538" cy="1143000"/>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7ED35784-1B0C-1D22-7CB9-31251B4D61DA}"/>
              </a:ext>
            </a:extLst>
          </p:cNvPr>
          <p:cNvPicPr>
            <a:picLocks noChangeAspect="1"/>
          </p:cNvPicPr>
          <p:nvPr/>
        </p:nvPicPr>
        <p:blipFill>
          <a:blip r:embed="rId11"/>
          <a:stretch>
            <a:fillRect/>
          </a:stretch>
        </p:blipFill>
        <p:spPr>
          <a:xfrm>
            <a:off x="309315" y="4402077"/>
            <a:ext cx="4000500" cy="1143000"/>
          </a:xfrm>
          <a:prstGeom prst="rect">
            <a:avLst/>
          </a:prstGeom>
        </p:spPr>
      </p:pic>
    </p:spTree>
    <p:extLst>
      <p:ext uri="{BB962C8B-B14F-4D97-AF65-F5344CB8AC3E}">
        <p14:creationId xmlns:p14="http://schemas.microsoft.com/office/powerpoint/2010/main" val="476928365"/>
      </p:ext>
    </p:extLst>
  </p:cSld>
  <p:clrMapOvr>
    <a:masterClrMapping/>
  </p:clrMapOvr>
</p:sld>
</file>

<file path=ppt/theme/theme1.xml><?xml version="1.0" encoding="utf-8"?>
<a:theme xmlns:a="http://schemas.openxmlformats.org/drawingml/2006/main" name="American Student Dental Associ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merican Student Dental Associ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ASDA Annual Session 2015 template</Template>
  <TotalTime>1011</TotalTime>
  <Words>2205</Words>
  <Application>Microsoft Office PowerPoint</Application>
  <PresentationFormat>Widescreen</PresentationFormat>
  <Paragraphs>171</Paragraphs>
  <Slides>19</Slides>
  <Notes>19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American Student Dental Association</vt:lpstr>
      <vt:lpstr>American Student Dental Association</vt:lpstr>
      <vt:lpstr>Predental Membership – Why Should you Join ASDA? </vt:lpstr>
      <vt:lpstr>What is ASDA?</vt:lpstr>
      <vt:lpstr>ASDA’s Mission</vt:lpstr>
      <vt:lpstr>PowerPoint Presentation</vt:lpstr>
      <vt:lpstr>What does ASDA do?</vt:lpstr>
      <vt:lpstr>What does Organized Dentistry mean?</vt:lpstr>
      <vt:lpstr>Your Membership Benefits</vt:lpstr>
      <vt:lpstr>Getting into Dental School</vt:lpstr>
      <vt:lpstr>Deals and Offers</vt:lpstr>
      <vt:lpstr>     ASDA Cares About Your Wellness</vt:lpstr>
      <vt:lpstr>Serving Your Community</vt:lpstr>
      <vt:lpstr>ASDA Publications</vt:lpstr>
      <vt:lpstr>ASDA Advocates For You</vt:lpstr>
      <vt:lpstr>Easy ways to get involved</vt:lpstr>
      <vt:lpstr>US Dental School and ASDA Chapter Info</vt:lpstr>
      <vt:lpstr>ASDA Meetings: National </vt:lpstr>
      <vt:lpstr>Get Connected </vt:lpstr>
      <vt:lpstr>ASDA is YOU!</vt:lpstr>
      <vt:lpstr>Join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dc:title>
  <dc:creator>Kerri Richardson</dc:creator>
  <cp:lastModifiedBy>Kylie Weller</cp:lastModifiedBy>
  <cp:revision>113</cp:revision>
  <dcterms:created xsi:type="dcterms:W3CDTF">2015-11-30T15:50:51Z</dcterms:created>
  <dcterms:modified xsi:type="dcterms:W3CDTF">2024-09-13T21:26:48Z</dcterms:modified>
</cp:coreProperties>
</file>