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50" r:id="rId2"/>
  </p:sldMasterIdLst>
  <p:notesMasterIdLst>
    <p:notesMasterId r:id="rId28"/>
  </p:notesMasterIdLst>
  <p:handoutMasterIdLst>
    <p:handoutMasterId r:id="rId29"/>
  </p:handoutMasterIdLst>
  <p:sldIdLst>
    <p:sldId id="256" r:id="rId3"/>
    <p:sldId id="313" r:id="rId4"/>
    <p:sldId id="260" r:id="rId5"/>
    <p:sldId id="302" r:id="rId6"/>
    <p:sldId id="265" r:id="rId7"/>
    <p:sldId id="291" r:id="rId8"/>
    <p:sldId id="304" r:id="rId9"/>
    <p:sldId id="263" r:id="rId10"/>
    <p:sldId id="305" r:id="rId11"/>
    <p:sldId id="317" r:id="rId12"/>
    <p:sldId id="318" r:id="rId13"/>
    <p:sldId id="307" r:id="rId14"/>
    <p:sldId id="308" r:id="rId15"/>
    <p:sldId id="309" r:id="rId16"/>
    <p:sldId id="310" r:id="rId17"/>
    <p:sldId id="311" r:id="rId18"/>
    <p:sldId id="273" r:id="rId19"/>
    <p:sldId id="271" r:id="rId20"/>
    <p:sldId id="259" r:id="rId21"/>
    <p:sldId id="312" r:id="rId22"/>
    <p:sldId id="319" r:id="rId23"/>
    <p:sldId id="276" r:id="rId24"/>
    <p:sldId id="301" r:id="rId25"/>
    <p:sldId id="316" r:id="rId26"/>
    <p:sldId id="296" r:id="rId27"/>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34A"/>
    <a:srgbClr val="0F3249"/>
    <a:srgbClr val="153E6A"/>
    <a:srgbClr val="E6ECEB"/>
    <a:srgbClr val="0079B8"/>
    <a:srgbClr val="ACC850"/>
    <a:srgbClr val="BACAC7"/>
    <a:srgbClr val="174D79"/>
    <a:srgbClr val="047EC8"/>
    <a:srgbClr val="FFBD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57362" autoAdjust="0"/>
  </p:normalViewPr>
  <p:slideViewPr>
    <p:cSldViewPr snapToGrid="0" snapToObjects="1">
      <p:cViewPr varScale="1">
        <p:scale>
          <a:sx n="63" d="100"/>
          <a:sy n="63" d="100"/>
        </p:scale>
        <p:origin x="2148" y="60"/>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65" d="100"/>
          <a:sy n="65" d="100"/>
        </p:scale>
        <p:origin x="308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C932F4-90CB-44D8-A914-ACC01156B61F}" type="datetimeFigureOut">
              <a:rPr lang="en-US" smtClean="0"/>
              <a:t>7/2/2024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58343B-7716-47AD-9E6F-49DB48B8D90C}" type="slidenum">
              <a:rPr lang="en-US" smtClean="0"/>
              <a:t>‹#›</a:t>
            </a:fld>
            <a:endParaRPr lang="en-US"/>
          </a:p>
        </p:txBody>
      </p:sp>
    </p:spTree>
    <p:extLst>
      <p:ext uri="{BB962C8B-B14F-4D97-AF65-F5344CB8AC3E}">
        <p14:creationId xmlns:p14="http://schemas.microsoft.com/office/powerpoint/2010/main" val="2386807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51C11-5A79-411B-A5F1-3B971D9A5306}" type="datetimeFigureOut">
              <a:rPr lang="en-US" smtClean="0"/>
              <a:t>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EFD2E-DB98-4209-98B0-A4C683938160}" type="slidenum">
              <a:rPr lang="en-US" smtClean="0"/>
              <a:t>‹#›</a:t>
            </a:fld>
            <a:endParaRPr lang="en-US"/>
          </a:p>
        </p:txBody>
      </p:sp>
    </p:spTree>
    <p:extLst>
      <p:ext uri="{BB962C8B-B14F-4D97-AF65-F5344CB8AC3E}">
        <p14:creationId xmlns:p14="http://schemas.microsoft.com/office/powerpoint/2010/main" val="3593997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sdanet.org/index/programs-events/webinars/chapter-managemen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t>Introduce</a:t>
            </a:r>
            <a:r>
              <a:rPr lang="en-US" i="1" baseline="0" dirty="0"/>
              <a:t> the presentation and yourself.]</a:t>
            </a:r>
          </a:p>
          <a:p>
            <a:endParaRPr lang="en-US" i="1" baseline="0" dirty="0"/>
          </a:p>
          <a:p>
            <a:r>
              <a:rPr lang="en-US" i="1" baseline="0" dirty="0"/>
              <a:t>(For example, Thank you for joining us today to introduce you to ASDA and why membership in ASDA is an important step in getting connected to the field of dentistry. My name is </a:t>
            </a:r>
            <a:r>
              <a:rPr lang="en-US" i="1" baseline="0" dirty="0" err="1"/>
              <a:t>xxxx</a:t>
            </a:r>
            <a:r>
              <a:rPr lang="en-US" i="1" baseline="0" dirty="0"/>
              <a:t>. I’m a D2 at </a:t>
            </a:r>
            <a:r>
              <a:rPr lang="en-US" i="1" baseline="0" dirty="0" err="1"/>
              <a:t>xxxx</a:t>
            </a:r>
            <a:r>
              <a:rPr lang="en-US" i="1" baseline="0" dirty="0"/>
              <a:t>. I first became involved in ASDA </a:t>
            </a:r>
            <a:r>
              <a:rPr lang="en-US" i="1" baseline="0" dirty="0" err="1"/>
              <a:t>xxxxx</a:t>
            </a:r>
            <a:r>
              <a:rPr lang="en-US" i="1" baseline="0" dirty="0"/>
              <a:t>. After this presentation you will understand ASDA’s important initiatives and your member benefits. Let’s start.]</a:t>
            </a:r>
            <a:endParaRPr lang="en-US" dirty="0"/>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1</a:t>
            </a:fld>
            <a:endParaRPr lang="en-US"/>
          </a:p>
        </p:txBody>
      </p:sp>
    </p:spTree>
    <p:extLst>
      <p:ext uri="{BB962C8B-B14F-4D97-AF65-F5344CB8AC3E}">
        <p14:creationId xmlns:p14="http://schemas.microsoft.com/office/powerpoint/2010/main" val="4177214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A6067"/>
                </a:solidFill>
                <a:effectLst/>
                <a:latin typeface="Open Sans" panose="020B0606030504020204" pitchFamily="34" charset="0"/>
              </a:rPr>
              <a:t>Use your ASDA membership to get a discount! ASDA has collaborated with businesses and organizations to offer our members discounts and deals to make life a little more affordable while in dental school. We’ve got some great deals for you. Scan the QR code to check out what’s available.</a:t>
            </a:r>
            <a:endParaRPr lang="en-US" dirty="0"/>
          </a:p>
        </p:txBody>
      </p:sp>
      <p:sp>
        <p:nvSpPr>
          <p:cNvPr id="4" name="Slide Number Placeholder 3"/>
          <p:cNvSpPr>
            <a:spLocks noGrp="1"/>
          </p:cNvSpPr>
          <p:nvPr>
            <p:ph type="sldNum" sz="quarter" idx="5"/>
          </p:nvPr>
        </p:nvSpPr>
        <p:spPr/>
        <p:txBody>
          <a:bodyPr/>
          <a:lstStyle/>
          <a:p>
            <a:fld id="{CC0EFD2E-DB98-4209-98B0-A4C683938160}" type="slidenum">
              <a:rPr lang="en-US" smtClean="0"/>
              <a:t>10</a:t>
            </a:fld>
            <a:endParaRPr lang="en-US"/>
          </a:p>
        </p:txBody>
      </p:sp>
    </p:spTree>
    <p:extLst>
      <p:ext uri="{BB962C8B-B14F-4D97-AF65-F5344CB8AC3E}">
        <p14:creationId xmlns:p14="http://schemas.microsoft.com/office/powerpoint/2010/main" val="68867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9:notes"/>
          <p:cNvSpPr txBox="1">
            <a:spLocks noGrp="1"/>
          </p:cNvSpPr>
          <p:nvPr>
            <p:ph type="body" idx="1"/>
          </p:nvPr>
        </p:nvSpPr>
        <p:spPr>
          <a:xfrm>
            <a:off x="702310" y="4480004"/>
            <a:ext cx="5618480" cy="3665458"/>
          </a:xfrm>
          <a:prstGeom prst="rect">
            <a:avLst/>
          </a:prstGeom>
          <a:noFill/>
          <a:ln>
            <a:noFill/>
          </a:ln>
        </p:spPr>
        <p:txBody>
          <a:bodyPr spcFirstLastPara="1" wrap="square" lIns="92300" tIns="46125" rIns="92300" bIns="46125" anchor="t" anchorCtr="0">
            <a:noAutofit/>
          </a:bodyPr>
          <a:lstStyle/>
          <a:p>
            <a:pPr marL="0" lvl="0" indent="0" algn="l" rtl="0">
              <a:lnSpc>
                <a:spcPct val="100000"/>
              </a:lnSpc>
              <a:spcBef>
                <a:spcPts val="0"/>
              </a:spcBef>
              <a:spcAft>
                <a:spcPts val="0"/>
              </a:spcAft>
              <a:buSzPts val="1400"/>
              <a:buNone/>
            </a:pPr>
            <a:r>
              <a:rPr lang="en-US" dirty="0"/>
              <a:t>You have access to ASDA’s award-winning magazine. It is a great resource on issues important to dental students. </a:t>
            </a:r>
            <a:r>
              <a:rPr lang="en-US" dirty="0">
                <a:latin typeface="Calibri"/>
                <a:ea typeface="Calibri"/>
                <a:cs typeface="Calibri"/>
                <a:sym typeface="Calibri"/>
              </a:rPr>
              <a:t>Articles are written by experts in the field, current dental students, and recent graduates. Article topics </a:t>
            </a:r>
            <a:r>
              <a:rPr lang="en-US" dirty="0">
                <a:solidFill>
                  <a:srgbClr val="292934"/>
                </a:solidFill>
              </a:rPr>
              <a:t>include wellness, leadership, advocacy, science and technology and more. </a:t>
            </a:r>
          </a:p>
          <a:p>
            <a:pPr marL="0" indent="0"/>
            <a:endParaRPr lang="en-US" dirty="0">
              <a:solidFill>
                <a:srgbClr val="292934"/>
              </a:solidFill>
            </a:endParaRPr>
          </a:p>
          <a:p>
            <a:pPr marL="0" indent="0"/>
            <a:r>
              <a:rPr lang="en-US" dirty="0">
                <a:solidFill>
                  <a:srgbClr val="292934"/>
                </a:solidFill>
              </a:rPr>
              <a:t>Editorial Board strives to have representation from every chapter in Contour. </a:t>
            </a:r>
          </a:p>
          <a:p>
            <a:pPr marL="0" indent="0"/>
            <a:endParaRPr lang="en-US" dirty="0">
              <a:solidFill>
                <a:srgbClr val="29293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92934"/>
                </a:solidFill>
                <a:ea typeface="MS PGothic" pitchFamily="34" charset="-128"/>
              </a:rPr>
              <a:t>[Highlight articles that you’ve found helpful or were written by a district or chapter member.]</a:t>
            </a:r>
          </a:p>
          <a:p>
            <a:pPr marL="0" indent="0"/>
            <a:endParaRPr lang="en-US" dirty="0">
              <a:solidFill>
                <a:srgbClr val="292934"/>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solidFill>
                <a:srgbClr val="292934"/>
              </a:solidFill>
            </a:endParaRPr>
          </a:p>
          <a:p>
            <a:pPr marL="0" lvl="0" indent="0" algn="l" rtl="0">
              <a:lnSpc>
                <a:spcPct val="100000"/>
              </a:lnSpc>
              <a:spcBef>
                <a:spcPts val="0"/>
              </a:spcBef>
              <a:spcAft>
                <a:spcPts val="0"/>
              </a:spcAft>
              <a:buSzPts val="1400"/>
              <a:buNone/>
            </a:pPr>
            <a:endParaRPr lang="en-US" dirty="0">
              <a:solidFill>
                <a:srgbClr val="292934"/>
              </a:solidFill>
            </a:endParaRPr>
          </a:p>
          <a:p>
            <a:pPr marL="0" lvl="0" indent="0" algn="l" rtl="0">
              <a:lnSpc>
                <a:spcPct val="100000"/>
              </a:lnSpc>
              <a:spcBef>
                <a:spcPts val="0"/>
              </a:spcBef>
              <a:spcAft>
                <a:spcPts val="0"/>
              </a:spcAft>
              <a:buSzPts val="1400"/>
              <a:buNone/>
            </a:pPr>
            <a:endParaRPr dirty="0">
              <a:solidFill>
                <a:srgbClr val="292934"/>
              </a:solidFill>
            </a:endParaRPr>
          </a:p>
          <a:p>
            <a:pPr marL="0" lvl="0" indent="0" algn="l" rtl="0">
              <a:lnSpc>
                <a:spcPct val="100000"/>
              </a:lnSpc>
              <a:spcBef>
                <a:spcPts val="0"/>
              </a:spcBef>
              <a:spcAft>
                <a:spcPts val="0"/>
              </a:spcAft>
              <a:buSzPts val="1400"/>
              <a:buNone/>
            </a:pPr>
            <a:endParaRPr dirty="0">
              <a:solidFill>
                <a:srgbClr val="292934"/>
              </a:solidFill>
            </a:endParaRPr>
          </a:p>
          <a:p>
            <a:pPr marL="0" lvl="0" indent="0" algn="l" rtl="0">
              <a:lnSpc>
                <a:spcPct val="100000"/>
              </a:lnSpc>
              <a:spcBef>
                <a:spcPts val="0"/>
              </a:spcBef>
              <a:spcAft>
                <a:spcPts val="0"/>
              </a:spcAft>
              <a:buSzPts val="1400"/>
              <a:buNone/>
            </a:pPr>
            <a:endParaRPr dirty="0"/>
          </a:p>
        </p:txBody>
      </p:sp>
      <p:sp>
        <p:nvSpPr>
          <p:cNvPr id="91" name="Google Shape;91;p9:notes"/>
          <p:cNvSpPr txBox="1">
            <a:spLocks noGrp="1"/>
          </p:cNvSpPr>
          <p:nvPr>
            <p:ph type="sldNum" idx="12"/>
          </p:nvPr>
        </p:nvSpPr>
        <p:spPr>
          <a:xfrm>
            <a:off x="3978132" y="8842030"/>
            <a:ext cx="3043343" cy="467071"/>
          </a:xfrm>
          <a:prstGeom prst="rect">
            <a:avLst/>
          </a:prstGeom>
          <a:noFill/>
          <a:ln>
            <a:noFill/>
          </a:ln>
        </p:spPr>
        <p:txBody>
          <a:bodyPr spcFirstLastPara="1" wrap="square" lIns="92300" tIns="46125" rIns="92300" bIns="4612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0: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460082" indent="-229240"/>
            <a:r>
              <a:rPr lang="en-US" dirty="0">
                <a:solidFill>
                  <a:srgbClr val="000000"/>
                </a:solidFill>
                <a:latin typeface="Arial"/>
                <a:ea typeface="Arial"/>
                <a:cs typeface="Arial"/>
                <a:sym typeface="Arial"/>
              </a:rPr>
              <a:t>Goals of ASDA advocacy:</a:t>
            </a:r>
            <a:endParaRPr dirty="0"/>
          </a:p>
          <a:p>
            <a:pPr marL="461685" indent="-230842">
              <a:buFont typeface="Arial"/>
              <a:buAutoNum type="arabicPeriod"/>
            </a:pPr>
            <a:r>
              <a:rPr lang="en-US" dirty="0">
                <a:solidFill>
                  <a:srgbClr val="000000"/>
                </a:solidFill>
                <a:latin typeface="Arial"/>
                <a:ea typeface="Arial"/>
                <a:cs typeface="Arial"/>
                <a:sym typeface="Arial"/>
              </a:rPr>
              <a:t>Keep students informed – this is achieved through advocacy webinars and ASDA’s e-publication Advocacy Brief. Advocacy Brief shares updates on the state and federal level about issues that affect dental students, like licensure reform, midlevel providers, student debt, etc.</a:t>
            </a:r>
            <a:endParaRPr dirty="0"/>
          </a:p>
          <a:p>
            <a:pPr marL="461685" indent="-230842">
              <a:buFont typeface="Arial"/>
              <a:buAutoNum type="arabicPeriod"/>
            </a:pPr>
            <a:r>
              <a:rPr lang="en-US" dirty="0">
                <a:solidFill>
                  <a:srgbClr val="000000"/>
                </a:solidFill>
                <a:latin typeface="Arial"/>
                <a:ea typeface="Arial"/>
                <a:cs typeface="Arial"/>
                <a:sym typeface="Arial"/>
              </a:rPr>
              <a:t>Provides opportunities to champion our rights and get involved– ASDA Action – send letters directly to lawmakers. Supports patients – support specific legislation to alleviate barriers to care and protect patients. </a:t>
            </a:r>
            <a:endParaRPr dirty="0"/>
          </a:p>
          <a:p>
            <a:pPr marL="0" indent="0"/>
            <a:endParaRPr dirty="0"/>
          </a:p>
        </p:txBody>
      </p:sp>
      <p:sp>
        <p:nvSpPr>
          <p:cNvPr id="107" name="Google Shape;107;p10: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11: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dirty="0"/>
              <a:t>ASDA Action is your way to get involved with advocacy at the grassroots level. Grassroots advocacy means starting at the local level to affect change on a larger scale. It’s centered around the idea that people matter, your stories matter, and our voices are powerful in influencing elected officials at all levels. ASDA Action makes it simple, quick, and easy to get involved.  You can </a:t>
            </a:r>
            <a:endParaRPr dirty="0"/>
          </a:p>
          <a:p>
            <a:pPr marL="173132" indent="-173132">
              <a:buClr>
                <a:schemeClr val="dk1"/>
              </a:buClr>
              <a:buSzPts val="1200"/>
              <a:buFont typeface="Calibri"/>
              <a:buChar char="-"/>
            </a:pPr>
            <a:r>
              <a:rPr lang="en-US" dirty="0"/>
              <a:t>Send letters to your legislators on issues that affect dental students</a:t>
            </a:r>
            <a:endParaRPr dirty="0"/>
          </a:p>
          <a:p>
            <a:pPr marL="173132" indent="-173132">
              <a:buClr>
                <a:schemeClr val="dk1"/>
              </a:buClr>
              <a:buSzPts val="1200"/>
              <a:buFont typeface="Calibri"/>
              <a:buChar char="-"/>
            </a:pPr>
            <a:r>
              <a:rPr lang="en-US" dirty="0"/>
              <a:t>Sign up for text alerts to receive a text when we need you to take action</a:t>
            </a:r>
            <a:endParaRPr dirty="0"/>
          </a:p>
          <a:p>
            <a:pPr marL="173132" indent="-97671">
              <a:buClr>
                <a:schemeClr val="dk1"/>
              </a:buClr>
              <a:buSzPts val="1200"/>
            </a:pPr>
            <a:endParaRPr dirty="0"/>
          </a:p>
          <a:p>
            <a:pPr marL="173132" indent="-173132">
              <a:buClr>
                <a:schemeClr val="dk1"/>
              </a:buClr>
              <a:buSzPts val="1200"/>
              <a:buFont typeface="Calibri"/>
              <a:buChar char="-"/>
            </a:pPr>
            <a:r>
              <a:rPr lang="en-US" dirty="0"/>
              <a:t>ASDA continues to focus on licensure reform and student debt. </a:t>
            </a:r>
            <a:endParaRPr dirty="0"/>
          </a:p>
          <a:p>
            <a:pPr marL="0" indent="0"/>
            <a:endParaRPr dirty="0"/>
          </a:p>
        </p:txBody>
      </p:sp>
      <p:sp>
        <p:nvSpPr>
          <p:cNvPr id="115" name="Google Shape;115;p11: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2: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r>
              <a:rPr lang="en-US" dirty="0"/>
              <a:t>ASDA is committed to community service and outreach. National ASDA encourages and supports chapter community service and outreach initiatives through a</a:t>
            </a:r>
            <a:r>
              <a:rPr lang="en-US" dirty="0">
                <a:solidFill>
                  <a:srgbClr val="5A6067"/>
                </a:solidFill>
              </a:rPr>
              <a:t>n annual Service Month event. These events help meet the </a:t>
            </a:r>
            <a:r>
              <a:rPr lang="en-US" dirty="0"/>
              <a:t>needs of the community. Community service benefits those receiving the service and those volunteering their time to support others. It is a time to step back from other commitments and bring people closer together.</a:t>
            </a:r>
            <a:endParaRPr dirty="0"/>
          </a:p>
          <a:p>
            <a:pPr marL="0" indent="0"/>
            <a:br>
              <a:rPr lang="en-US" dirty="0">
                <a:solidFill>
                  <a:srgbClr val="5A6067"/>
                </a:solidFill>
              </a:rPr>
            </a:br>
            <a:r>
              <a:rPr lang="en-US" b="1" dirty="0">
                <a:solidFill>
                  <a:srgbClr val="5A6067"/>
                </a:solidFill>
              </a:rPr>
              <a:t>Community outreach</a:t>
            </a:r>
            <a:r>
              <a:rPr lang="en-US" dirty="0">
                <a:solidFill>
                  <a:srgbClr val="5A6067"/>
                </a:solidFill>
              </a:rPr>
              <a:t> involves providing professional services, or services of a specific expertise, to a group of people who may not otherwise have access to those services. It is performed where those in need are located. (Example: providing dental services or education at a homeless shelter.)</a:t>
            </a:r>
            <a:endParaRPr dirty="0"/>
          </a:p>
          <a:p>
            <a:pPr marL="0" indent="0"/>
            <a:br>
              <a:rPr lang="en-US" dirty="0">
                <a:solidFill>
                  <a:srgbClr val="5A6067"/>
                </a:solidFill>
              </a:rPr>
            </a:br>
            <a:r>
              <a:rPr lang="en-US" b="1" dirty="0">
                <a:solidFill>
                  <a:srgbClr val="5A6067"/>
                </a:solidFill>
              </a:rPr>
              <a:t>Community service </a:t>
            </a:r>
            <a:r>
              <a:rPr lang="en-US" dirty="0">
                <a:solidFill>
                  <a:srgbClr val="5A6067"/>
                </a:solidFill>
              </a:rPr>
              <a:t>is work done for the benefit of the local community overall. Community service can be completed remotely. (Examples: hosting a clothing drive on campus, cleaning up trash from a park or beach.)</a:t>
            </a:r>
            <a:endParaRPr dirty="0"/>
          </a:p>
          <a:p>
            <a:pPr marL="0" indent="0"/>
            <a:endParaRPr sz="1800" dirty="0"/>
          </a:p>
        </p:txBody>
      </p:sp>
      <p:sp>
        <p:nvSpPr>
          <p:cNvPr id="123" name="Google Shape;123;p12: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13: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dirty="0"/>
              <a:t>MISSION IS NOTED ON SLIDE</a:t>
            </a:r>
            <a:endParaRPr dirty="0"/>
          </a:p>
          <a:p>
            <a:pPr marL="0" indent="0"/>
            <a:endParaRPr dirty="0"/>
          </a:p>
          <a:p>
            <a:pPr marL="346263" indent="-346263">
              <a:spcBef>
                <a:spcPts val="1186"/>
              </a:spcBef>
              <a:buSzPts val="1200"/>
              <a:buFont typeface="Noto Sans Symbols"/>
              <a:buChar char="∙"/>
            </a:pPr>
            <a:r>
              <a:rPr lang="en-US" dirty="0">
                <a:solidFill>
                  <a:srgbClr val="000000"/>
                </a:solidFill>
              </a:rPr>
              <a:t>Developed national programming to offer resources to members on diversity and inclusion.  Resources include webinars, how to guides, and conference programming. </a:t>
            </a:r>
            <a:endParaRPr dirty="0"/>
          </a:p>
          <a:p>
            <a:pPr marL="345862" indent="-345862">
              <a:spcBef>
                <a:spcPts val="1186"/>
              </a:spcBef>
              <a:buSzPts val="1200"/>
              <a:buFont typeface="Noto Sans Symbols"/>
              <a:buChar char="∙"/>
            </a:pPr>
            <a:r>
              <a:rPr lang="en-US" dirty="0">
                <a:solidFill>
                  <a:srgbClr val="000000"/>
                </a:solidFill>
              </a:rPr>
              <a:t>Developed a Diversity &amp; Inclusion Week to ensure DEI efforts remain a priority for the organization. In 2022, the week focused on educating our members on D&amp;I concepts. The 2023 D&amp; I week focused on highlighting the great work being done locally by chapters and individuals.</a:t>
            </a:r>
            <a:endParaRPr lang="en-US" dirty="0"/>
          </a:p>
        </p:txBody>
      </p:sp>
      <p:sp>
        <p:nvSpPr>
          <p:cNvPr id="131" name="Google Shape;131;p13: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4: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dirty="0"/>
              <a:t>ASDA’s Wellness Initiative focuses on five of the commonly accepted dimensions of wellness: emotional, physical, intellectual, occupational and environmental. </a:t>
            </a:r>
            <a:endParaRPr dirty="0"/>
          </a:p>
          <a:p>
            <a:pPr marL="0" indent="0">
              <a:lnSpc>
                <a:spcPct val="106000"/>
              </a:lnSpc>
            </a:pPr>
            <a:r>
              <a:rPr lang="en-US" dirty="0"/>
              <a:t>The goals of the initiative are to: </a:t>
            </a:r>
            <a:endParaRPr dirty="0"/>
          </a:p>
          <a:p>
            <a:pPr marL="345862" indent="-345862">
              <a:lnSpc>
                <a:spcPct val="106000"/>
              </a:lnSpc>
              <a:buClr>
                <a:schemeClr val="dk1"/>
              </a:buClr>
              <a:buSzPts val="1200"/>
              <a:buFont typeface="Calibri"/>
              <a:buChar char="-"/>
            </a:pPr>
            <a:r>
              <a:rPr lang="en-US" dirty="0"/>
              <a:t>Make information on overall wellness available to keep the issue top of mind for our student members</a:t>
            </a:r>
            <a:endParaRPr dirty="0"/>
          </a:p>
          <a:p>
            <a:pPr marL="346263" indent="-346263">
              <a:lnSpc>
                <a:spcPct val="106000"/>
              </a:lnSpc>
              <a:buClr>
                <a:schemeClr val="dk1"/>
              </a:buClr>
              <a:buSzPts val="1200"/>
              <a:buFont typeface="Calibri"/>
              <a:buChar char="-"/>
            </a:pPr>
            <a:r>
              <a:rPr lang="en-US" dirty="0"/>
              <a:t>Educate members about the different dimensions of wellness and how to find a balanced way to address all of them</a:t>
            </a:r>
            <a:endParaRPr dirty="0"/>
          </a:p>
          <a:p>
            <a:pPr marL="345862" indent="-345862">
              <a:lnSpc>
                <a:spcPct val="106000"/>
              </a:lnSpc>
              <a:buClr>
                <a:schemeClr val="dk1"/>
              </a:buClr>
              <a:buSzPts val="1200"/>
              <a:buFont typeface="Calibri"/>
              <a:buChar char="-"/>
            </a:pPr>
            <a:r>
              <a:rPr lang="en-US" dirty="0"/>
              <a:t>Encourage member participation in individual and group wellness activities, like wellness challenges</a:t>
            </a:r>
          </a:p>
          <a:p>
            <a:pPr marL="345862" indent="-345862">
              <a:lnSpc>
                <a:spcPct val="106000"/>
              </a:lnSpc>
              <a:buClr>
                <a:schemeClr val="dk1"/>
              </a:buClr>
              <a:buSzPts val="1200"/>
              <a:buFont typeface="Calibri"/>
              <a:buChar char="-"/>
            </a:pPr>
            <a:endParaRPr lang="en-US" dirty="0"/>
          </a:p>
          <a:p>
            <a:pPr marL="0" indent="0">
              <a:lnSpc>
                <a:spcPct val="106000"/>
              </a:lnSpc>
              <a:buClr>
                <a:schemeClr val="dk1"/>
              </a:buClr>
              <a:buSzPts val="1200"/>
            </a:pPr>
            <a:r>
              <a:rPr lang="en-US" dirty="0"/>
              <a:t>Wellness month is each September. In 2023 the theme was Finding Joy. No matter the theme there are always a variety of ways to participate in Wellness Month at the chapter and individual level. </a:t>
            </a:r>
            <a:br>
              <a:rPr lang="en-US" dirty="0"/>
            </a:br>
            <a:endParaRPr dirty="0"/>
          </a:p>
          <a:p>
            <a:pPr marL="0" indent="0">
              <a:spcBef>
                <a:spcPts val="808"/>
              </a:spcBef>
            </a:pPr>
            <a:br>
              <a:rPr lang="en-US" sz="1800" dirty="0"/>
            </a:br>
            <a:endParaRPr sz="1800" dirty="0"/>
          </a:p>
          <a:p>
            <a:pPr marL="0" indent="0"/>
            <a:endParaRPr dirty="0"/>
          </a:p>
        </p:txBody>
      </p:sp>
      <p:sp>
        <p:nvSpPr>
          <p:cNvPr id="139" name="Google Shape;139;p14: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baseline="0" dirty="0">
                <a:ea typeface="MS PGothic" charset="0"/>
              </a:rPr>
              <a:t>National ASDA meetings include:</a:t>
            </a:r>
            <a:endParaRPr lang="en-US" b="1" dirty="0">
              <a:ea typeface="MS PGothic" charset="0"/>
            </a:endParaRPr>
          </a:p>
          <a:p>
            <a:pPr>
              <a:defRPr/>
            </a:pPr>
            <a:endParaRPr lang="en-US" b="1" dirty="0"/>
          </a:p>
          <a:p>
            <a:pPr>
              <a:defRPr/>
            </a:pPr>
            <a:r>
              <a:rPr lang="en-US" b="0" dirty="0"/>
              <a:t>National Leadership Conference</a:t>
            </a:r>
          </a:p>
          <a:p>
            <a:pPr lvl="0">
              <a:defRPr/>
            </a:pPr>
            <a:r>
              <a:rPr lang="en-US" dirty="0"/>
              <a:t>Bridges the educational gap between the clinical</a:t>
            </a:r>
            <a:r>
              <a:rPr lang="en-US" baseline="0" dirty="0"/>
              <a:t> skills taught in dental school and the soft skills and knowledge needed to be a successful dental team leader, manager or practice owner that are often left out of dental school curriculum. Content focuses on 5 core areas: leadership, career planning, advocacy, personal development and wellness, and clinical practice management.</a:t>
            </a:r>
          </a:p>
          <a:p>
            <a:pPr lvl="0">
              <a:defRPr/>
            </a:pPr>
            <a:endParaRPr lang="en-US" dirty="0">
              <a:ea typeface="MS PGothic" charset="0"/>
            </a:endParaRPr>
          </a:p>
          <a:p>
            <a:pPr>
              <a:defRPr/>
            </a:pPr>
            <a:r>
              <a:rPr lang="en-US" b="0" dirty="0"/>
              <a:t>Annual Session</a:t>
            </a:r>
          </a:p>
          <a:p>
            <a:pPr lvl="0">
              <a:defRPr/>
            </a:pPr>
            <a:r>
              <a:rPr lang="en-US" dirty="0"/>
              <a:t>Brings together </a:t>
            </a:r>
            <a:r>
              <a:rPr lang="en-US" baseline="0" dirty="0"/>
              <a:t>student leaders from all ASDA chapters for chapter leader training and idea sharing opportunities. Serves as the official meeting of the ASDA House of Delegates to debate and vote on policy and elect the </a:t>
            </a:r>
            <a:r>
              <a:rPr lang="en-US" dirty="0"/>
              <a:t>Executive Committee. Elections for the Board of Trustees also occurs.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ea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ea typeface="MS PGothic" charset="0"/>
              </a:rPr>
              <a:t>[Add your personal experiences at these meetings]</a:t>
            </a:r>
            <a:endParaRPr lang="en-US" baseline="0" dirty="0">
              <a:cs typeface="Calibri" charset="0"/>
            </a:endParaRPr>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17</a:t>
            </a:fld>
            <a:endParaRPr lang="en-US"/>
          </a:p>
        </p:txBody>
      </p:sp>
    </p:spTree>
    <p:extLst>
      <p:ext uri="{BB962C8B-B14F-4D97-AF65-F5344CB8AC3E}">
        <p14:creationId xmlns:p14="http://schemas.microsoft.com/office/powerpoint/2010/main" val="1171776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a:t>
            </a:r>
            <a:r>
              <a:rPr lang="en-US" baseline="0" dirty="0"/>
              <a:t> key focus for ASDA is leadership development. As future dentists, you will be oral health leaders and ASDA is your path to gaining skills beyond those learned in dental school.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[Share your experience as an ASDA leader, what got you started and why fellow students should get involved.]</a:t>
            </a:r>
            <a:endParaRPr lang="en-US" b="1" dirty="0"/>
          </a:p>
        </p:txBody>
      </p:sp>
      <p:sp>
        <p:nvSpPr>
          <p:cNvPr id="4" name="Slide Number Placeholder 3"/>
          <p:cNvSpPr>
            <a:spLocks noGrp="1"/>
          </p:cNvSpPr>
          <p:nvPr>
            <p:ph type="sldNum" sz="quarter" idx="10"/>
          </p:nvPr>
        </p:nvSpPr>
        <p:spPr/>
        <p:txBody>
          <a:bodyPr/>
          <a:lstStyle/>
          <a:p>
            <a:fld id="{CC0EFD2E-DB98-4209-98B0-A4C683938160}" type="slidenum">
              <a:rPr lang="en-US" smtClean="0"/>
              <a:t>18</a:t>
            </a:fld>
            <a:endParaRPr lang="en-US"/>
          </a:p>
        </p:txBody>
      </p:sp>
    </p:spTree>
    <p:extLst>
      <p:ext uri="{BB962C8B-B14F-4D97-AF65-F5344CB8AC3E}">
        <p14:creationId xmlns:p14="http://schemas.microsoft.com/office/powerpoint/2010/main" val="3496689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[For both recruited and auto enroll programs, review ways members can become engaged with the chapter. Highlight different opportunities for members to get engaged including leadership opportunities, volunteer opportunities and upcoming events. Include photos of chapter events.]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[Include your chapter social media here.]</a:t>
            </a:r>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19</a:t>
            </a:fld>
            <a:endParaRPr lang="en-US"/>
          </a:p>
        </p:txBody>
      </p:sp>
    </p:spTree>
    <p:extLst>
      <p:ext uri="{BB962C8B-B14F-4D97-AF65-F5344CB8AC3E}">
        <p14:creationId xmlns:p14="http://schemas.microsoft.com/office/powerpoint/2010/main" val="366861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ASDA</a:t>
            </a:r>
            <a:r>
              <a:rPr lang="en-US" baseline="0" dirty="0"/>
              <a:t> was founded in 1971 by dental students. Since the 70’s, ASDA has grown to become the largest national organization representing dental students. ASDA has a chapter at every dental school in the US and Puerto Rico, as well as a national office in Chicago. Let’s take a closer look at how ASDA is organized. </a:t>
            </a:r>
            <a:endParaRPr lang="en-US" dirty="0"/>
          </a:p>
        </p:txBody>
      </p:sp>
      <p:sp>
        <p:nvSpPr>
          <p:cNvPr id="37" name="Google Shape;37;p2: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7: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dirty="0"/>
              <a:t>Add District logo, Instagram, and other social information. Include any upcoming district events, initiatives, etc. </a:t>
            </a:r>
            <a:endParaRPr dirty="0"/>
          </a:p>
        </p:txBody>
      </p:sp>
      <p:sp>
        <p:nvSpPr>
          <p:cNvPr id="190" name="Google Shape;190;p17: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20:notes"/>
          <p:cNvSpPr txBox="1">
            <a:spLocks noGrp="1"/>
          </p:cNvSpPr>
          <p:nvPr>
            <p:ph type="body" idx="1"/>
          </p:nvPr>
        </p:nvSpPr>
        <p:spPr>
          <a:xfrm>
            <a:off x="702310" y="4480004"/>
            <a:ext cx="5618480" cy="3665458"/>
          </a:xfrm>
          <a:prstGeom prst="rect">
            <a:avLst/>
          </a:prstGeom>
          <a:noFill/>
          <a:ln>
            <a:noFill/>
          </a:ln>
        </p:spPr>
        <p:txBody>
          <a:bodyPr spcFirstLastPara="1" wrap="square" lIns="92300" tIns="46125" rIns="92300" bIns="461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dirty="0"/>
              <a:t>Get connected to ASDA on social media to stay up-to-date on all that is going on and </a:t>
            </a:r>
            <a:r>
              <a:rPr lang="en-US" baseline="0" dirty="0"/>
              <a:t>build your dental community. </a:t>
            </a:r>
            <a:r>
              <a:rPr lang="en-US" b="0" dirty="0"/>
              <a:t>Make sure you’re following us on Instagram at @dentalstudents, bookmark the website asdanet.org and note our general email address membership@asdanet.org</a:t>
            </a:r>
            <a:endParaRPr dirty="0"/>
          </a:p>
          <a:p>
            <a:pPr marL="0" lvl="0" indent="0" algn="l" rtl="0">
              <a:lnSpc>
                <a:spcPct val="100000"/>
              </a:lnSpc>
              <a:spcBef>
                <a:spcPts val="0"/>
              </a:spcBef>
              <a:spcAft>
                <a:spcPts val="0"/>
              </a:spcAft>
              <a:buSzPts val="1400"/>
              <a:buNone/>
            </a:pPr>
            <a:endParaRPr dirty="0"/>
          </a:p>
        </p:txBody>
      </p:sp>
      <p:sp>
        <p:nvSpPr>
          <p:cNvPr id="193" name="Google Shape;193;p20:notes"/>
          <p:cNvSpPr txBox="1">
            <a:spLocks noGrp="1"/>
          </p:cNvSpPr>
          <p:nvPr>
            <p:ph type="sldNum" idx="12"/>
          </p:nvPr>
        </p:nvSpPr>
        <p:spPr>
          <a:xfrm>
            <a:off x="3978132" y="8842030"/>
            <a:ext cx="3043343" cy="467071"/>
          </a:xfrm>
          <a:prstGeom prst="rect">
            <a:avLst/>
          </a:prstGeom>
          <a:noFill/>
          <a:ln>
            <a:noFill/>
          </a:ln>
        </p:spPr>
        <p:txBody>
          <a:bodyPr spcFirstLastPara="1" wrap="square" lIns="92300" tIns="46125" rIns="92300" bIns="4612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[2025 opens September 4,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your chapter has a specific process for collecting membership dues, update slide as needed.]</a:t>
            </a:r>
          </a:p>
          <a:p>
            <a:endParaRPr lang="en-US" dirty="0"/>
          </a:p>
          <a:p>
            <a:r>
              <a:rPr lang="en-US" dirty="0"/>
              <a:t>[For auto enroll chapters explain the process used for your school]</a:t>
            </a:r>
          </a:p>
          <a:p>
            <a:endParaRPr lang="en-US" dirty="0"/>
          </a:p>
          <a:p>
            <a:r>
              <a:rPr lang="en-US" dirty="0"/>
              <a:t>[For recruited</a:t>
            </a:r>
            <a:r>
              <a:rPr lang="en-US" baseline="0" dirty="0"/>
              <a:t> chapters explain how to join, through ASDA website, send information to membership rep, sign up on site]</a:t>
            </a:r>
            <a:endParaRPr lang="en-US" dirty="0"/>
          </a:p>
          <a:p>
            <a:endParaRPr lang="en-US" dirty="0"/>
          </a:p>
          <a:p>
            <a:r>
              <a:rPr lang="en-US" dirty="0"/>
              <a:t>[All Chapters]</a:t>
            </a:r>
          </a:p>
          <a:p>
            <a:endParaRPr lang="en-US" dirty="0"/>
          </a:p>
          <a:p>
            <a:r>
              <a:rPr lang="en-US" dirty="0"/>
              <a:t>ASDA </a:t>
            </a:r>
            <a:r>
              <a:rPr lang="en-US" baseline="0" dirty="0"/>
              <a:t>is an organization focused on dental students. We are able to achieve our mission through the support of our members. </a:t>
            </a:r>
          </a:p>
          <a:p>
            <a:endParaRPr lang="en-US" baseline="0" dirty="0"/>
          </a:p>
          <a:p>
            <a:r>
              <a:rPr lang="en-US" baseline="0" dirty="0"/>
              <a:t>As a reminder, all </a:t>
            </a:r>
            <a:r>
              <a:rPr lang="en-US" baseline="0" dirty="0" err="1"/>
              <a:t>predoctoral</a:t>
            </a:r>
            <a:r>
              <a:rPr lang="en-US" baseline="0" dirty="0"/>
              <a:t> ASDA members are student members of the American Dental Association. As a </a:t>
            </a:r>
            <a:r>
              <a:rPr lang="en-US" baseline="0" dirty="0" err="1"/>
              <a:t>predoctoral</a:t>
            </a:r>
            <a:r>
              <a:rPr lang="en-US" baseline="0" dirty="0"/>
              <a:t> member of ASDA, you receive your ADA ID number which will be your number throughout your professional career. $5 of ASDA dues goes to the ADA. Learn more about getting involved in ASDA and the benefits of membership through the link.</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22</a:t>
            </a:fld>
            <a:endParaRPr lang="en-US"/>
          </a:p>
        </p:txBody>
      </p:sp>
    </p:spTree>
    <p:extLst>
      <p:ext uri="{BB962C8B-B14F-4D97-AF65-F5344CB8AC3E}">
        <p14:creationId xmlns:p14="http://schemas.microsoft.com/office/powerpoint/2010/main" val="2737126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you’ve heard throughout this presentation t</a:t>
            </a:r>
            <a:r>
              <a:rPr lang="en-US" b="0" i="0" dirty="0">
                <a:solidFill>
                  <a:srgbClr val="5A6067"/>
                </a:solidFill>
                <a:latin typeface="Open Sans"/>
                <a:ea typeface="Open Sans"/>
                <a:cs typeface="Open Sans"/>
                <a:sym typeface="Open Sans"/>
              </a:rPr>
              <a:t>here are many ways that you can get involved with ASDA. </a:t>
            </a:r>
            <a:r>
              <a:rPr lang="en-US" b="0" dirty="0"/>
              <a:t>We have a place for you.</a:t>
            </a:r>
            <a:r>
              <a:rPr lang="en-US" b="0" i="0" dirty="0">
                <a:solidFill>
                  <a:srgbClr val="5A6067"/>
                </a:solidFill>
                <a:effectLst/>
                <a:latin typeface="Open Sans" panose="020B0606030504020204" pitchFamily="34" charset="0"/>
              </a:rPr>
              <a:t> Whatever your interest, you'll find ways to put it into action. </a:t>
            </a:r>
            <a:r>
              <a:rPr lang="en-US" b="0" i="0" dirty="0">
                <a:solidFill>
                  <a:srgbClr val="5A6067"/>
                </a:solidFill>
                <a:latin typeface="Open Sans"/>
                <a:ea typeface="Open Sans"/>
                <a:cs typeface="Open Sans"/>
                <a:sym typeface="Open Sans"/>
              </a:rPr>
              <a:t>Our chapter is here to support you. Throughout your ASDA experience you will continue to see programming in community service, wellness, advocacy and leadership and you will be able to get involved through our chapter and national ASDA opportunities. </a:t>
            </a:r>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CC0EFD2E-DB98-4209-98B0-A4C683938160}" type="slidenum">
              <a:rPr lang="en-US" smtClean="0"/>
              <a:t>23</a:t>
            </a:fld>
            <a:endParaRPr lang="en-US"/>
          </a:p>
        </p:txBody>
      </p:sp>
    </p:spTree>
    <p:extLst>
      <p:ext uri="{BB962C8B-B14F-4D97-AF65-F5344CB8AC3E}">
        <p14:creationId xmlns:p14="http://schemas.microsoft.com/office/powerpoint/2010/main" val="194309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1: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dirty="0"/>
              <a:t>ASDA is 22,000 plus members, 70 chapters, 11 districts, 1 national ASDA. </a:t>
            </a:r>
            <a:endParaRPr dirty="0"/>
          </a:p>
        </p:txBody>
      </p:sp>
      <p:sp>
        <p:nvSpPr>
          <p:cNvPr id="238" name="Google Shape;238;p21: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[Update with pictures of your members.]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Getting involved in our </a:t>
            </a:r>
            <a:r>
              <a:rPr lang="en-US" baseline="0" dirty="0"/>
              <a:t>ASDA chapter provides you a v</a:t>
            </a:r>
            <a:r>
              <a:rPr lang="en-US" dirty="0"/>
              <a:t>oice within ASDA</a:t>
            </a:r>
            <a:r>
              <a:rPr lang="en-US" baseline="0" dirty="0"/>
              <a:t> to shape ASDA’s advocacy efforts and policy. It provides you leadership opportunities and support beyond what you learn as part of the dental school curriculum to help you gain the skills you need to be a leader in the profession. It connects you to the larger community within ASDA and organized dentistry. And, ASDA keeps you up-date.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lvl="0" indent="0" defTabSz="914400">
              <a:spcAft>
                <a:spcPts val="1800"/>
              </a:spcAft>
              <a:buClr>
                <a:srgbClr val="003767"/>
              </a:buClr>
              <a:buSzPct val="85000"/>
              <a:buFont typeface="Arial" panose="020B0604020202020204" pitchFamily="34" charset="0"/>
              <a:buNone/>
            </a:pPr>
            <a:r>
              <a:rPr lang="en-US" dirty="0"/>
              <a:t>ASDA’s mission</a:t>
            </a:r>
            <a:r>
              <a:rPr lang="en-US" baseline="0" dirty="0"/>
              <a:t> is focused on dental students. Dental students, who are members, set the course in identifying concerns, policies, legislative objectives, etc. ASDA exists for its members and its members, you, guide ASDA. </a:t>
            </a:r>
          </a:p>
          <a:p>
            <a:pPr marL="0" lvl="0" indent="0" defTabSz="914400">
              <a:spcAft>
                <a:spcPts val="1800"/>
              </a:spcAft>
              <a:buClr>
                <a:srgbClr val="003767"/>
              </a:buClr>
              <a:buSzPct val="85000"/>
              <a:buFont typeface="Arial" panose="020B0604020202020204" pitchFamily="34" charset="0"/>
              <a:buNone/>
            </a:pPr>
            <a:endParaRPr lang="en-US" baseline="0" dirty="0"/>
          </a:p>
          <a:p>
            <a:pPr marL="0" lvl="0" indent="0" defTabSz="914400">
              <a:spcAft>
                <a:spcPts val="1800"/>
              </a:spcAft>
              <a:buClr>
                <a:srgbClr val="003767"/>
              </a:buClr>
              <a:buSzPct val="85000"/>
              <a:buFont typeface="Arial" panose="020B0604020202020204" pitchFamily="34" charset="0"/>
              <a:buNone/>
            </a:pPr>
            <a:r>
              <a:rPr lang="en-US" baseline="0" dirty="0"/>
              <a:t>ASDA is YOU! Thank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C0EFD2E-DB98-4209-98B0-A4C683938160}" type="slidenum">
              <a:rPr lang="en-US" smtClean="0"/>
              <a:t>25</a:t>
            </a:fld>
            <a:endParaRPr lang="en-US"/>
          </a:p>
        </p:txBody>
      </p:sp>
    </p:spTree>
    <p:extLst>
      <p:ext uri="{BB962C8B-B14F-4D97-AF65-F5344CB8AC3E}">
        <p14:creationId xmlns:p14="http://schemas.microsoft.com/office/powerpoint/2010/main" val="624161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ASDA member leaders at the national, district and local level help</a:t>
            </a:r>
            <a:r>
              <a:rPr lang="en-US" baseline="0" dirty="0"/>
              <a:t> fulfill ASDA’s mission. What is a mission? A mission is an explanation of why an organization exists. </a:t>
            </a:r>
          </a:p>
          <a:p>
            <a:endParaRPr lang="en-US" baseline="0" dirty="0"/>
          </a:p>
          <a:p>
            <a:r>
              <a:rPr lang="en-US" baseline="0" dirty="0"/>
              <a:t>What is ASDA’s mission: </a:t>
            </a:r>
          </a:p>
          <a:p>
            <a:r>
              <a:rPr lang="en-US" dirty="0"/>
              <a:t>ASDA is a national student-run organization that protects and advances the rights, interests and welfare of dental students. It introduces students to lifelong involvement in organized dentistry and provides services, information, education, representation and advocacy.</a:t>
            </a:r>
          </a:p>
          <a:p>
            <a:endParaRPr lang="en-US" dirty="0"/>
          </a:p>
          <a:p>
            <a:r>
              <a:rPr lang="en-US" dirty="0"/>
              <a:t>Our mission guides what ASDA does, who we do it for and how we do it. For ASDA, that means we are a student-run organization that:</a:t>
            </a:r>
          </a:p>
          <a:p>
            <a:pPr lvl="0"/>
            <a:r>
              <a:rPr lang="en-US" dirty="0"/>
              <a:t>Protects dental students</a:t>
            </a:r>
          </a:p>
          <a:p>
            <a:pPr lvl="0"/>
            <a:r>
              <a:rPr lang="en-US" dirty="0"/>
              <a:t>Advances dental student rights/interests</a:t>
            </a:r>
          </a:p>
          <a:p>
            <a:pPr lvl="0"/>
            <a:r>
              <a:rPr lang="en-US" dirty="0"/>
              <a:t>Introduces organized dentistry</a:t>
            </a:r>
          </a:p>
          <a:p>
            <a:pPr lvl="0"/>
            <a:r>
              <a:rPr lang="en-US" dirty="0"/>
              <a:t>Provides information and education</a:t>
            </a:r>
          </a:p>
          <a:p>
            <a:pPr lvl="0"/>
            <a:r>
              <a:rPr lang="en-US" dirty="0"/>
              <a:t>Represents dental students</a:t>
            </a:r>
          </a:p>
          <a:p>
            <a:pPr lvl="0"/>
            <a:r>
              <a:rPr lang="en-US" dirty="0"/>
              <a:t>Advocates on their behalf </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3</a:t>
            </a:fld>
            <a:endParaRPr lang="en-US"/>
          </a:p>
        </p:txBody>
      </p:sp>
    </p:spTree>
    <p:extLst>
      <p:ext uri="{BB962C8B-B14F-4D97-AF65-F5344CB8AC3E}">
        <p14:creationId xmlns:p14="http://schemas.microsoft.com/office/powerpoint/2010/main" val="2944961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4: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endParaRPr dirty="0"/>
          </a:p>
        </p:txBody>
      </p:sp>
      <p:sp>
        <p:nvSpPr>
          <p:cNvPr id="52" name="Google Shape;52;p4: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Organized dentistry </a:t>
            </a:r>
            <a:r>
              <a:rPr lang="en-US" altLang="en-US" dirty="0"/>
              <a:t>is a way to describe the combined efforts of all dental</a:t>
            </a:r>
            <a:r>
              <a:rPr lang="en-US" altLang="en-US" baseline="0" dirty="0"/>
              <a:t> </a:t>
            </a:r>
            <a:r>
              <a:rPr lang="en-US" altLang="en-US" dirty="0"/>
              <a:t>organizations (such as ASDA, ADA, state societies, etc.) that work together to positively contribute to the dental profession. </a:t>
            </a:r>
            <a:endParaRPr lang="en-US" altLang="en-US" dirty="0">
              <a:latin typeface="Franklin Gothic Medium Cond" panose="020B0606030402020204" pitchFamily="34" charset="0"/>
            </a:endParaRPr>
          </a:p>
          <a:p>
            <a:pPr eaLnBrk="1" hangingPunct="1">
              <a:spcBef>
                <a:spcPct val="0"/>
              </a:spcBef>
            </a:pPr>
            <a:endParaRPr lang="en-US" altLang="en-US" dirty="0">
              <a:latin typeface="Franklin Gothic Medium Cond" panose="020B0606030402020204" pitchFamily="34" charset="0"/>
            </a:endParaRPr>
          </a:p>
          <a:p>
            <a:pPr eaLnBrk="1" hangingPunct="1">
              <a:spcBef>
                <a:spcPct val="0"/>
              </a:spcBef>
            </a:pPr>
            <a:r>
              <a:rPr lang="en-US" altLang="en-US" dirty="0">
                <a:latin typeface="Franklin Gothic Medium Cond" panose="020B0606030402020204" pitchFamily="34" charset="0"/>
              </a:rPr>
              <a:t>ASDA fosters the path toward a lifelong commitment to organized dentistry</a:t>
            </a:r>
            <a:r>
              <a:rPr lang="en-US" altLang="en-US" baseline="0" dirty="0">
                <a:latin typeface="Franklin Gothic Medium Cond" panose="020B0606030402020204" pitchFamily="34" charset="0"/>
              </a:rPr>
              <a:t> b</a:t>
            </a:r>
            <a:r>
              <a:rPr lang="en-US" altLang="en-US" dirty="0">
                <a:latin typeface="Franklin Gothic Medium Cond" panose="020B0606030402020204" pitchFamily="34" charset="0"/>
              </a:rPr>
              <a:t>oth at the chapter, district and national level. ASDA works with other organizations to represent the dental student</a:t>
            </a:r>
            <a:r>
              <a:rPr lang="en-US" altLang="en-US" baseline="0" dirty="0">
                <a:latin typeface="Franklin Gothic Medium Cond" panose="020B0606030402020204" pitchFamily="34" charset="0"/>
              </a:rPr>
              <a:t> </a:t>
            </a:r>
            <a:r>
              <a:rPr lang="en-US" altLang="en-US" dirty="0">
                <a:latin typeface="Franklin Gothic Medium Cond" panose="020B0606030402020204" pitchFamily="34" charset="0"/>
              </a:rPr>
              <a:t>voice and make change.</a:t>
            </a:r>
          </a:p>
          <a:p>
            <a:pPr eaLnBrk="1" hangingPunct="1">
              <a:spcBef>
                <a:spcPct val="0"/>
              </a:spcBef>
            </a:pPr>
            <a:endParaRPr lang="en-US" altLang="en-US" dirty="0">
              <a:latin typeface="Franklin Gothic Medium Cond" panose="020B0606030402020204" pitchFamily="34" charset="0"/>
            </a:endParaRPr>
          </a:p>
          <a:p>
            <a:pPr eaLnBrk="1" hangingPunct="1">
              <a:spcBef>
                <a:spcPct val="0"/>
              </a:spcBef>
            </a:pPr>
            <a:r>
              <a:rPr lang="en-US" altLang="en-US" dirty="0">
                <a:latin typeface="Franklin Gothic Medium Cond" panose="020B0606030402020204" pitchFamily="34" charset="0"/>
              </a:rPr>
              <a:t>Examples</a:t>
            </a:r>
            <a:r>
              <a:rPr lang="en-US" altLang="en-US" baseline="0" dirty="0">
                <a:latin typeface="Franklin Gothic Medium Cond" panose="020B0606030402020204" pitchFamily="34" charset="0"/>
              </a:rPr>
              <a:t> of collaboration include working with </a:t>
            </a:r>
            <a:r>
              <a:rPr lang="en-US" altLang="en-US" dirty="0">
                <a:latin typeface="Franklin Gothic Medium Cond" panose="020B0606030402020204" pitchFamily="34" charset="0"/>
              </a:rPr>
              <a:t>AGD,</a:t>
            </a:r>
            <a:r>
              <a:rPr lang="en-US" altLang="en-US" baseline="0" dirty="0">
                <a:latin typeface="Franklin Gothic Medium Cond" panose="020B0606030402020204" pitchFamily="34" charset="0"/>
              </a:rPr>
              <a:t> </a:t>
            </a:r>
            <a:r>
              <a:rPr lang="en-US" altLang="en-US" dirty="0">
                <a:latin typeface="Franklin Gothic Medium Cond" panose="020B0606030402020204" pitchFamily="34" charset="0"/>
              </a:rPr>
              <a:t>other specialty organizations and with student dental groups like SNDA, SAID, HSDA, and ADEA Council of Students. </a:t>
            </a:r>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5</a:t>
            </a:fld>
            <a:endParaRPr lang="en-US"/>
          </a:p>
        </p:txBody>
      </p:sp>
    </p:spTree>
    <p:extLst>
      <p:ext uri="{BB962C8B-B14F-4D97-AF65-F5344CB8AC3E}">
        <p14:creationId xmlns:p14="http://schemas.microsoft.com/office/powerpoint/2010/main" val="1794832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ASDA is comprised of three levels – national, district and chapter. It takes all t</a:t>
            </a:r>
            <a:r>
              <a:rPr lang="en-US" dirty="0"/>
              <a:t>hree levels working</a:t>
            </a:r>
            <a:r>
              <a:rPr lang="en-US" baseline="0" dirty="0"/>
              <a:t> together to make ASDA successful. Dental students are the focus of ASDA and help lead the organization.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Student members guide national ASDA through the Board of Trustees and the House of Delegates. National ASDA advocates on behalf of members, provides education, works with industry to offer member discounts, keeps you knowledgeable about organized dentistry and supports the districts and the chapters. National ASDA serves as a voice for all members.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ASDA’s Board of Trustees consists of the Executive Committee, 11 district trustees and the Immediate Past President.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Each dental school has an ASDA chapter. Each chapter has two representatives, also known as delegates, who vote during the House of Delegates. The House of Delegates votes on ASDA policy such as legislative policies, ASDA’s code of ethics, professional issues such as vaping and more. The House also elects ASDA’s president, two vice presidents and Speaker of the House, who are part of ASDA’s Executive Committee.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the district level, student member leaders represent the interests of student members within their district. Chapters are grouped into one of ASDA’s 11 districts. The chapters of a district elect their ASDA District Trustee who sits on ASDA’s Board of Trustees.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Your ASDA chapter provides leadership, community and engagement at the local level.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help support the House, Board and ASDA’s councils and committees, ASDA has a national office in Chicago with</a:t>
            </a:r>
            <a:r>
              <a:rPr lang="en-US" baseline="0" dirty="0"/>
              <a:t> staff members. Staff work in areas such as membership, social media, advocacy and education- all focused on ASDA’s members. This structure is similar to the ADA. The ADA also has a House of Delegates, a Board of Trustees, national council and committees, and staff located in Chicago.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6</a:t>
            </a:fld>
            <a:endParaRPr lang="en-US"/>
          </a:p>
        </p:txBody>
      </p:sp>
    </p:spTree>
    <p:extLst>
      <p:ext uri="{BB962C8B-B14F-4D97-AF65-F5344CB8AC3E}">
        <p14:creationId xmlns:p14="http://schemas.microsoft.com/office/powerpoint/2010/main" val="321909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shows the governing structure of ASDA. You can see the positions in the structure all of which are held by students. </a:t>
            </a:r>
          </a:p>
          <a:p>
            <a:endParaRPr lang="en-US" dirty="0"/>
          </a:p>
          <a:p>
            <a:r>
              <a:rPr lang="en-US" b="1" dirty="0"/>
              <a:t>[Have any chapter members serving at the national level speak about their experiences]</a:t>
            </a:r>
          </a:p>
        </p:txBody>
      </p:sp>
      <p:sp>
        <p:nvSpPr>
          <p:cNvPr id="4" name="Slide Number Placeholder 3"/>
          <p:cNvSpPr>
            <a:spLocks noGrp="1"/>
          </p:cNvSpPr>
          <p:nvPr>
            <p:ph type="sldNum" sz="quarter" idx="5"/>
          </p:nvPr>
        </p:nvSpPr>
        <p:spPr/>
        <p:txBody>
          <a:bodyPr/>
          <a:lstStyle/>
          <a:p>
            <a:fld id="{CC0EFD2E-DB98-4209-98B0-A4C683938160}" type="slidenum">
              <a:rPr lang="en-US" smtClean="0"/>
              <a:t>7</a:t>
            </a:fld>
            <a:endParaRPr lang="en-US"/>
          </a:p>
        </p:txBody>
      </p:sp>
    </p:spTree>
    <p:extLst>
      <p:ext uri="{BB962C8B-B14F-4D97-AF65-F5344CB8AC3E}">
        <p14:creationId xmlns:p14="http://schemas.microsoft.com/office/powerpoint/2010/main" val="1852586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4400">
              <a:spcAft>
                <a:spcPts val="1800"/>
              </a:spcAft>
              <a:buClr>
                <a:srgbClr val="003767"/>
              </a:buClr>
              <a:buSzPct val="85000"/>
              <a:buFont typeface="Arial" panose="020B0604020202020204" pitchFamily="34" charset="0"/>
              <a:buNone/>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ASDA’s mission sets</a:t>
            </a:r>
            <a:r>
              <a:rPr lang="en-US" altLang="en-US" sz="1200" baseline="0" dirty="0">
                <a:solidFill>
                  <a:srgbClr val="292934"/>
                </a:solidFill>
                <a:latin typeface="Calibri" panose="020F0502020204030204" pitchFamily="34" charset="0"/>
                <a:ea typeface="MS PGothic" pitchFamily="34" charset="-128"/>
                <a:cs typeface="Arial" panose="020B0604020202020204" pitchFamily="34" charset="0"/>
              </a:rPr>
              <a:t> the objectives of the organization and informs what ASDA does. As a result of ASDA’s mission, we: </a:t>
            </a:r>
          </a:p>
          <a:p>
            <a:pPr marL="0" lvl="0" indent="0" defTabSz="914400">
              <a:spcAft>
                <a:spcPts val="1800"/>
              </a:spcAft>
              <a:buClr>
                <a:srgbClr val="003767"/>
              </a:buClr>
              <a:buSzPct val="85000"/>
              <a:buFont typeface="Arial" panose="020B0604020202020204" pitchFamily="34" charset="0"/>
              <a:buNone/>
            </a:pPr>
            <a:endParaRPr lang="en-US" altLang="en-US" sz="1200" dirty="0">
              <a:solidFill>
                <a:srgbClr val="292934"/>
              </a:solidFill>
              <a:latin typeface="Calibri" panose="020F0502020204030204" pitchFamily="34" charset="0"/>
              <a:ea typeface="MS PGothic" pitchFamily="34" charset="-128"/>
              <a:cs typeface="Arial" panose="020B0604020202020204" pitchFamily="34" charset="0"/>
            </a:endParaRPr>
          </a:p>
          <a:p>
            <a:pPr marL="171450" lvl="0" indent="-171450"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Are a channel for member concerns including dental education, ethics, dental research, dental school financing</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Provide learning and education to help members lead in practice and within</a:t>
            </a:r>
            <a:r>
              <a:rPr lang="en-US" altLang="en-US" sz="1200" baseline="0" dirty="0">
                <a:solidFill>
                  <a:srgbClr val="292934"/>
                </a:solidFill>
                <a:latin typeface="Calibri" panose="020F0502020204030204" pitchFamily="34" charset="0"/>
                <a:ea typeface="MS PGothic" pitchFamily="34" charset="-128"/>
                <a:cs typeface="Arial" panose="020B0604020202020204" pitchFamily="34" charset="0"/>
              </a:rPr>
              <a:t> organized dentistry</a:t>
            </a:r>
            <a:endParaRPr lang="en-US" altLang="en-US" sz="1200" dirty="0">
              <a:solidFill>
                <a:srgbClr val="292934"/>
              </a:solidFill>
              <a:latin typeface="Calibri" panose="020F0502020204030204" pitchFamily="34" charset="0"/>
              <a:ea typeface="MS PGothic" pitchFamily="34" charset="-128"/>
              <a:cs typeface="Arial" panose="020B0604020202020204" pitchFamily="34" charset="0"/>
            </a:endParaRP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Support diversity and inclusion</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Capture support of legislators and dental schools through grassroots initiatives identified by members</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Provide a dental student and organized dentistry community </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Keep members up-to-date on issues important to dental students</a:t>
            </a:r>
          </a:p>
          <a:p>
            <a:endParaRPr lang="en-US" dirty="0"/>
          </a:p>
          <a:p>
            <a:r>
              <a:rPr lang="en-US" dirty="0"/>
              <a:t>Common thread – ASDA’s mission</a:t>
            </a:r>
            <a:r>
              <a:rPr lang="en-US" baseline="0" dirty="0"/>
              <a:t> is focused on dental students. Dental students, who are members, set the course in identifying concerns, policies, legislative objectives, etc. ASDA exists for its members and its members, you, guide ASDA. So, what does it mean to be a member of ASDA?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a:t>
            </a:r>
            <a:r>
              <a:rPr lang="en-US" sz="1200" b="1" i="1" baseline="0" dirty="0"/>
              <a:t>include what ASDA membership means to you</a:t>
            </a:r>
            <a:r>
              <a:rPr lang="en-US" sz="1200" b="1" baseline="0" dirty="0"/>
              <a: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8</a:t>
            </a:fld>
            <a:endParaRPr lang="en-US"/>
          </a:p>
        </p:txBody>
      </p:sp>
    </p:spTree>
    <p:extLst>
      <p:ext uri="{BB962C8B-B14F-4D97-AF65-F5344CB8AC3E}">
        <p14:creationId xmlns:p14="http://schemas.microsoft.com/office/powerpoint/2010/main" val="3615543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8: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sz="1100" dirty="0">
                <a:solidFill>
                  <a:srgbClr val="5A6067"/>
                </a:solidFill>
              </a:rPr>
              <a:t>As an ASDA predoctoral member, you’ll gain access to member benefits that help you succeed in school and in your career. ASDA membership includes: </a:t>
            </a:r>
            <a:endParaRPr dirty="0"/>
          </a:p>
          <a:p>
            <a:pPr marL="0" indent="0"/>
            <a:endParaRPr sz="1100" dirty="0">
              <a:solidFill>
                <a:srgbClr val="5A6067"/>
              </a:solidFill>
            </a:endParaRPr>
          </a:p>
          <a:p>
            <a:pPr marL="173132" indent="-173132">
              <a:buClr>
                <a:schemeClr val="dk1"/>
              </a:buClr>
              <a:buSzPts val="1100"/>
              <a:buFont typeface="Arial"/>
              <a:buChar char="•"/>
            </a:pPr>
            <a:r>
              <a:rPr lang="en-US" sz="1100" dirty="0"/>
              <a:t>Student membership in the ADA. </a:t>
            </a:r>
            <a:r>
              <a:rPr lang="en-US" sz="1100" dirty="0">
                <a:solidFill>
                  <a:srgbClr val="5A6067"/>
                </a:solidFill>
              </a:rPr>
              <a:t>Predoctoral and international dental student members of ASDA also become student members of the ADA and are eligible for the same benefits as dentists</a:t>
            </a:r>
            <a:endParaRPr dirty="0"/>
          </a:p>
          <a:p>
            <a:pPr marL="173132" indent="-173132">
              <a:buClr>
                <a:schemeClr val="dk1"/>
              </a:buClr>
              <a:buSzPts val="1100"/>
              <a:buFont typeface="Arial"/>
              <a:buChar char="•"/>
            </a:pPr>
            <a:r>
              <a:rPr lang="en-US" sz="1100" dirty="0"/>
              <a:t>Access to legislators to influence and educate them about dental care, delivery modes, licensure and reimbursement policies</a:t>
            </a:r>
            <a:endParaRPr sz="1100" dirty="0">
              <a:solidFill>
                <a:srgbClr val="5A6067"/>
              </a:solidFill>
            </a:endParaRPr>
          </a:p>
          <a:p>
            <a:pPr marL="173132" indent="-173132">
              <a:buClr>
                <a:schemeClr val="dk1"/>
              </a:buClr>
              <a:buSzPts val="1100"/>
              <a:buFont typeface="Arial"/>
              <a:buChar char="•"/>
            </a:pPr>
            <a:r>
              <a:rPr lang="en-US" sz="1100" dirty="0"/>
              <a:t>Free subscription to ASDA’s award-winning publications</a:t>
            </a:r>
            <a:endParaRPr sz="1100" u="sng" dirty="0">
              <a:solidFill>
                <a:schemeClr val="hlink"/>
              </a:solidFill>
              <a:hlinkClick r:id="rId3"/>
            </a:endParaRPr>
          </a:p>
          <a:p>
            <a:pPr marL="173132" indent="-173132">
              <a:buClr>
                <a:schemeClr val="dk1"/>
              </a:buClr>
              <a:buSzPts val="1100"/>
              <a:buFont typeface="Arial"/>
              <a:buChar char="•"/>
            </a:pPr>
            <a:r>
              <a:rPr lang="en-US" sz="1100" dirty="0"/>
              <a:t>Education on Wellness, Advocacy, Career Resources and Clinical &amp; Cutting-Edge topics</a:t>
            </a:r>
            <a:endParaRPr dirty="0"/>
          </a:p>
          <a:p>
            <a:pPr marL="173132" indent="-173132">
              <a:buClr>
                <a:schemeClr val="dk1"/>
              </a:buClr>
              <a:buSzPts val="1100"/>
              <a:buFont typeface="Arial"/>
              <a:buChar char="•"/>
            </a:pPr>
            <a:r>
              <a:rPr lang="en-US" sz="1100" dirty="0"/>
              <a:t>Interactive experiences with seasoned dental professionals and dental students at chapter, district and national ASDA events</a:t>
            </a:r>
            <a:endParaRPr dirty="0"/>
          </a:p>
          <a:p>
            <a:pPr marL="173132" indent="-173132">
              <a:buClr>
                <a:schemeClr val="dk1"/>
              </a:buClr>
              <a:buSzPts val="1100"/>
              <a:buFont typeface="Arial"/>
              <a:buChar char="•"/>
            </a:pPr>
            <a:r>
              <a:rPr lang="en-US" sz="1100" dirty="0"/>
              <a:t>Development of leadership and interpersonal skills which you’ll need when you begin practicing</a:t>
            </a:r>
            <a:endParaRPr dirty="0"/>
          </a:p>
          <a:p>
            <a:pPr marL="173132" indent="-173132">
              <a:buClr>
                <a:schemeClr val="dk1"/>
              </a:buClr>
              <a:buSzPts val="1100"/>
              <a:buFont typeface="Arial"/>
              <a:buChar char="•"/>
            </a:pPr>
            <a:r>
              <a:rPr lang="en-US" sz="1100" dirty="0"/>
              <a:t>Discounts and financial benefits and savings including life &amp; disability insurance and malpractice insurance </a:t>
            </a:r>
          </a:p>
          <a:p>
            <a:pPr marL="173132" indent="-173132">
              <a:buClr>
                <a:schemeClr val="dk1"/>
              </a:buClr>
              <a:buSzPts val="1100"/>
              <a:buFont typeface="Arial"/>
              <a:buChar char="•"/>
            </a:pPr>
            <a:r>
              <a:rPr lang="en-US" sz="1100" dirty="0"/>
              <a:t>These benefits offer you opportunities to get involved and create a community and a connection to your peers through ASDA at the chapter, district and national level. Let’s dive deeper into these areas. </a:t>
            </a:r>
            <a:endParaRPr dirty="0"/>
          </a:p>
        </p:txBody>
      </p:sp>
      <p:sp>
        <p:nvSpPr>
          <p:cNvPr id="89" name="Google Shape;89;p8: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flipH="1">
            <a:off x="0" y="0"/>
            <a:ext cx="2504661" cy="6858000"/>
          </a:xfrm>
          <a:prstGeom prst="rect">
            <a:avLst/>
          </a:prstGeom>
          <a:pattFill prst="pct5">
            <a:fgClr>
              <a:srgbClr val="153E6A"/>
            </a:fgClr>
            <a:bgClr>
              <a:srgbClr val="153E6A"/>
            </a:bgClr>
          </a:pattFill>
          <a:ln>
            <a:solidFill>
              <a:srgbClr val="153E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3E6A"/>
              </a:solidFill>
            </a:endParaRPr>
          </a:p>
        </p:txBody>
      </p:sp>
      <p:sp>
        <p:nvSpPr>
          <p:cNvPr id="5" name="Title Placeholder 1"/>
          <p:cNvSpPr>
            <a:spLocks noGrp="1"/>
          </p:cNvSpPr>
          <p:nvPr>
            <p:ph type="title"/>
          </p:nvPr>
        </p:nvSpPr>
        <p:spPr>
          <a:xfrm>
            <a:off x="2782955" y="1778613"/>
            <a:ext cx="8799444" cy="1143000"/>
          </a:xfrm>
          <a:prstGeom prst="rect">
            <a:avLst/>
          </a:prstGeom>
        </p:spPr>
        <p:txBody>
          <a:bodyPr vert="horz" lIns="91440" tIns="45720" rIns="91440" bIns="45720" rtlCol="0" anchor="ctr">
            <a:normAutofit/>
          </a:bodyPr>
          <a:lstStyle>
            <a:lvl1pPr>
              <a:defRPr sz="5400" b="1" i="0" baseline="0">
                <a:solidFill>
                  <a:srgbClr val="153E6A"/>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Text Placeholder 4"/>
          <p:cNvSpPr>
            <a:spLocks noGrp="1"/>
          </p:cNvSpPr>
          <p:nvPr>
            <p:ph type="body" sz="quarter" idx="10"/>
          </p:nvPr>
        </p:nvSpPr>
        <p:spPr>
          <a:xfrm>
            <a:off x="2782955" y="3335468"/>
            <a:ext cx="8004313" cy="1050925"/>
          </a:xfrm>
          <a:prstGeom prst="rect">
            <a:avLst/>
          </a:prstGeom>
        </p:spPr>
        <p:txBody>
          <a:bodyPr vert="horz"/>
          <a:lstStyle>
            <a:lvl1pPr marL="0" indent="0">
              <a:buNone/>
              <a:defRPr sz="4400" b="1" i="0" baseline="0">
                <a:solidFill>
                  <a:srgbClr val="0079B8"/>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4300" y="5078254"/>
            <a:ext cx="2974531" cy="1306070"/>
          </a:xfrm>
          <a:prstGeom prst="rect">
            <a:avLst/>
          </a:prstGeom>
        </p:spPr>
      </p:pic>
    </p:spTree>
    <p:extLst>
      <p:ext uri="{BB962C8B-B14F-4D97-AF65-F5344CB8AC3E}">
        <p14:creationId xmlns:p14="http://schemas.microsoft.com/office/powerpoint/2010/main" val="314479960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338519"/>
            <a:ext cx="10972800" cy="1143000"/>
          </a:xfrm>
          <a:prstGeom prst="rect">
            <a:avLst/>
          </a:prstGeom>
        </p:spPr>
        <p:txBody>
          <a:bodyPr vert="horz" lIns="91440" tIns="45720" rIns="91440" bIns="45720" rtlCol="0" anchor="ctr">
            <a:normAutofit/>
          </a:bodyPr>
          <a:lstStyle>
            <a:lvl1pPr>
              <a:defRPr sz="4400" b="1" i="0">
                <a:solidFill>
                  <a:srgbClr val="0079B8"/>
                </a:solidFill>
                <a:latin typeface="+mj-lt"/>
                <a:cs typeface="Helvetica Neue Black Condensed"/>
              </a:defRPr>
            </a:lvl1pPr>
          </a:lstStyle>
          <a:p>
            <a:r>
              <a:rPr lang="en-US" dirty="0"/>
              <a:t>Click to edit Master title style</a:t>
            </a:r>
          </a:p>
        </p:txBody>
      </p:sp>
      <p:sp>
        <p:nvSpPr>
          <p:cNvPr id="17" name="Content Placeholder 16"/>
          <p:cNvSpPr>
            <a:spLocks noGrp="1"/>
          </p:cNvSpPr>
          <p:nvPr>
            <p:ph sz="quarter" idx="10"/>
          </p:nvPr>
        </p:nvSpPr>
        <p:spPr>
          <a:xfrm>
            <a:off x="609600" y="1612901"/>
            <a:ext cx="10972800" cy="4270375"/>
          </a:xfrm>
          <a:prstGeom prst="rect">
            <a:avLst/>
          </a:prstGeom>
        </p:spPr>
        <p:txBody>
          <a:bodyPr vert="horz"/>
          <a:lstStyle>
            <a:lvl1pPr marL="0" indent="0" algn="l">
              <a:buNone/>
              <a:defRPr b="0" i="0">
                <a:latin typeface="+mn-lt"/>
                <a:cs typeface="Helvetica Neue"/>
              </a:defRPr>
            </a:lvl1pPr>
          </a:lstStyle>
          <a:p>
            <a:pPr lvl="0"/>
            <a:r>
              <a:rPr lang="en-US" dirty="0"/>
              <a:t>Click to edit Master text styles</a:t>
            </a:r>
          </a:p>
        </p:txBody>
      </p:sp>
      <p:sp>
        <p:nvSpPr>
          <p:cNvPr id="4" name="Rectangle 3"/>
          <p:cNvSpPr/>
          <p:nvPr userDrawn="1"/>
        </p:nvSpPr>
        <p:spPr>
          <a:xfrm>
            <a:off x="0" y="6276513"/>
            <a:ext cx="12192000" cy="581487"/>
          </a:xfrm>
          <a:prstGeom prst="rect">
            <a:avLst/>
          </a:prstGeom>
          <a:solidFill>
            <a:srgbClr val="153E6A"/>
          </a:solidFill>
          <a:ln>
            <a:solidFill>
              <a:srgbClr val="153E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3E6A"/>
              </a:solidFill>
            </a:endParaRPr>
          </a:p>
        </p:txBody>
      </p:sp>
      <p:sp>
        <p:nvSpPr>
          <p:cNvPr id="6" name="TextBox 5"/>
          <p:cNvSpPr txBox="1"/>
          <p:nvPr userDrawn="1"/>
        </p:nvSpPr>
        <p:spPr>
          <a:xfrm>
            <a:off x="257454" y="6446572"/>
            <a:ext cx="4731798" cy="323165"/>
          </a:xfrm>
          <a:prstGeom prst="rect">
            <a:avLst/>
          </a:prstGeom>
          <a:noFill/>
          <a:ln>
            <a:noFill/>
          </a:ln>
        </p:spPr>
        <p:txBody>
          <a:bodyPr wrap="square" rtlCol="0">
            <a:spAutoFit/>
          </a:bodyPr>
          <a:lstStyle/>
          <a:p>
            <a:r>
              <a:rPr lang="en-US" sz="1500" b="1" dirty="0">
                <a:solidFill>
                  <a:schemeClr val="bg1"/>
                </a:solidFill>
              </a:rPr>
              <a:t>AMERICAN</a:t>
            </a:r>
            <a:r>
              <a:rPr lang="en-US" sz="1500" b="1" baseline="0" dirty="0">
                <a:solidFill>
                  <a:schemeClr val="bg1"/>
                </a:solidFill>
              </a:rPr>
              <a:t> STUDENT DENTAL ASSOCIATION</a:t>
            </a:r>
            <a:endParaRPr lang="en-US" sz="1500" b="1" dirty="0">
              <a:solidFill>
                <a:schemeClr val="bg1"/>
              </a:solidFill>
            </a:endParaRPr>
          </a:p>
        </p:txBody>
      </p:sp>
      <p:sp>
        <p:nvSpPr>
          <p:cNvPr id="20" name="TextBox 19">
            <a:extLst>
              <a:ext uri="{FF2B5EF4-FFF2-40B4-BE49-F238E27FC236}">
                <a16:creationId xmlns:a16="http://schemas.microsoft.com/office/drawing/2014/main" id="{FE0D07D5-F1FC-7243-A980-EA820B217B52}"/>
              </a:ext>
            </a:extLst>
          </p:cNvPr>
          <p:cNvSpPr txBox="1"/>
          <p:nvPr userDrawn="1"/>
        </p:nvSpPr>
        <p:spPr>
          <a:xfrm>
            <a:off x="11299715" y="6405776"/>
            <a:ext cx="574456" cy="404759"/>
          </a:xfrm>
          <a:prstGeom prst="rect">
            <a:avLst/>
          </a:prstGeom>
          <a:noFill/>
        </p:spPr>
        <p:txBody>
          <a:bodyPr wrap="square" rtlCol="0">
            <a:noAutofit/>
          </a:bodyPr>
          <a:lstStyle/>
          <a:p>
            <a:pPr algn="r"/>
            <a:r>
              <a:rPr lang="en-US" sz="1800" b="0" i="0" dirty="0">
                <a:solidFill>
                  <a:srgbClr val="ACC850"/>
                </a:solidFill>
                <a:latin typeface="Calibri" panose="020F0502020204030204" pitchFamily="34" charset="0"/>
                <a:cs typeface="Calibri" panose="020F0502020204030204" pitchFamily="34" charset="0"/>
              </a:rPr>
              <a:t>I</a:t>
            </a:r>
            <a:r>
              <a:rPr lang="en-US" sz="1800" b="1" i="0" baseline="0" dirty="0">
                <a:solidFill>
                  <a:schemeClr val="bg1"/>
                </a:solidFill>
                <a:latin typeface="Calibri" panose="020F0502020204030204" pitchFamily="34" charset="0"/>
                <a:cs typeface="Calibri" panose="020F0502020204030204" pitchFamily="34" charset="0"/>
              </a:rPr>
              <a:t> </a:t>
            </a:r>
            <a:fld id="{099A2A1F-9EB0-0A45-9834-0B0D41622D35}" type="slidenum">
              <a:rPr lang="en-US" sz="1800" b="1" i="0" smtClean="0">
                <a:solidFill>
                  <a:schemeClr val="bg1"/>
                </a:solidFill>
                <a:latin typeface="Calibri" panose="020F0502020204030204" pitchFamily="34" charset="0"/>
                <a:cs typeface="Calibri" panose="020F0502020204030204" pitchFamily="34" charset="0"/>
              </a:rPr>
              <a:t>‹#›</a:t>
            </a:fld>
            <a:endParaRPr lang="en-US" sz="1800" b="1"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749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27"/>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rgbClr val="0079B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2pPr>
            <a:lvl3pPr marR="0" lvl="2"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3pPr>
            <a:lvl4pPr marR="0" lvl="3"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4pPr>
            <a:lvl5pPr marR="0" lvl="4"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5pPr>
            <a:lvl6pPr marR="0" lvl="5"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6pPr>
            <a:lvl7pPr marR="0" lvl="6"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7pPr>
            <a:lvl8pPr marR="0" lvl="7"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8pPr>
            <a:lvl9pPr marR="0" lvl="8"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9pPr>
          </a:lstStyle>
          <a:p>
            <a:endParaRPr/>
          </a:p>
        </p:txBody>
      </p:sp>
      <p:sp>
        <p:nvSpPr>
          <p:cNvPr id="18" name="Google Shape;18;p27"/>
          <p:cNvSpPr txBox="1">
            <a:spLocks noGrp="1"/>
          </p:cNvSpPr>
          <p:nvPr>
            <p:ph type="body" idx="1"/>
          </p:nvPr>
        </p:nvSpPr>
        <p:spPr>
          <a:xfrm>
            <a:off x="609600" y="1612901"/>
            <a:ext cx="10972800" cy="42703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27"/>
          <p:cNvSpPr/>
          <p:nvPr/>
        </p:nvSpPr>
        <p:spPr>
          <a:xfrm>
            <a:off x="0" y="6276513"/>
            <a:ext cx="12192000" cy="581487"/>
          </a:xfrm>
          <a:prstGeom prst="rect">
            <a:avLst/>
          </a:prstGeom>
          <a:solidFill>
            <a:srgbClr val="153E6A"/>
          </a:solidFill>
          <a:ln w="9525" cap="flat" cmpd="sng">
            <a:solidFill>
              <a:srgbClr val="153E6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53E6A"/>
              </a:solidFill>
              <a:latin typeface="Calibri"/>
              <a:ea typeface="Calibri"/>
              <a:cs typeface="Calibri"/>
              <a:sym typeface="Calibri"/>
            </a:endParaRPr>
          </a:p>
        </p:txBody>
      </p:sp>
      <p:sp>
        <p:nvSpPr>
          <p:cNvPr id="20" name="Google Shape;20;p27"/>
          <p:cNvSpPr txBox="1"/>
          <p:nvPr/>
        </p:nvSpPr>
        <p:spPr>
          <a:xfrm>
            <a:off x="257454" y="6446572"/>
            <a:ext cx="4731798"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lt1"/>
                </a:solidFill>
                <a:latin typeface="Calibri"/>
                <a:ea typeface="Calibri"/>
                <a:cs typeface="Calibri"/>
                <a:sym typeface="Calibri"/>
              </a:rPr>
              <a:t>AMERICAN STUDENT DENTAL ASSOCIATION</a:t>
            </a:r>
            <a:endParaRPr sz="1500" b="1" i="0" u="none" strike="noStrike" cap="none">
              <a:solidFill>
                <a:schemeClr val="lt1"/>
              </a:solidFill>
              <a:latin typeface="Calibri"/>
              <a:ea typeface="Calibri"/>
              <a:cs typeface="Calibri"/>
              <a:sym typeface="Calibri"/>
            </a:endParaRPr>
          </a:p>
        </p:txBody>
      </p:sp>
      <p:sp>
        <p:nvSpPr>
          <p:cNvPr id="21" name="Google Shape;21;p27"/>
          <p:cNvSpPr txBox="1"/>
          <p:nvPr/>
        </p:nvSpPr>
        <p:spPr>
          <a:xfrm>
            <a:off x="11299715" y="6405776"/>
            <a:ext cx="574456" cy="40475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ACC850"/>
                </a:solidFill>
                <a:latin typeface="Calibri"/>
                <a:ea typeface="Calibri"/>
                <a:cs typeface="Calibri"/>
                <a:sym typeface="Calibri"/>
              </a:rPr>
              <a:t>I</a:t>
            </a:r>
            <a:r>
              <a:rPr lang="en-US" sz="1800" b="1" i="0" u="none" strike="noStrike" cap="none">
                <a:solidFill>
                  <a:schemeClr val="lt1"/>
                </a:solidFill>
                <a:latin typeface="Calibri"/>
                <a:ea typeface="Calibri"/>
                <a:cs typeface="Calibri"/>
                <a:sym typeface="Calibri"/>
              </a:rPr>
              <a:t> </a:t>
            </a:r>
            <a:fld id="{00000000-1234-1234-1234-123412341234}" type="slidenum">
              <a:rPr lang="en-US" sz="1800" b="1" i="0" u="none" strike="noStrike" cap="none">
                <a:solidFill>
                  <a:schemeClr val="lt1"/>
                </a:solidFill>
                <a:latin typeface="Calibri"/>
                <a:ea typeface="Calibri"/>
                <a:cs typeface="Calibri"/>
                <a:sym typeface="Calibri"/>
              </a:rPr>
              <a:t>‹#›</a:t>
            </a:fld>
            <a:endParaRPr sz="18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27"/>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400" b="1" i="0" u="none" strike="noStrike" cap="none">
                <a:solidFill>
                  <a:srgbClr val="0079B8"/>
                </a:solidFill>
                <a:latin typeface="Calibri"/>
                <a:ea typeface="Calibri"/>
                <a:cs typeface="Calibri"/>
                <a:sym typeface="Calibri"/>
              </a:defRPr>
            </a:lvl1pPr>
            <a:lvl2pPr marR="0" lvl="1"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2pPr>
            <a:lvl3pPr marR="0" lvl="2"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3pPr>
            <a:lvl4pPr marR="0" lvl="3"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4pPr>
            <a:lvl5pPr marR="0" lvl="4"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5pPr>
            <a:lvl6pPr marR="0" lvl="5"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6pPr>
            <a:lvl7pPr marR="0" lvl="6"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7pPr>
            <a:lvl8pPr marR="0" lvl="7"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8pPr>
            <a:lvl9pPr marR="0" lvl="8"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9pPr>
          </a:lstStyle>
          <a:p>
            <a:endParaRPr/>
          </a:p>
        </p:txBody>
      </p:sp>
      <p:sp>
        <p:nvSpPr>
          <p:cNvPr id="18" name="Google Shape;18;p27"/>
          <p:cNvSpPr txBox="1">
            <a:spLocks noGrp="1"/>
          </p:cNvSpPr>
          <p:nvPr>
            <p:ph type="body" idx="1"/>
          </p:nvPr>
        </p:nvSpPr>
        <p:spPr>
          <a:xfrm>
            <a:off x="609600" y="1612901"/>
            <a:ext cx="10972800" cy="42703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27"/>
          <p:cNvSpPr/>
          <p:nvPr/>
        </p:nvSpPr>
        <p:spPr>
          <a:xfrm>
            <a:off x="0" y="6276513"/>
            <a:ext cx="12192000" cy="581487"/>
          </a:xfrm>
          <a:prstGeom prst="rect">
            <a:avLst/>
          </a:prstGeom>
          <a:solidFill>
            <a:srgbClr val="153E6A"/>
          </a:solidFill>
          <a:ln w="9525" cap="flat" cmpd="sng">
            <a:solidFill>
              <a:srgbClr val="153E6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153E6A"/>
              </a:solidFill>
              <a:latin typeface="Calibri"/>
              <a:ea typeface="Calibri"/>
              <a:cs typeface="Calibri"/>
              <a:sym typeface="Calibri"/>
            </a:endParaRPr>
          </a:p>
        </p:txBody>
      </p:sp>
      <p:sp>
        <p:nvSpPr>
          <p:cNvPr id="20" name="Google Shape;20;p27"/>
          <p:cNvSpPr txBox="1"/>
          <p:nvPr/>
        </p:nvSpPr>
        <p:spPr>
          <a:xfrm>
            <a:off x="257454" y="6446572"/>
            <a:ext cx="4731798"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i="0" u="none" strike="noStrike" cap="none">
                <a:solidFill>
                  <a:schemeClr val="lt1"/>
                </a:solidFill>
                <a:latin typeface="Calibri"/>
                <a:ea typeface="Calibri"/>
                <a:cs typeface="Calibri"/>
                <a:sym typeface="Calibri"/>
              </a:rPr>
              <a:t>AMERICAN STUDENT DENTAL ASSOCIATION</a:t>
            </a:r>
            <a:endParaRPr sz="1500" b="1">
              <a:solidFill>
                <a:schemeClr val="lt1"/>
              </a:solidFill>
              <a:latin typeface="Calibri"/>
              <a:ea typeface="Calibri"/>
              <a:cs typeface="Calibri"/>
              <a:sym typeface="Calibri"/>
            </a:endParaRPr>
          </a:p>
        </p:txBody>
      </p:sp>
      <p:sp>
        <p:nvSpPr>
          <p:cNvPr id="21" name="Google Shape;21;p27"/>
          <p:cNvSpPr txBox="1"/>
          <p:nvPr/>
        </p:nvSpPr>
        <p:spPr>
          <a:xfrm>
            <a:off x="11299715" y="6405776"/>
            <a:ext cx="574456" cy="40475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0" i="0">
                <a:solidFill>
                  <a:srgbClr val="ACC850"/>
                </a:solidFill>
                <a:latin typeface="Calibri"/>
                <a:ea typeface="Calibri"/>
                <a:cs typeface="Calibri"/>
                <a:sym typeface="Calibri"/>
              </a:rPr>
              <a:t>I</a:t>
            </a:r>
            <a:r>
              <a:rPr lang="en-US" sz="1800" b="1" i="0">
                <a:solidFill>
                  <a:schemeClr val="lt1"/>
                </a:solidFill>
                <a:latin typeface="Calibri"/>
                <a:ea typeface="Calibri"/>
                <a:cs typeface="Calibri"/>
                <a:sym typeface="Calibri"/>
              </a:rPr>
              <a:t> </a:t>
            </a:r>
            <a:fld id="{00000000-1234-1234-1234-123412341234}" type="slidenum">
              <a:rPr lang="en-US" sz="1800" b="1" i="0">
                <a:solidFill>
                  <a:schemeClr val="lt1"/>
                </a:solidFill>
                <a:latin typeface="Calibri"/>
                <a:ea typeface="Calibri"/>
                <a:cs typeface="Calibri"/>
                <a:sym typeface="Calibri"/>
              </a:rPr>
              <a:t>‹#›</a:t>
            </a:fld>
            <a:endParaRPr sz="1800" b="1" i="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457200" rtl="0" eaLnBrk="1" fontAlgn="base" hangingPunct="1">
        <a:spcBef>
          <a:spcPct val="0"/>
        </a:spcBef>
        <a:spcAft>
          <a:spcPct val="0"/>
        </a:spcAft>
        <a:defRPr sz="4800" b="1" kern="1200">
          <a:solidFill>
            <a:schemeClr val="bg1"/>
          </a:solidFill>
          <a:latin typeface="Chalkduster"/>
          <a:ea typeface="ＭＳ Ｐゴシック" charset="0"/>
          <a:cs typeface="Chalkduster"/>
        </a:defRPr>
      </a:lvl1pPr>
      <a:lvl2pPr algn="l" defTabSz="457200" rtl="0" eaLnBrk="1" fontAlgn="base" hangingPunct="1">
        <a:spcBef>
          <a:spcPct val="0"/>
        </a:spcBef>
        <a:spcAft>
          <a:spcPct val="0"/>
        </a:spcAft>
        <a:defRPr sz="4800" b="1">
          <a:solidFill>
            <a:schemeClr val="bg1"/>
          </a:solidFill>
          <a:latin typeface="Chalkduster" charset="0"/>
          <a:ea typeface="ＭＳ Ｐゴシック" charset="0"/>
        </a:defRPr>
      </a:lvl2pPr>
      <a:lvl3pPr algn="l" defTabSz="457200" rtl="0" eaLnBrk="1" fontAlgn="base" hangingPunct="1">
        <a:spcBef>
          <a:spcPct val="0"/>
        </a:spcBef>
        <a:spcAft>
          <a:spcPct val="0"/>
        </a:spcAft>
        <a:defRPr sz="4800" b="1">
          <a:solidFill>
            <a:schemeClr val="bg1"/>
          </a:solidFill>
          <a:latin typeface="Chalkduster" charset="0"/>
          <a:ea typeface="ＭＳ Ｐゴシック" charset="0"/>
        </a:defRPr>
      </a:lvl3pPr>
      <a:lvl4pPr algn="l" defTabSz="457200" rtl="0" eaLnBrk="1" fontAlgn="base" hangingPunct="1">
        <a:spcBef>
          <a:spcPct val="0"/>
        </a:spcBef>
        <a:spcAft>
          <a:spcPct val="0"/>
        </a:spcAft>
        <a:defRPr sz="4800" b="1">
          <a:solidFill>
            <a:schemeClr val="bg1"/>
          </a:solidFill>
          <a:latin typeface="Chalkduster" charset="0"/>
          <a:ea typeface="ＭＳ Ｐゴシック" charset="0"/>
        </a:defRPr>
      </a:lvl4pPr>
      <a:lvl5pPr algn="l" defTabSz="457200" rtl="0" eaLnBrk="1" fontAlgn="base" hangingPunct="1">
        <a:spcBef>
          <a:spcPct val="0"/>
        </a:spcBef>
        <a:spcAft>
          <a:spcPct val="0"/>
        </a:spcAft>
        <a:defRPr sz="4800" b="1">
          <a:solidFill>
            <a:schemeClr val="bg1"/>
          </a:solidFill>
          <a:latin typeface="Chalkduster" charset="0"/>
          <a:ea typeface="ＭＳ Ｐゴシック" charset="0"/>
        </a:defRPr>
      </a:lvl5pPr>
      <a:lvl6pPr marL="457200" algn="l" defTabSz="457200" rtl="0" eaLnBrk="1" fontAlgn="base" hangingPunct="1">
        <a:spcBef>
          <a:spcPct val="0"/>
        </a:spcBef>
        <a:spcAft>
          <a:spcPct val="0"/>
        </a:spcAft>
        <a:defRPr sz="4800" b="1">
          <a:solidFill>
            <a:schemeClr val="bg1"/>
          </a:solidFill>
          <a:latin typeface="Chalkduster" charset="0"/>
          <a:ea typeface="ＭＳ Ｐゴシック" charset="0"/>
        </a:defRPr>
      </a:lvl6pPr>
      <a:lvl7pPr marL="914400" algn="l" defTabSz="457200" rtl="0" eaLnBrk="1" fontAlgn="base" hangingPunct="1">
        <a:spcBef>
          <a:spcPct val="0"/>
        </a:spcBef>
        <a:spcAft>
          <a:spcPct val="0"/>
        </a:spcAft>
        <a:defRPr sz="4800" b="1">
          <a:solidFill>
            <a:schemeClr val="bg1"/>
          </a:solidFill>
          <a:latin typeface="Chalkduster" charset="0"/>
          <a:ea typeface="ＭＳ Ｐゴシック" charset="0"/>
        </a:defRPr>
      </a:lvl7pPr>
      <a:lvl8pPr marL="1371600" algn="l" defTabSz="457200" rtl="0" eaLnBrk="1" fontAlgn="base" hangingPunct="1">
        <a:spcBef>
          <a:spcPct val="0"/>
        </a:spcBef>
        <a:spcAft>
          <a:spcPct val="0"/>
        </a:spcAft>
        <a:defRPr sz="4800" b="1">
          <a:solidFill>
            <a:schemeClr val="bg1"/>
          </a:solidFill>
          <a:latin typeface="Chalkduster" charset="0"/>
          <a:ea typeface="ＭＳ Ｐゴシック" charset="0"/>
        </a:defRPr>
      </a:lvl8pPr>
      <a:lvl9pPr marL="1828800" algn="l" defTabSz="457200" rtl="0" eaLnBrk="1" fontAlgn="base" hangingPunct="1">
        <a:spcBef>
          <a:spcPct val="0"/>
        </a:spcBef>
        <a:spcAft>
          <a:spcPct val="0"/>
        </a:spcAft>
        <a:defRPr sz="4800" b="1">
          <a:solidFill>
            <a:schemeClr val="bg1"/>
          </a:solidFill>
          <a:latin typeface="Chalkduster"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5" r:id="rId1"/>
    <p:sldLayoutId id="214748365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p1">
            <a:extLst>
              <a:ext uri="{FF2B5EF4-FFF2-40B4-BE49-F238E27FC236}">
                <a16:creationId xmlns:a16="http://schemas.microsoft.com/office/drawing/2014/main" id="{7717C881-A152-FBC4-6B33-2EDA47EFC863}"/>
              </a:ext>
            </a:extLst>
          </p:cNvPr>
          <p:cNvSpPr txBox="1">
            <a:spLocks/>
          </p:cNvSpPr>
          <p:nvPr/>
        </p:nvSpPr>
        <p:spPr>
          <a:xfrm>
            <a:off x="2681354" y="916087"/>
            <a:ext cx="9586823" cy="2179638"/>
          </a:xfrm>
          <a:prstGeom prst="rect">
            <a:avLst/>
          </a:prstGeom>
          <a:noFill/>
          <a:ln>
            <a:noFill/>
          </a:ln>
        </p:spPr>
        <p:txBody>
          <a:bodyPr spcFirstLastPara="1" vert="horz" wrap="square" lIns="91425" tIns="45700" rIns="91425" bIns="45700" rtlCol="0" anchor="ctr" anchorCtr="0">
            <a:normAutofit/>
          </a:bodyPr>
          <a:lstStyle>
            <a:lvl1pPr algn="l" defTabSz="457200" rtl="0" eaLnBrk="1" fontAlgn="base" hangingPunct="1">
              <a:spcBef>
                <a:spcPct val="0"/>
              </a:spcBef>
              <a:spcAft>
                <a:spcPct val="0"/>
              </a:spcAft>
              <a:defRPr sz="5400" b="1" i="0" kern="1200" baseline="0">
                <a:solidFill>
                  <a:srgbClr val="153E6A"/>
                </a:solidFill>
                <a:latin typeface="Calibri" panose="020F0502020204030204" pitchFamily="34" charset="0"/>
                <a:ea typeface="ＭＳ Ｐゴシック" charset="0"/>
                <a:cs typeface="Calibri" panose="020F0502020204030204" pitchFamily="34" charset="0"/>
              </a:defRPr>
            </a:lvl1pPr>
            <a:lvl2pPr algn="l" defTabSz="457200" rtl="0" eaLnBrk="1" fontAlgn="base" hangingPunct="1">
              <a:spcBef>
                <a:spcPct val="0"/>
              </a:spcBef>
              <a:spcAft>
                <a:spcPct val="0"/>
              </a:spcAft>
              <a:defRPr sz="4800" b="1">
                <a:solidFill>
                  <a:schemeClr val="bg1"/>
                </a:solidFill>
                <a:latin typeface="Chalkduster" charset="0"/>
                <a:ea typeface="ＭＳ Ｐゴシック" charset="0"/>
              </a:defRPr>
            </a:lvl2pPr>
            <a:lvl3pPr algn="l" defTabSz="457200" rtl="0" eaLnBrk="1" fontAlgn="base" hangingPunct="1">
              <a:spcBef>
                <a:spcPct val="0"/>
              </a:spcBef>
              <a:spcAft>
                <a:spcPct val="0"/>
              </a:spcAft>
              <a:defRPr sz="4800" b="1">
                <a:solidFill>
                  <a:schemeClr val="bg1"/>
                </a:solidFill>
                <a:latin typeface="Chalkduster" charset="0"/>
                <a:ea typeface="ＭＳ Ｐゴシック" charset="0"/>
              </a:defRPr>
            </a:lvl3pPr>
            <a:lvl4pPr algn="l" defTabSz="457200" rtl="0" eaLnBrk="1" fontAlgn="base" hangingPunct="1">
              <a:spcBef>
                <a:spcPct val="0"/>
              </a:spcBef>
              <a:spcAft>
                <a:spcPct val="0"/>
              </a:spcAft>
              <a:defRPr sz="4800" b="1">
                <a:solidFill>
                  <a:schemeClr val="bg1"/>
                </a:solidFill>
                <a:latin typeface="Chalkduster" charset="0"/>
                <a:ea typeface="ＭＳ Ｐゴシック" charset="0"/>
              </a:defRPr>
            </a:lvl4pPr>
            <a:lvl5pPr algn="l" defTabSz="457200" rtl="0" eaLnBrk="1" fontAlgn="base" hangingPunct="1">
              <a:spcBef>
                <a:spcPct val="0"/>
              </a:spcBef>
              <a:spcAft>
                <a:spcPct val="0"/>
              </a:spcAft>
              <a:defRPr sz="4800" b="1">
                <a:solidFill>
                  <a:schemeClr val="bg1"/>
                </a:solidFill>
                <a:latin typeface="Chalkduster" charset="0"/>
                <a:ea typeface="ＭＳ Ｐゴシック" charset="0"/>
              </a:defRPr>
            </a:lvl5pPr>
            <a:lvl6pPr marL="457200" algn="l" defTabSz="457200" rtl="0" eaLnBrk="1" fontAlgn="base" hangingPunct="1">
              <a:spcBef>
                <a:spcPct val="0"/>
              </a:spcBef>
              <a:spcAft>
                <a:spcPct val="0"/>
              </a:spcAft>
              <a:defRPr sz="4800" b="1">
                <a:solidFill>
                  <a:schemeClr val="bg1"/>
                </a:solidFill>
                <a:latin typeface="Chalkduster" charset="0"/>
                <a:ea typeface="ＭＳ Ｐゴシック" charset="0"/>
              </a:defRPr>
            </a:lvl6pPr>
            <a:lvl7pPr marL="914400" algn="l" defTabSz="457200" rtl="0" eaLnBrk="1" fontAlgn="base" hangingPunct="1">
              <a:spcBef>
                <a:spcPct val="0"/>
              </a:spcBef>
              <a:spcAft>
                <a:spcPct val="0"/>
              </a:spcAft>
              <a:defRPr sz="4800" b="1">
                <a:solidFill>
                  <a:schemeClr val="bg1"/>
                </a:solidFill>
                <a:latin typeface="Chalkduster" charset="0"/>
                <a:ea typeface="ＭＳ Ｐゴシック" charset="0"/>
              </a:defRPr>
            </a:lvl7pPr>
            <a:lvl8pPr marL="1371600" algn="l" defTabSz="457200" rtl="0" eaLnBrk="1" fontAlgn="base" hangingPunct="1">
              <a:spcBef>
                <a:spcPct val="0"/>
              </a:spcBef>
              <a:spcAft>
                <a:spcPct val="0"/>
              </a:spcAft>
              <a:defRPr sz="4800" b="1">
                <a:solidFill>
                  <a:schemeClr val="bg1"/>
                </a:solidFill>
                <a:latin typeface="Chalkduster" charset="0"/>
                <a:ea typeface="ＭＳ Ｐゴシック" charset="0"/>
              </a:defRPr>
            </a:lvl8pPr>
            <a:lvl9pPr marL="1828800" algn="l" defTabSz="457200" rtl="0" eaLnBrk="1" fontAlgn="base" hangingPunct="1">
              <a:spcBef>
                <a:spcPct val="0"/>
              </a:spcBef>
              <a:spcAft>
                <a:spcPct val="0"/>
              </a:spcAft>
              <a:defRPr sz="4800" b="1">
                <a:solidFill>
                  <a:schemeClr val="bg1"/>
                </a:solidFill>
                <a:latin typeface="Chalkduster" charset="0"/>
                <a:ea typeface="ＭＳ Ｐゴシック" charset="0"/>
              </a:defRPr>
            </a:lvl9pPr>
          </a:lstStyle>
          <a:p>
            <a:pPr>
              <a:spcBef>
                <a:spcPts val="0"/>
              </a:spcBef>
              <a:spcAft>
                <a:spcPts val="0"/>
              </a:spcAft>
            </a:pPr>
            <a:r>
              <a:rPr lang="en-US" sz="4900" dirty="0"/>
              <a:t>The American Student Dental Association (ASDA)</a:t>
            </a:r>
            <a:endParaRPr lang="en-US" sz="4900" dirty="0">
              <a:latin typeface="Helvetica Neue"/>
              <a:ea typeface="Helvetica Neue"/>
              <a:cs typeface="Helvetica Neue"/>
              <a:sym typeface="Helvetica Neue"/>
            </a:endParaRPr>
          </a:p>
        </p:txBody>
      </p:sp>
      <p:sp>
        <p:nvSpPr>
          <p:cNvPr id="6" name="Text Placeholder 5">
            <a:extLst>
              <a:ext uri="{FF2B5EF4-FFF2-40B4-BE49-F238E27FC236}">
                <a16:creationId xmlns:a16="http://schemas.microsoft.com/office/drawing/2014/main" id="{BFF1A4C1-B29C-869B-300C-9036C83D9C51}"/>
              </a:ext>
            </a:extLst>
          </p:cNvPr>
          <p:cNvSpPr>
            <a:spLocks noGrp="1"/>
          </p:cNvSpPr>
          <p:nvPr>
            <p:ph type="body" sz="quarter" idx="10"/>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F89C-53E9-CD23-2047-8E69B2CDAF17}"/>
              </a:ext>
            </a:extLst>
          </p:cNvPr>
          <p:cNvSpPr>
            <a:spLocks noGrp="1"/>
          </p:cNvSpPr>
          <p:nvPr>
            <p:ph type="title"/>
          </p:nvPr>
        </p:nvSpPr>
        <p:spPr/>
        <p:txBody>
          <a:bodyPr/>
          <a:lstStyle/>
          <a:p>
            <a:r>
              <a:rPr lang="en-US" dirty="0"/>
              <a:t>Deals &amp; Offers</a:t>
            </a:r>
          </a:p>
        </p:txBody>
      </p:sp>
      <p:sp>
        <p:nvSpPr>
          <p:cNvPr id="3" name="Text Placeholder 2">
            <a:extLst>
              <a:ext uri="{FF2B5EF4-FFF2-40B4-BE49-F238E27FC236}">
                <a16:creationId xmlns:a16="http://schemas.microsoft.com/office/drawing/2014/main" id="{FB8B9416-EF5B-B72E-7F56-08DFF4E834BE}"/>
              </a:ext>
            </a:extLst>
          </p:cNvPr>
          <p:cNvSpPr>
            <a:spLocks noGrp="1"/>
          </p:cNvSpPr>
          <p:nvPr>
            <p:ph type="body" idx="1"/>
          </p:nvPr>
        </p:nvSpPr>
        <p:spPr>
          <a:xfrm>
            <a:off x="609600" y="2066529"/>
            <a:ext cx="10012680" cy="2412998"/>
          </a:xfrm>
        </p:spPr>
        <p:txBody>
          <a:bodyPr/>
          <a:lstStyle/>
          <a:p>
            <a:pPr marL="685800" indent="-457200">
              <a:buFont typeface="Arial" panose="020B0604020202020204" pitchFamily="34" charset="0"/>
              <a:buChar char="•"/>
            </a:pPr>
            <a:r>
              <a:rPr lang="en-US" dirty="0"/>
              <a:t>Apparel</a:t>
            </a:r>
          </a:p>
          <a:p>
            <a:pPr marL="685800" indent="-457200">
              <a:buFont typeface="Arial" panose="020B0604020202020204" pitchFamily="34" charset="0"/>
              <a:buChar char="•"/>
            </a:pPr>
            <a:r>
              <a:rPr lang="en-US" dirty="0"/>
              <a:t>Insurance</a:t>
            </a:r>
          </a:p>
          <a:p>
            <a:pPr marL="685800" indent="-457200">
              <a:buFont typeface="Arial" panose="020B0604020202020204" pitchFamily="34" charset="0"/>
              <a:buChar char="•"/>
            </a:pPr>
            <a:r>
              <a:rPr lang="en-US" dirty="0"/>
              <a:t>School Supplies and Shipping</a:t>
            </a:r>
          </a:p>
          <a:p>
            <a:pPr marL="685800" indent="-457200">
              <a:buFont typeface="Arial" panose="020B0604020202020204" pitchFamily="34" charset="0"/>
              <a:buChar char="•"/>
            </a:pPr>
            <a:r>
              <a:rPr lang="en-US" dirty="0"/>
              <a:t>Test Prep and Learning Resources</a:t>
            </a:r>
          </a:p>
          <a:p>
            <a:endParaRPr lang="en-US" dirty="0"/>
          </a:p>
        </p:txBody>
      </p:sp>
      <p:sp>
        <p:nvSpPr>
          <p:cNvPr id="11" name="TextBox 10">
            <a:extLst>
              <a:ext uri="{FF2B5EF4-FFF2-40B4-BE49-F238E27FC236}">
                <a16:creationId xmlns:a16="http://schemas.microsoft.com/office/drawing/2014/main" id="{67502056-886E-6175-82C7-18417EA9FDE1}"/>
              </a:ext>
            </a:extLst>
          </p:cNvPr>
          <p:cNvSpPr txBox="1"/>
          <p:nvPr/>
        </p:nvSpPr>
        <p:spPr>
          <a:xfrm>
            <a:off x="3028950" y="3273028"/>
            <a:ext cx="6149340" cy="369332"/>
          </a:xfrm>
          <a:prstGeom prst="rect">
            <a:avLst/>
          </a:prstGeom>
          <a:noFill/>
        </p:spPr>
        <p:txBody>
          <a:bodyPr wrap="square">
            <a:spAutoFit/>
          </a:bodyPr>
          <a:lstStyle/>
          <a:p>
            <a:endParaRPr lang="en-US" dirty="0"/>
          </a:p>
        </p:txBody>
      </p:sp>
      <p:pic>
        <p:nvPicPr>
          <p:cNvPr id="13" name="Picture 12">
            <a:extLst>
              <a:ext uri="{FF2B5EF4-FFF2-40B4-BE49-F238E27FC236}">
                <a16:creationId xmlns:a16="http://schemas.microsoft.com/office/drawing/2014/main" id="{C755D195-7596-CB74-9A57-27055BF4A5A1}"/>
              </a:ext>
            </a:extLst>
          </p:cNvPr>
          <p:cNvPicPr>
            <a:picLocks noChangeAspect="1"/>
          </p:cNvPicPr>
          <p:nvPr/>
        </p:nvPicPr>
        <p:blipFill>
          <a:blip r:embed="rId3"/>
          <a:stretch>
            <a:fillRect/>
          </a:stretch>
        </p:blipFill>
        <p:spPr>
          <a:xfrm>
            <a:off x="7229475" y="1130299"/>
            <a:ext cx="4114800" cy="4114800"/>
          </a:xfrm>
          <a:prstGeom prst="rect">
            <a:avLst/>
          </a:prstGeom>
        </p:spPr>
      </p:pic>
    </p:spTree>
    <p:extLst>
      <p:ext uri="{BB962C8B-B14F-4D97-AF65-F5344CB8AC3E}">
        <p14:creationId xmlns:p14="http://schemas.microsoft.com/office/powerpoint/2010/main" val="2162120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9"/>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Contour</a:t>
            </a:r>
            <a:endParaRPr/>
          </a:p>
        </p:txBody>
      </p:sp>
      <p:sp>
        <p:nvSpPr>
          <p:cNvPr id="94" name="Google Shape;94;p9"/>
          <p:cNvSpPr txBox="1">
            <a:spLocks noGrp="1"/>
          </p:cNvSpPr>
          <p:nvPr>
            <p:ph type="body" idx="1"/>
          </p:nvPr>
        </p:nvSpPr>
        <p:spPr>
          <a:xfrm>
            <a:off x="1059114" y="1481519"/>
            <a:ext cx="9983536" cy="1044035"/>
          </a:xfrm>
          <a:prstGeom prst="rect">
            <a:avLst/>
          </a:prstGeom>
          <a:noFill/>
          <a:ln>
            <a:noFill/>
          </a:ln>
        </p:spPr>
        <p:txBody>
          <a:bodyPr spcFirstLastPara="1" wrap="square" lIns="91425" tIns="45700" rIns="91425" bIns="45700" anchor="t" anchorCtr="0">
            <a:noAutofit/>
          </a:bodyPr>
          <a:lstStyle/>
          <a:p>
            <a:pPr marL="0" indent="0">
              <a:spcBef>
                <a:spcPts val="0"/>
              </a:spcBef>
              <a:buClr>
                <a:srgbClr val="0F334A"/>
              </a:buClr>
              <a:buSzPts val="2800"/>
            </a:pPr>
            <a:r>
              <a:rPr lang="en-US" sz="2800" dirty="0">
                <a:solidFill>
                  <a:srgbClr val="0F334A"/>
                </a:solidFill>
              </a:rPr>
              <a:t>A publication that keeps you updated on current issues in dentistry.</a:t>
            </a:r>
            <a:endParaRPr sz="2133" b="1" dirty="0">
              <a:solidFill>
                <a:srgbClr val="0F334A"/>
              </a:solidFill>
            </a:endParaRPr>
          </a:p>
          <a:p>
            <a:pPr marL="0" lvl="0" indent="0" algn="l" rtl="0">
              <a:lnSpc>
                <a:spcPct val="100000"/>
              </a:lnSpc>
              <a:spcBef>
                <a:spcPts val="640"/>
              </a:spcBef>
              <a:spcAft>
                <a:spcPts val="0"/>
              </a:spcAft>
              <a:buClr>
                <a:schemeClr val="dk1"/>
              </a:buClr>
              <a:buSzPts val="3200"/>
              <a:buNone/>
            </a:pPr>
            <a:endParaRPr/>
          </a:p>
        </p:txBody>
      </p:sp>
      <p:pic>
        <p:nvPicPr>
          <p:cNvPr id="1026" name="Picture 2" descr="Contour-May-2024-Cover">
            <a:extLst>
              <a:ext uri="{FF2B5EF4-FFF2-40B4-BE49-F238E27FC236}">
                <a16:creationId xmlns:a16="http://schemas.microsoft.com/office/drawing/2014/main" id="{919DA047-54CB-1554-BDD8-AA41043F8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713" y="2355506"/>
            <a:ext cx="2733715" cy="33033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8" name="Picture 4" descr="Contour-April-2024">
            <a:extLst>
              <a:ext uri="{FF2B5EF4-FFF2-40B4-BE49-F238E27FC236}">
                <a16:creationId xmlns:a16="http://schemas.microsoft.com/office/drawing/2014/main" id="{AE8EB1D1-32E1-DA55-3905-0DF19FC62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570" y="2326284"/>
            <a:ext cx="2782079" cy="33618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30" name="Picture 6" descr="Contour-march-2024">
            <a:extLst>
              <a:ext uri="{FF2B5EF4-FFF2-40B4-BE49-F238E27FC236}">
                <a16:creationId xmlns:a16="http://schemas.microsoft.com/office/drawing/2014/main" id="{29665222-A5B3-A063-1A5C-79D1C3570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2792" y="2355506"/>
            <a:ext cx="2782079" cy="33618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65988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0"/>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ASDA Advocates For You</a:t>
            </a:r>
            <a:endParaRPr dirty="0"/>
          </a:p>
        </p:txBody>
      </p:sp>
      <p:sp>
        <p:nvSpPr>
          <p:cNvPr id="110" name="Google Shape;110;p10"/>
          <p:cNvSpPr txBox="1">
            <a:spLocks noGrp="1"/>
          </p:cNvSpPr>
          <p:nvPr>
            <p:ph type="body" idx="1"/>
          </p:nvPr>
        </p:nvSpPr>
        <p:spPr>
          <a:xfrm>
            <a:off x="393700" y="1536701"/>
            <a:ext cx="6578600" cy="4270375"/>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1"/>
              </a:buClr>
              <a:buSzPts val="2800"/>
              <a:buFont typeface="Arial"/>
              <a:buChar char="•"/>
            </a:pPr>
            <a:r>
              <a:rPr lang="en-US" sz="2800" dirty="0"/>
              <a:t>Keeps you informed on issues impacting the dental profession</a:t>
            </a:r>
            <a:endParaRPr dirty="0"/>
          </a:p>
          <a:p>
            <a:pPr marL="457200" lvl="0" indent="-457200" algn="l" rtl="0">
              <a:spcBef>
                <a:spcPts val="560"/>
              </a:spcBef>
              <a:spcAft>
                <a:spcPts val="0"/>
              </a:spcAft>
              <a:buClr>
                <a:schemeClr val="dk1"/>
              </a:buClr>
              <a:buSzPts val="2800"/>
              <a:buFont typeface="Arial"/>
              <a:buChar char="•"/>
            </a:pPr>
            <a:r>
              <a:rPr lang="en-US" sz="2800" dirty="0"/>
              <a:t>Represents your interests and provides opportunities to champion your rights as future dentists</a:t>
            </a:r>
            <a:endParaRPr dirty="0"/>
          </a:p>
          <a:p>
            <a:pPr marL="457200" lvl="0" indent="-457200" algn="l" rtl="0">
              <a:spcBef>
                <a:spcPts val="560"/>
              </a:spcBef>
              <a:spcAft>
                <a:spcPts val="0"/>
              </a:spcAft>
              <a:buClr>
                <a:schemeClr val="dk1"/>
              </a:buClr>
              <a:buSzPts val="2800"/>
              <a:buFont typeface="Arial"/>
              <a:buChar char="•"/>
            </a:pPr>
            <a:r>
              <a:rPr lang="en-US" sz="2800" dirty="0"/>
              <a:t>Supports patients by advocating for the protection and advancement of their welfare within the profession</a:t>
            </a:r>
            <a:endParaRPr dirty="0"/>
          </a:p>
        </p:txBody>
      </p:sp>
      <p:pic>
        <p:nvPicPr>
          <p:cNvPr id="2" name="Picture 1" descr="A stuffed animal in front of a building&#10;&#10;Description automatically generated">
            <a:extLst>
              <a:ext uri="{FF2B5EF4-FFF2-40B4-BE49-F238E27FC236}">
                <a16:creationId xmlns:a16="http://schemas.microsoft.com/office/drawing/2014/main" id="{70F58963-E130-5944-EC65-C55FDAE95B40}"/>
              </a:ext>
            </a:extLst>
          </p:cNvPr>
          <p:cNvPicPr>
            <a:picLocks noChangeAspect="1"/>
          </p:cNvPicPr>
          <p:nvPr/>
        </p:nvPicPr>
        <p:blipFill>
          <a:blip r:embed="rId3"/>
          <a:stretch>
            <a:fillRect/>
          </a:stretch>
        </p:blipFill>
        <p:spPr>
          <a:xfrm>
            <a:off x="7143115" y="476646"/>
            <a:ext cx="1943764" cy="24235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group of people posing for a photo&#10;&#10;Description automatically generated">
            <a:extLst>
              <a:ext uri="{FF2B5EF4-FFF2-40B4-BE49-F238E27FC236}">
                <a16:creationId xmlns:a16="http://schemas.microsoft.com/office/drawing/2014/main" id="{E99F1303-45CB-7FD1-B976-06DA2891F90C}"/>
              </a:ext>
            </a:extLst>
          </p:cNvPr>
          <p:cNvPicPr>
            <a:picLocks noChangeAspect="1"/>
          </p:cNvPicPr>
          <p:nvPr/>
        </p:nvPicPr>
        <p:blipFill rotWithShape="1">
          <a:blip r:embed="rId4"/>
          <a:srcRect l="15423" r="5692"/>
          <a:stretch/>
        </p:blipFill>
        <p:spPr>
          <a:xfrm rot="5400000">
            <a:off x="8512572" y="2697814"/>
            <a:ext cx="3368674" cy="32027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77457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1"/>
          <p:cNvSpPr txBox="1">
            <a:spLocks noGrp="1"/>
          </p:cNvSpPr>
          <p:nvPr>
            <p:ph type="body" idx="1"/>
          </p:nvPr>
        </p:nvSpPr>
        <p:spPr>
          <a:xfrm>
            <a:off x="625" y="1531806"/>
            <a:ext cx="9745744" cy="4270375"/>
          </a:xfrm>
          <a:prstGeom prst="rect">
            <a:avLst/>
          </a:prstGeom>
          <a:noFill/>
          <a:ln>
            <a:noFill/>
          </a:ln>
        </p:spPr>
        <p:txBody>
          <a:bodyPr spcFirstLastPara="1" wrap="square" lIns="91425" tIns="45700" rIns="91425" bIns="45700" anchor="t" anchorCtr="0">
            <a:noAutofit/>
          </a:bodyPr>
          <a:lstStyle/>
          <a:p>
            <a:pPr marL="799465" lvl="1" indent="-342265">
              <a:spcBef>
                <a:spcPts val="0"/>
              </a:spcBef>
              <a:buSzPts val="2500"/>
              <a:buFont typeface="Arial"/>
              <a:buChar char="•"/>
            </a:pPr>
            <a:r>
              <a:rPr lang="en-US" dirty="0"/>
              <a:t>Advocacy </a:t>
            </a:r>
            <a:r>
              <a:rPr lang="en-US"/>
              <a:t>Certificate Program</a:t>
            </a:r>
            <a:endParaRPr lang="en-US" dirty="0" err="1"/>
          </a:p>
          <a:p>
            <a:pPr marL="799465" lvl="1" indent="-342265">
              <a:spcBef>
                <a:spcPts val="1250"/>
              </a:spcBef>
              <a:buSzPts val="2500"/>
              <a:buFont typeface="Arial"/>
              <a:buChar char="•"/>
            </a:pPr>
            <a:r>
              <a:rPr lang="en-US" dirty="0"/>
              <a:t>Sixty Seconds to Advocacy</a:t>
            </a:r>
            <a:endParaRPr dirty="0"/>
          </a:p>
          <a:p>
            <a:pPr marL="799465" lvl="1" indent="-342265">
              <a:spcBef>
                <a:spcPts val="1250"/>
              </a:spcBef>
              <a:buSzPts val="2500"/>
              <a:buFont typeface="Arial"/>
              <a:buChar char="•"/>
            </a:pPr>
            <a:r>
              <a:rPr lang="en-US" dirty="0"/>
              <a:t>Sign up for ASDA Action</a:t>
            </a:r>
            <a:r>
              <a:rPr lang="en-US"/>
              <a:t> texts: scan</a:t>
            </a:r>
            <a:r>
              <a:rPr lang="en-US" dirty="0"/>
              <a:t> the QR code</a:t>
            </a:r>
            <a:r>
              <a:rPr lang="en-US"/>
              <a:t> to sign up!</a:t>
            </a:r>
            <a:endParaRPr lang="en-US" dirty="0"/>
          </a:p>
        </p:txBody>
      </p:sp>
      <p:sp>
        <p:nvSpPr>
          <p:cNvPr id="118" name="Google Shape;118;p11"/>
          <p:cNvSpPr txBox="1">
            <a:spLocks noGrp="1"/>
          </p:cNvSpPr>
          <p:nvPr>
            <p:ph type="title"/>
          </p:nvPr>
        </p:nvSpPr>
        <p:spPr>
          <a:xfrm>
            <a:off x="408458" y="246411"/>
            <a:ext cx="10972800" cy="1143000"/>
          </a:xfrm>
          <a:prstGeom prst="rect">
            <a:avLst/>
          </a:prstGeom>
          <a:noFill/>
          <a:ln>
            <a:noFill/>
          </a:ln>
        </p:spPr>
        <p:txBody>
          <a:bodyPr spcFirstLastPara="1" wrap="square" lIns="91425" tIns="45700" rIns="91425" bIns="45700" anchor="ctr" anchorCtr="0">
            <a:normAutofit/>
          </a:bodyPr>
          <a:lstStyle/>
          <a:p>
            <a:r>
              <a:rPr lang="en-US" dirty="0"/>
              <a:t>Easy Ways to Get Involved</a:t>
            </a:r>
          </a:p>
        </p:txBody>
      </p:sp>
      <p:pic>
        <p:nvPicPr>
          <p:cNvPr id="119" name="Google Shape;119;p11" descr="Icon&#10;&#10;Description automatically generated"/>
          <p:cNvPicPr preferRelativeResize="0"/>
          <p:nvPr/>
        </p:nvPicPr>
        <p:blipFill rotWithShape="1">
          <a:blip r:embed="rId3">
            <a:alphaModFix/>
          </a:blip>
          <a:srcRect/>
          <a:stretch/>
        </p:blipFill>
        <p:spPr>
          <a:xfrm>
            <a:off x="3518269" y="4843280"/>
            <a:ext cx="5004718" cy="905280"/>
          </a:xfrm>
          <a:prstGeom prst="rect">
            <a:avLst/>
          </a:prstGeom>
          <a:noFill/>
          <a:ln>
            <a:noFill/>
          </a:ln>
        </p:spPr>
      </p:pic>
      <p:pic>
        <p:nvPicPr>
          <p:cNvPr id="2" name="Picture 1" descr="A qr code with a few black squares&#10;&#10;Description automatically generated">
            <a:extLst>
              <a:ext uri="{FF2B5EF4-FFF2-40B4-BE49-F238E27FC236}">
                <a16:creationId xmlns:a16="http://schemas.microsoft.com/office/drawing/2014/main" id="{43E7EF88-DF7D-9EF7-94D3-DE43CB9BE824}"/>
              </a:ext>
            </a:extLst>
          </p:cNvPr>
          <p:cNvPicPr>
            <a:picLocks noChangeAspect="1"/>
          </p:cNvPicPr>
          <p:nvPr/>
        </p:nvPicPr>
        <p:blipFill>
          <a:blip r:embed="rId4"/>
          <a:stretch>
            <a:fillRect/>
          </a:stretch>
        </p:blipFill>
        <p:spPr>
          <a:xfrm>
            <a:off x="9096098" y="3176612"/>
            <a:ext cx="2975517" cy="2994102"/>
          </a:xfrm>
          <a:prstGeom prst="rect">
            <a:avLst/>
          </a:prstGeom>
        </p:spPr>
      </p:pic>
      <p:pic>
        <p:nvPicPr>
          <p:cNvPr id="3" name="Picture 2" descr="A red and blue list with white text&#10;&#10;Description automatically generated">
            <a:extLst>
              <a:ext uri="{FF2B5EF4-FFF2-40B4-BE49-F238E27FC236}">
                <a16:creationId xmlns:a16="http://schemas.microsoft.com/office/drawing/2014/main" id="{8ED73317-2F32-B3DA-D1BD-DD04252AD8BC}"/>
              </a:ext>
            </a:extLst>
          </p:cNvPr>
          <p:cNvPicPr>
            <a:picLocks noChangeAspect="1"/>
          </p:cNvPicPr>
          <p:nvPr/>
        </p:nvPicPr>
        <p:blipFill>
          <a:blip r:embed="rId5"/>
          <a:stretch>
            <a:fillRect/>
          </a:stretch>
        </p:blipFill>
        <p:spPr>
          <a:xfrm>
            <a:off x="747132" y="3626688"/>
            <a:ext cx="2603809" cy="2280918"/>
          </a:xfrm>
          <a:prstGeom prst="rect">
            <a:avLst/>
          </a:prstGeom>
        </p:spPr>
      </p:pic>
      <p:pic>
        <p:nvPicPr>
          <p:cNvPr id="6" name="Picture 5" descr="A logo with red and blue text&#10;&#10;Description automatically generated">
            <a:extLst>
              <a:ext uri="{FF2B5EF4-FFF2-40B4-BE49-F238E27FC236}">
                <a16:creationId xmlns:a16="http://schemas.microsoft.com/office/drawing/2014/main" id="{5F1AFF50-05DD-E1AA-9415-CE526749F591}"/>
              </a:ext>
            </a:extLst>
          </p:cNvPr>
          <p:cNvPicPr>
            <a:picLocks noChangeAspect="1"/>
          </p:cNvPicPr>
          <p:nvPr/>
        </p:nvPicPr>
        <p:blipFill>
          <a:blip r:embed="rId6"/>
          <a:stretch>
            <a:fillRect/>
          </a:stretch>
        </p:blipFill>
        <p:spPr>
          <a:xfrm>
            <a:off x="3544229" y="3820055"/>
            <a:ext cx="1888274" cy="946332"/>
          </a:xfrm>
          <a:prstGeom prst="rect">
            <a:avLst/>
          </a:prstGeom>
        </p:spPr>
      </p:pic>
    </p:spTree>
    <p:extLst>
      <p:ext uri="{BB962C8B-B14F-4D97-AF65-F5344CB8AC3E}">
        <p14:creationId xmlns:p14="http://schemas.microsoft.com/office/powerpoint/2010/main" val="2783668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2"/>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Serving Your Community</a:t>
            </a:r>
            <a:endParaRPr dirty="0"/>
          </a:p>
        </p:txBody>
      </p:sp>
      <p:pic>
        <p:nvPicPr>
          <p:cNvPr id="1026" name="Picture 2" descr="Week of Service photo collage">
            <a:extLst>
              <a:ext uri="{FF2B5EF4-FFF2-40B4-BE49-F238E27FC236}">
                <a16:creationId xmlns:a16="http://schemas.microsoft.com/office/drawing/2014/main" id="{DE2B03C7-2FB9-8FCD-133E-2E8010EE6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78" r="25789"/>
          <a:stretch/>
        </p:blipFill>
        <p:spPr bwMode="auto">
          <a:xfrm>
            <a:off x="509392" y="1600570"/>
            <a:ext cx="5406189" cy="3929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carolina 1">
            <a:extLst>
              <a:ext uri="{FF2B5EF4-FFF2-40B4-BE49-F238E27FC236}">
                <a16:creationId xmlns:a16="http://schemas.microsoft.com/office/drawing/2014/main" id="{26117AF6-DF9C-FA42-B7AB-24D02DABB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0953" y="1726256"/>
            <a:ext cx="5517301" cy="367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474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3"/>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t>Diversity and Inclusion</a:t>
            </a:r>
            <a:endParaRPr/>
          </a:p>
        </p:txBody>
      </p:sp>
      <p:sp>
        <p:nvSpPr>
          <p:cNvPr id="134" name="Google Shape;134;p13"/>
          <p:cNvSpPr txBox="1">
            <a:spLocks noGrp="1"/>
          </p:cNvSpPr>
          <p:nvPr>
            <p:ph type="body" idx="1"/>
          </p:nvPr>
        </p:nvSpPr>
        <p:spPr>
          <a:xfrm>
            <a:off x="609600" y="1612901"/>
            <a:ext cx="10972800" cy="42703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sz="3200" dirty="0"/>
              <a:t>Cultivating a welcoming environment for students. Identify barriers to involvement for underrepresented students, educate members and work to eliminate them.</a:t>
            </a:r>
            <a:endParaRPr dirty="0"/>
          </a:p>
          <a:p>
            <a:pPr marL="0" lvl="0" indent="0" algn="l" rtl="0">
              <a:spcBef>
                <a:spcPts val="640"/>
              </a:spcBef>
              <a:spcAft>
                <a:spcPts val="0"/>
              </a:spcAft>
              <a:buClr>
                <a:schemeClr val="dk1"/>
              </a:buClr>
              <a:buSzPts val="3200"/>
              <a:buNone/>
            </a:pPr>
            <a:endParaRPr dirty="0"/>
          </a:p>
        </p:txBody>
      </p:sp>
      <p:pic>
        <p:nvPicPr>
          <p:cNvPr id="135" name="Google Shape;135;p13"/>
          <p:cNvPicPr preferRelativeResize="0"/>
          <p:nvPr/>
        </p:nvPicPr>
        <p:blipFill rotWithShape="1">
          <a:blip r:embed="rId3">
            <a:alphaModFix/>
          </a:blip>
          <a:srcRect/>
          <a:stretch/>
        </p:blipFill>
        <p:spPr>
          <a:xfrm>
            <a:off x="7102549" y="2768502"/>
            <a:ext cx="4674780" cy="3218228"/>
          </a:xfrm>
          <a:prstGeom prst="rect">
            <a:avLst/>
          </a:prstGeom>
          <a:noFill/>
          <a:ln>
            <a:noFill/>
          </a:ln>
        </p:spPr>
      </p:pic>
    </p:spTree>
    <p:extLst>
      <p:ext uri="{BB962C8B-B14F-4D97-AF65-F5344CB8AC3E}">
        <p14:creationId xmlns:p14="http://schemas.microsoft.com/office/powerpoint/2010/main" val="2766415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title"/>
          </p:nvPr>
        </p:nvSpPr>
        <p:spPr>
          <a:xfrm>
            <a:off x="609600" y="521399"/>
            <a:ext cx="10972800" cy="1143000"/>
          </a:xfrm>
          <a:prstGeom prst="rect">
            <a:avLst/>
          </a:prstGeom>
          <a:noFill/>
          <a:ln>
            <a:noFill/>
          </a:ln>
        </p:spPr>
        <p:txBody>
          <a:bodyPr spcFirstLastPara="1" wrap="square" lIns="91425" tIns="45700" rIns="91425" bIns="45700" anchor="ctr" anchorCtr="0">
            <a:normAutofit/>
          </a:bodyPr>
          <a:lstStyle/>
          <a:p>
            <a:pPr algn="ctr"/>
            <a:r>
              <a:rPr lang="en-US" sz="3600" dirty="0"/>
              <a:t>     ASDA Cares About Your Wellness</a:t>
            </a:r>
          </a:p>
        </p:txBody>
      </p:sp>
      <p:pic>
        <p:nvPicPr>
          <p:cNvPr id="143" name="Google Shape;143;p14" descr="ASDA Wellness"/>
          <p:cNvPicPr preferRelativeResize="0"/>
          <p:nvPr/>
        </p:nvPicPr>
        <p:blipFill rotWithShape="1">
          <a:blip r:embed="rId3">
            <a:alphaModFix/>
          </a:blip>
          <a:srcRect/>
          <a:stretch/>
        </p:blipFill>
        <p:spPr>
          <a:xfrm>
            <a:off x="844184" y="212845"/>
            <a:ext cx="1874525" cy="1143000"/>
          </a:xfrm>
          <a:prstGeom prst="rect">
            <a:avLst/>
          </a:prstGeom>
          <a:noFill/>
          <a:ln>
            <a:noFill/>
          </a:ln>
        </p:spPr>
      </p:pic>
      <p:pic>
        <p:nvPicPr>
          <p:cNvPr id="5" name="Picture 4">
            <a:extLst>
              <a:ext uri="{FF2B5EF4-FFF2-40B4-BE49-F238E27FC236}">
                <a16:creationId xmlns:a16="http://schemas.microsoft.com/office/drawing/2014/main" id="{C208C532-0D47-E177-6DD8-DEA828B5847F}"/>
              </a:ext>
            </a:extLst>
          </p:cNvPr>
          <p:cNvPicPr>
            <a:picLocks noChangeAspect="1"/>
          </p:cNvPicPr>
          <p:nvPr/>
        </p:nvPicPr>
        <p:blipFill rotWithShape="1">
          <a:blip r:embed="rId4"/>
          <a:srcRect t="-1" b="-1"/>
          <a:stretch/>
        </p:blipFill>
        <p:spPr>
          <a:xfrm>
            <a:off x="380995" y="2373170"/>
            <a:ext cx="3501945" cy="30031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DEE2C59-1E76-CACC-E608-71871B625DCE}"/>
              </a:ext>
            </a:extLst>
          </p:cNvPr>
          <p:cNvPicPr>
            <a:picLocks noChangeAspect="1"/>
          </p:cNvPicPr>
          <p:nvPr/>
        </p:nvPicPr>
        <p:blipFill>
          <a:blip r:embed="rId5"/>
          <a:stretch>
            <a:fillRect/>
          </a:stretch>
        </p:blipFill>
        <p:spPr>
          <a:xfrm>
            <a:off x="4093090" y="2373171"/>
            <a:ext cx="4016188" cy="3003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7C608C0A-F108-A9FB-87E2-7CE0E761DFE1}"/>
              </a:ext>
            </a:extLst>
          </p:cNvPr>
          <p:cNvPicPr>
            <a:picLocks noChangeAspect="1"/>
          </p:cNvPicPr>
          <p:nvPr/>
        </p:nvPicPr>
        <p:blipFill rotWithShape="1">
          <a:blip r:embed="rId6"/>
          <a:srcRect r="17256" b="3180"/>
          <a:stretch/>
        </p:blipFill>
        <p:spPr>
          <a:xfrm>
            <a:off x="8319428" y="2373171"/>
            <a:ext cx="3471514" cy="3003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8677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 Meetings: National </a:t>
            </a:r>
          </a:p>
        </p:txBody>
      </p:sp>
      <p:sp>
        <p:nvSpPr>
          <p:cNvPr id="3" name="Content Placeholder 2"/>
          <p:cNvSpPr>
            <a:spLocks noGrp="1"/>
          </p:cNvSpPr>
          <p:nvPr>
            <p:ph sz="quarter" idx="10"/>
          </p:nvPr>
        </p:nvSpPr>
        <p:spPr>
          <a:xfrm>
            <a:off x="609600" y="1481519"/>
            <a:ext cx="7085010" cy="4270375"/>
          </a:xfrm>
        </p:spPr>
        <p:txBody>
          <a:bodyPr/>
          <a:lstStyle/>
          <a:p>
            <a:pPr>
              <a:spcBef>
                <a:spcPct val="50000"/>
              </a:spcBef>
            </a:pPr>
            <a:r>
              <a:rPr lang="en-US" sz="2800" b="1" dirty="0">
                <a:solidFill>
                  <a:srgbClr val="0F334A"/>
                </a:solidFill>
              </a:rPr>
              <a:t>National Leadership Conference</a:t>
            </a:r>
          </a:p>
          <a:p>
            <a:pPr marL="457200" indent="-457200">
              <a:spcBef>
                <a:spcPct val="50000"/>
              </a:spcBef>
              <a:buFont typeface="Arial" panose="020B0604020202020204" pitchFamily="34" charset="0"/>
              <a:buChar char="•"/>
            </a:pPr>
            <a:r>
              <a:rPr lang="en-US" sz="2400" dirty="0">
                <a:solidFill>
                  <a:srgbClr val="0F334A"/>
                </a:solidFill>
              </a:rPr>
              <a:t>Build leadership skills that benefit students throughout their dental careers.</a:t>
            </a:r>
          </a:p>
          <a:p>
            <a:pPr marL="457200" indent="-457200">
              <a:spcBef>
                <a:spcPct val="50000"/>
              </a:spcBef>
              <a:buFont typeface="Arial" panose="020B0604020202020204" pitchFamily="34" charset="0"/>
              <a:buChar char="•"/>
            </a:pPr>
            <a:r>
              <a:rPr lang="en-US" sz="2400" dirty="0">
                <a:solidFill>
                  <a:srgbClr val="0F334A"/>
                </a:solidFill>
              </a:rPr>
              <a:t>Each fall in Chicago</a:t>
            </a:r>
          </a:p>
          <a:p>
            <a:pPr>
              <a:spcBef>
                <a:spcPct val="50000"/>
              </a:spcBef>
            </a:pPr>
            <a:r>
              <a:rPr lang="en-US" sz="2800" b="1" dirty="0">
                <a:solidFill>
                  <a:srgbClr val="0F334A"/>
                </a:solidFill>
              </a:rPr>
              <a:t>Annual Session</a:t>
            </a:r>
          </a:p>
          <a:p>
            <a:pPr marL="457200" indent="-457200">
              <a:spcBef>
                <a:spcPct val="50000"/>
              </a:spcBef>
              <a:buFont typeface="Arial" panose="020B0604020202020204" pitchFamily="34" charset="0"/>
              <a:buChar char="•"/>
            </a:pPr>
            <a:r>
              <a:rPr lang="en-US" sz="2400" dirty="0">
                <a:solidFill>
                  <a:srgbClr val="0F334A"/>
                </a:solidFill>
              </a:rPr>
              <a:t>ASDA governance, policy &amp; elections, chapter leader training</a:t>
            </a:r>
          </a:p>
          <a:p>
            <a:pPr marL="457200" indent="-457200">
              <a:spcBef>
                <a:spcPct val="50000"/>
              </a:spcBef>
              <a:buFont typeface="Arial" panose="020B0604020202020204" pitchFamily="34" charset="0"/>
              <a:buChar char="•"/>
            </a:pPr>
            <a:r>
              <a:rPr lang="en-US" sz="2400" dirty="0">
                <a:solidFill>
                  <a:srgbClr val="0F334A"/>
                </a:solidFill>
              </a:rPr>
              <a:t>Each winter in locations around the country.</a:t>
            </a:r>
          </a:p>
          <a:p>
            <a:pPr marL="457200" indent="-457200">
              <a:spcBef>
                <a:spcPct val="50000"/>
              </a:spcBef>
              <a:buFont typeface="Arial" panose="020B0604020202020204" pitchFamily="34" charset="0"/>
              <a:buChar char="•"/>
            </a:pPr>
            <a:endParaRPr lang="en-US" sz="2800" dirty="0">
              <a:solidFill>
                <a:srgbClr val="0F334A"/>
              </a:solidFill>
            </a:endParaRPr>
          </a:p>
        </p:txBody>
      </p:sp>
      <p:pic>
        <p:nvPicPr>
          <p:cNvPr id="7" name="Picture 6" descr="A group of people standing in a room&#10;&#10;Description automatically generated">
            <a:extLst>
              <a:ext uri="{FF2B5EF4-FFF2-40B4-BE49-F238E27FC236}">
                <a16:creationId xmlns:a16="http://schemas.microsoft.com/office/drawing/2014/main" id="{7480EB2C-5A43-A144-4D63-45E17FEC0A3A}"/>
              </a:ext>
            </a:extLst>
          </p:cNvPr>
          <p:cNvPicPr>
            <a:picLocks noChangeAspect="1"/>
          </p:cNvPicPr>
          <p:nvPr/>
        </p:nvPicPr>
        <p:blipFill>
          <a:blip r:embed="rId3"/>
          <a:stretch>
            <a:fillRect/>
          </a:stretch>
        </p:blipFill>
        <p:spPr>
          <a:xfrm>
            <a:off x="8046866" y="689039"/>
            <a:ext cx="2476615" cy="2476615"/>
          </a:xfrm>
          <a:prstGeom prst="rect">
            <a:avLst/>
          </a:prstGeom>
        </p:spPr>
      </p:pic>
      <p:pic>
        <p:nvPicPr>
          <p:cNvPr id="8" name="Picture 7">
            <a:extLst>
              <a:ext uri="{FF2B5EF4-FFF2-40B4-BE49-F238E27FC236}">
                <a16:creationId xmlns:a16="http://schemas.microsoft.com/office/drawing/2014/main" id="{FBDD17AD-A0E9-D5EC-7F39-69C5AA967626}"/>
              </a:ext>
            </a:extLst>
          </p:cNvPr>
          <p:cNvPicPr>
            <a:picLocks noChangeAspect="1"/>
          </p:cNvPicPr>
          <p:nvPr/>
        </p:nvPicPr>
        <p:blipFill>
          <a:blip r:embed="rId4"/>
          <a:stretch>
            <a:fillRect/>
          </a:stretch>
        </p:blipFill>
        <p:spPr>
          <a:xfrm>
            <a:off x="8053387" y="3429000"/>
            <a:ext cx="2507933" cy="2507933"/>
          </a:xfrm>
          <a:prstGeom prst="rect">
            <a:avLst/>
          </a:prstGeom>
        </p:spPr>
      </p:pic>
    </p:spTree>
    <p:extLst>
      <p:ext uri="{BB962C8B-B14F-4D97-AF65-F5344CB8AC3E}">
        <p14:creationId xmlns:p14="http://schemas.microsoft.com/office/powerpoint/2010/main" val="3317268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 Leadership in Action</a:t>
            </a:r>
          </a:p>
        </p:txBody>
      </p:sp>
      <p:pic>
        <p:nvPicPr>
          <p:cNvPr id="5" name="Picture 2" descr="Leadership in action: How one organization is creating a strong ..."/>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2593041" y="1636794"/>
            <a:ext cx="7005917" cy="3570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906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Become Engaged!</a:t>
            </a:r>
          </a:p>
        </p:txBody>
      </p:sp>
      <p:sp>
        <p:nvSpPr>
          <p:cNvPr id="4" name="Content Placeholder 2"/>
          <p:cNvSpPr>
            <a:spLocks noGrp="1"/>
          </p:cNvSpPr>
          <p:nvPr>
            <p:ph sz="quarter" idx="10"/>
          </p:nvPr>
        </p:nvSpPr>
        <p:spPr/>
        <p:txBody>
          <a:bodyPr/>
          <a:lstStyle/>
          <a:p>
            <a:pPr>
              <a:spcBef>
                <a:spcPct val="50000"/>
              </a:spcBef>
            </a:pPr>
            <a:r>
              <a:rPr lang="en-US" sz="2800" b="1" dirty="0">
                <a:solidFill>
                  <a:srgbClr val="0F334A"/>
                </a:solidFill>
              </a:rPr>
              <a:t>Leadership Opportunities </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i="1" dirty="0"/>
              <a:t>[Provide Info]</a:t>
            </a:r>
          </a:p>
          <a:p>
            <a:pPr>
              <a:spcBef>
                <a:spcPct val="50000"/>
              </a:spcBef>
            </a:pPr>
            <a:r>
              <a:rPr lang="en-US" sz="2800" b="1" dirty="0">
                <a:solidFill>
                  <a:srgbClr val="0F334A"/>
                </a:solidFill>
              </a:rPr>
              <a:t>Volunteer Opportunities </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i="1" dirty="0"/>
              <a:t>[Provide Info]</a:t>
            </a:r>
            <a:endParaRPr lang="en-US" sz="2800" b="1" dirty="0">
              <a:solidFill>
                <a:srgbClr val="0F334A"/>
              </a:solidFill>
            </a:endParaRPr>
          </a:p>
          <a:p>
            <a:pPr>
              <a:spcBef>
                <a:spcPct val="50000"/>
              </a:spcBef>
            </a:pPr>
            <a:r>
              <a:rPr lang="en-US" sz="2800" b="1" dirty="0">
                <a:solidFill>
                  <a:srgbClr val="0F334A"/>
                </a:solidFill>
              </a:rPr>
              <a:t>Upcoming Events </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i="1" dirty="0"/>
              <a:t>[Provide Info]</a:t>
            </a:r>
          </a:p>
          <a:p>
            <a:endParaRPr lang="en-US" dirty="0"/>
          </a:p>
        </p:txBody>
      </p:sp>
    </p:spTree>
    <p:extLst>
      <p:ext uri="{BB962C8B-B14F-4D97-AF65-F5344CB8AC3E}">
        <p14:creationId xmlns:p14="http://schemas.microsoft.com/office/powerpoint/2010/main" val="1198794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2"/>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4900">
                <a:solidFill>
                  <a:schemeClr val="accent1"/>
                </a:solidFill>
              </a:rPr>
              <a:t>About ASDA</a:t>
            </a:r>
            <a:br>
              <a:rPr lang="en-US"/>
            </a:br>
            <a:endParaRPr/>
          </a:p>
        </p:txBody>
      </p:sp>
      <p:sp>
        <p:nvSpPr>
          <p:cNvPr id="40" name="Google Shape;40;p2"/>
          <p:cNvSpPr txBox="1">
            <a:spLocks noGrp="1"/>
          </p:cNvSpPr>
          <p:nvPr>
            <p:ph type="body" idx="1"/>
          </p:nvPr>
        </p:nvSpPr>
        <p:spPr>
          <a:xfrm>
            <a:off x="321502" y="1130458"/>
            <a:ext cx="9323540" cy="4597084"/>
          </a:xfrm>
          <a:prstGeom prst="rect">
            <a:avLst/>
          </a:prstGeom>
          <a:noFill/>
          <a:ln>
            <a:noFill/>
          </a:ln>
        </p:spPr>
        <p:txBody>
          <a:bodyPr spcFirstLastPara="1" wrap="square" lIns="91425" tIns="45700" rIns="91425" bIns="45700" anchor="t" anchorCtr="0">
            <a:noAutofit/>
          </a:bodyPr>
          <a:lstStyle/>
          <a:p>
            <a:pPr marL="457200" lvl="0" indent="-406400" algn="l" rtl="0">
              <a:spcBef>
                <a:spcPts val="0"/>
              </a:spcBef>
              <a:spcAft>
                <a:spcPts val="0"/>
              </a:spcAft>
              <a:buClr>
                <a:schemeClr val="dk1"/>
              </a:buClr>
              <a:buSzPts val="2800"/>
              <a:buChar char="➔"/>
            </a:pPr>
            <a:r>
              <a:rPr lang="en-US" dirty="0"/>
              <a:t>Founded in 1971</a:t>
            </a:r>
            <a:endParaRPr dirty="0"/>
          </a:p>
          <a:p>
            <a:pPr marL="457200" lvl="0" indent="-406400" algn="l" rtl="0">
              <a:spcBef>
                <a:spcPts val="360"/>
              </a:spcBef>
              <a:spcAft>
                <a:spcPts val="0"/>
              </a:spcAft>
              <a:buClr>
                <a:schemeClr val="dk1"/>
              </a:buClr>
              <a:buSzPts val="2800"/>
              <a:buChar char="➔"/>
            </a:pPr>
            <a:r>
              <a:rPr lang="en-US" dirty="0"/>
              <a:t>Largest student-run dental association</a:t>
            </a:r>
            <a:endParaRPr dirty="0"/>
          </a:p>
          <a:p>
            <a:pPr marL="457200" lvl="0" indent="-406400" algn="l" rtl="0">
              <a:lnSpc>
                <a:spcPct val="150000"/>
              </a:lnSpc>
              <a:spcBef>
                <a:spcPts val="0"/>
              </a:spcBef>
              <a:spcAft>
                <a:spcPts val="0"/>
              </a:spcAft>
              <a:buClr>
                <a:schemeClr val="dk1"/>
              </a:buClr>
              <a:buSzPts val="2800"/>
              <a:buChar char="➔"/>
            </a:pPr>
            <a:r>
              <a:rPr lang="en-US" dirty="0"/>
              <a:t>Over 22,000 total members</a:t>
            </a:r>
            <a:endParaRPr dirty="0"/>
          </a:p>
          <a:p>
            <a:pPr marL="457200" lvl="0" indent="-406400" algn="l" rtl="0">
              <a:lnSpc>
                <a:spcPct val="150000"/>
              </a:lnSpc>
              <a:spcBef>
                <a:spcPts val="0"/>
              </a:spcBef>
              <a:spcAft>
                <a:spcPts val="0"/>
              </a:spcAft>
              <a:buClr>
                <a:schemeClr val="dk1"/>
              </a:buClr>
              <a:buSzPts val="2800"/>
              <a:buChar char="➔"/>
            </a:pPr>
            <a:r>
              <a:rPr lang="en-US" dirty="0"/>
              <a:t>82% predoctoral market share</a:t>
            </a:r>
            <a:endParaRPr dirty="0"/>
          </a:p>
          <a:p>
            <a:pPr marL="457200" lvl="0" indent="-406400" algn="l" rtl="0">
              <a:lnSpc>
                <a:spcPct val="150000"/>
              </a:lnSpc>
              <a:spcBef>
                <a:spcPts val="0"/>
              </a:spcBef>
              <a:spcAft>
                <a:spcPts val="0"/>
              </a:spcAft>
              <a:buClr>
                <a:schemeClr val="dk1"/>
              </a:buClr>
              <a:buSzPts val="2800"/>
              <a:buChar char="➔"/>
            </a:pPr>
            <a:r>
              <a:rPr lang="en-US" dirty="0"/>
              <a:t>National ASDA</a:t>
            </a:r>
            <a:endParaRPr dirty="0"/>
          </a:p>
          <a:p>
            <a:pPr marL="1200150" lvl="1" indent="-406400" algn="l" rtl="0">
              <a:lnSpc>
                <a:spcPct val="150000"/>
              </a:lnSpc>
              <a:spcBef>
                <a:spcPts val="0"/>
              </a:spcBef>
              <a:spcAft>
                <a:spcPts val="0"/>
              </a:spcAft>
              <a:buClr>
                <a:schemeClr val="dk1"/>
              </a:buClr>
              <a:buSzPts val="2800"/>
              <a:buChar char="➔"/>
            </a:pPr>
            <a:r>
              <a:rPr lang="en-US" dirty="0"/>
              <a:t>11 Districts </a:t>
            </a:r>
            <a:endParaRPr dirty="0"/>
          </a:p>
          <a:p>
            <a:pPr marL="1200150" lvl="1" indent="-406400" algn="l" rtl="0">
              <a:lnSpc>
                <a:spcPct val="150000"/>
              </a:lnSpc>
              <a:spcBef>
                <a:spcPts val="0"/>
              </a:spcBef>
              <a:spcAft>
                <a:spcPts val="0"/>
              </a:spcAft>
              <a:buClr>
                <a:schemeClr val="dk1"/>
              </a:buClr>
              <a:buSzPts val="2800"/>
              <a:buChar char="➔"/>
            </a:pPr>
            <a:r>
              <a:rPr lang="en-US" dirty="0"/>
              <a:t>70 Chapters</a:t>
            </a:r>
            <a:endParaRPr dirty="0"/>
          </a:p>
          <a:p>
            <a:pPr marL="0" lvl="0" indent="0" algn="l" rtl="0">
              <a:spcBef>
                <a:spcPts val="640"/>
              </a:spcBef>
              <a:spcAft>
                <a:spcPts val="0"/>
              </a:spcAft>
              <a:buClr>
                <a:schemeClr val="dk1"/>
              </a:buClr>
              <a:buSzPts val="3200"/>
              <a:buNone/>
            </a:pPr>
            <a:endParaRPr dirty="0"/>
          </a:p>
        </p:txBody>
      </p:sp>
      <p:pic>
        <p:nvPicPr>
          <p:cNvPr id="3" name="Picture 2" descr="A group of people posing for a photo&#10;&#10;Description automatically generated">
            <a:extLst>
              <a:ext uri="{FF2B5EF4-FFF2-40B4-BE49-F238E27FC236}">
                <a16:creationId xmlns:a16="http://schemas.microsoft.com/office/drawing/2014/main" id="{6C669A34-4D62-D5A3-EA19-8EEDC6FD5969}"/>
              </a:ext>
            </a:extLst>
          </p:cNvPr>
          <p:cNvPicPr>
            <a:picLocks noChangeAspect="1"/>
          </p:cNvPicPr>
          <p:nvPr/>
        </p:nvPicPr>
        <p:blipFill>
          <a:blip r:embed="rId3"/>
          <a:stretch>
            <a:fillRect/>
          </a:stretch>
        </p:blipFill>
        <p:spPr>
          <a:xfrm>
            <a:off x="7513815" y="1260928"/>
            <a:ext cx="4262453" cy="43361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3195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7"/>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Your District</a:t>
            </a:r>
            <a:endParaRPr dirty="0"/>
          </a:p>
        </p:txBody>
      </p:sp>
      <p:sp>
        <p:nvSpPr>
          <p:cNvPr id="193" name="Google Shape;193;p17"/>
          <p:cNvSpPr txBox="1">
            <a:spLocks noGrp="1"/>
          </p:cNvSpPr>
          <p:nvPr>
            <p:ph type="body" idx="1"/>
          </p:nvPr>
        </p:nvSpPr>
        <p:spPr>
          <a:xfrm>
            <a:off x="793315" y="1800792"/>
            <a:ext cx="6634620" cy="3748238"/>
          </a:xfrm>
          <a:prstGeom prst="rect">
            <a:avLst/>
          </a:prstGeom>
          <a:noFill/>
          <a:ln>
            <a:noFill/>
          </a:ln>
        </p:spPr>
        <p:txBody>
          <a:bodyPr spcFirstLastPara="1" wrap="square" lIns="91425" tIns="45700" rIns="91425" bIns="45700" anchor="t" anchorCtr="0">
            <a:noAutofit/>
          </a:bodyPr>
          <a:lstStyle/>
          <a:p>
            <a:pPr marL="0" lvl="0" indent="-203200" algn="l" rtl="0">
              <a:spcBef>
                <a:spcPts val="0"/>
              </a:spcBef>
              <a:spcAft>
                <a:spcPts val="0"/>
              </a:spcAft>
              <a:buClr>
                <a:schemeClr val="dk1"/>
              </a:buClr>
              <a:buSzPts val="3200"/>
              <a:buFont typeface="Arial"/>
              <a:buChar char="•"/>
            </a:pPr>
            <a:r>
              <a:rPr lang="en-US" b="0" i="0" dirty="0"/>
              <a:t>Communicates national ASDA strategic goals, initiatives, resources and news</a:t>
            </a:r>
            <a:endParaRPr b="0" i="0" dirty="0"/>
          </a:p>
          <a:p>
            <a:pPr marL="0" lvl="0" indent="-203200" algn="l" rtl="0">
              <a:spcBef>
                <a:spcPts val="640"/>
              </a:spcBef>
              <a:spcAft>
                <a:spcPts val="0"/>
              </a:spcAft>
              <a:buClr>
                <a:schemeClr val="dk1"/>
              </a:buClr>
              <a:buSzPts val="3200"/>
              <a:buFont typeface="Arial"/>
              <a:buChar char="•"/>
            </a:pPr>
            <a:r>
              <a:rPr lang="en-US" b="0" i="0" dirty="0"/>
              <a:t>Executes a district meeting</a:t>
            </a:r>
            <a:endParaRPr b="0" i="0" dirty="0"/>
          </a:p>
          <a:p>
            <a:pPr marL="0" lvl="0" indent="-203200" algn="l" rtl="0">
              <a:spcBef>
                <a:spcPts val="640"/>
              </a:spcBef>
              <a:spcAft>
                <a:spcPts val="0"/>
              </a:spcAft>
              <a:buClr>
                <a:schemeClr val="dk1"/>
              </a:buClr>
              <a:buSzPts val="3200"/>
              <a:buFont typeface="Arial"/>
              <a:buChar char="•"/>
            </a:pPr>
            <a:r>
              <a:rPr lang="en-US" dirty="0"/>
              <a:t>Fosters inter-chapter communication and events</a:t>
            </a:r>
            <a:endParaRPr dirty="0"/>
          </a:p>
          <a:p>
            <a:pPr marL="457200" lvl="0" indent="-254000" algn="l" rtl="0">
              <a:spcBef>
                <a:spcPts val="640"/>
              </a:spcBef>
              <a:spcAft>
                <a:spcPts val="0"/>
              </a:spcAft>
              <a:buClr>
                <a:schemeClr val="dk1"/>
              </a:buClr>
              <a:buSzPts val="3200"/>
              <a:buFont typeface="Arial"/>
              <a:buNone/>
            </a:pPr>
            <a:endParaRPr dirty="0"/>
          </a:p>
        </p:txBody>
      </p:sp>
    </p:spTree>
    <p:extLst>
      <p:ext uri="{BB962C8B-B14F-4D97-AF65-F5344CB8AC3E}">
        <p14:creationId xmlns:p14="http://schemas.microsoft.com/office/powerpoint/2010/main" val="881559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026" name="Picture 2" descr="Email Logo Vector Art, Icons, and Graphics for Free Download">
            <a:extLst>
              <a:ext uri="{FF2B5EF4-FFF2-40B4-BE49-F238E27FC236}">
                <a16:creationId xmlns:a16="http://schemas.microsoft.com/office/drawing/2014/main" id="{BEAE1C32-8493-B446-CDDF-86B7D2814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466" y="4389899"/>
            <a:ext cx="1497784" cy="1415406"/>
          </a:xfrm>
          <a:prstGeom prst="rect">
            <a:avLst/>
          </a:prstGeom>
          <a:noFill/>
          <a:extLst>
            <a:ext uri="{909E8E84-426E-40DD-AFC4-6F175D3DCCD1}">
              <a14:hiddenFill xmlns:a14="http://schemas.microsoft.com/office/drawing/2010/main">
                <a:solidFill>
                  <a:srgbClr val="FFFFFF"/>
                </a:solidFill>
              </a14:hiddenFill>
            </a:ext>
          </a:extLst>
        </p:spPr>
      </p:pic>
      <p:sp>
        <p:nvSpPr>
          <p:cNvPr id="195" name="Google Shape;195;p20"/>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Get Connected with National ASDA</a:t>
            </a:r>
            <a:endParaRPr/>
          </a:p>
        </p:txBody>
      </p:sp>
      <p:sp>
        <p:nvSpPr>
          <p:cNvPr id="196" name="Google Shape;196;p20"/>
          <p:cNvSpPr txBox="1">
            <a:spLocks noGrp="1"/>
          </p:cNvSpPr>
          <p:nvPr>
            <p:ph type="body" idx="1"/>
          </p:nvPr>
        </p:nvSpPr>
        <p:spPr>
          <a:xfrm>
            <a:off x="3183147" y="1630203"/>
            <a:ext cx="5825706" cy="3115232"/>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1400"/>
              </a:spcBef>
              <a:spcAft>
                <a:spcPts val="0"/>
              </a:spcAft>
              <a:buClr>
                <a:srgbClr val="0F334A"/>
              </a:buClr>
              <a:buSzPts val="2800"/>
              <a:buFont typeface="Calibri"/>
              <a:buChar char="→"/>
            </a:pPr>
            <a:r>
              <a:rPr lang="en-US" sz="2800" b="1" dirty="0">
                <a:solidFill>
                  <a:srgbClr val="0F334A"/>
                </a:solidFill>
              </a:rPr>
              <a:t>Instagram </a:t>
            </a:r>
            <a:endParaRPr dirty="0"/>
          </a:p>
          <a:p>
            <a:pPr marL="1371600" lvl="2" indent="-323850" algn="l" rtl="0">
              <a:lnSpc>
                <a:spcPct val="100000"/>
              </a:lnSpc>
              <a:spcBef>
                <a:spcPts val="440"/>
              </a:spcBef>
              <a:spcAft>
                <a:spcPts val="0"/>
              </a:spcAft>
              <a:buClr>
                <a:srgbClr val="003767"/>
              </a:buClr>
              <a:buSzPts val="1500"/>
              <a:buFont typeface="Arial"/>
              <a:buChar char="●"/>
            </a:pPr>
            <a:r>
              <a:rPr lang="en-US" sz="2300" dirty="0">
                <a:solidFill>
                  <a:srgbClr val="292934"/>
                </a:solidFill>
              </a:rPr>
              <a:t>@dentalstudents </a:t>
            </a:r>
            <a:endParaRPr dirty="0"/>
          </a:p>
          <a:p>
            <a:pPr marL="457200" lvl="0" indent="-457200" algn="l" rtl="0">
              <a:lnSpc>
                <a:spcPct val="100000"/>
              </a:lnSpc>
              <a:spcBef>
                <a:spcPts val="1400"/>
              </a:spcBef>
              <a:spcAft>
                <a:spcPts val="0"/>
              </a:spcAft>
              <a:buClr>
                <a:srgbClr val="0F334A"/>
              </a:buClr>
              <a:buSzPts val="2800"/>
              <a:buFont typeface="Calibri"/>
              <a:buChar char="→"/>
            </a:pPr>
            <a:r>
              <a:rPr lang="en-US" sz="2800" b="1" dirty="0">
                <a:solidFill>
                  <a:srgbClr val="0F334A"/>
                </a:solidFill>
              </a:rPr>
              <a:t>YouTube </a:t>
            </a:r>
            <a:endParaRPr dirty="0"/>
          </a:p>
          <a:p>
            <a:pPr marL="1371600" lvl="2" indent="-323850" algn="l" rtl="0">
              <a:lnSpc>
                <a:spcPct val="100000"/>
              </a:lnSpc>
              <a:spcBef>
                <a:spcPts val="440"/>
              </a:spcBef>
              <a:spcAft>
                <a:spcPts val="0"/>
              </a:spcAft>
              <a:buClr>
                <a:srgbClr val="003767"/>
              </a:buClr>
              <a:buSzPts val="1500"/>
              <a:buFont typeface="Arial"/>
              <a:buChar char="●"/>
            </a:pPr>
            <a:r>
              <a:rPr lang="en-US" sz="2300" dirty="0" err="1">
                <a:solidFill>
                  <a:srgbClr val="292934"/>
                </a:solidFill>
              </a:rPr>
              <a:t>ASDAnet</a:t>
            </a:r>
            <a:endParaRPr sz="2300" dirty="0">
              <a:solidFill>
                <a:srgbClr val="292934"/>
              </a:solidFill>
            </a:endParaRPr>
          </a:p>
          <a:p>
            <a:pPr marL="457200" lvl="0" indent="-457200" algn="l" rtl="0">
              <a:lnSpc>
                <a:spcPct val="100000"/>
              </a:lnSpc>
              <a:spcBef>
                <a:spcPts val="1400"/>
              </a:spcBef>
              <a:spcAft>
                <a:spcPts val="0"/>
              </a:spcAft>
              <a:buClr>
                <a:srgbClr val="0F334A"/>
              </a:buClr>
              <a:buSzPts val="2800"/>
              <a:buFont typeface="Calibri"/>
              <a:buChar char="→"/>
            </a:pPr>
            <a:r>
              <a:rPr lang="en-US" sz="2800" b="1" dirty="0">
                <a:solidFill>
                  <a:srgbClr val="0F334A"/>
                </a:solidFill>
              </a:rPr>
              <a:t>Website </a:t>
            </a:r>
            <a:endParaRPr dirty="0"/>
          </a:p>
          <a:p>
            <a:pPr marL="1371600" lvl="2" indent="-323850" algn="l" rtl="0">
              <a:lnSpc>
                <a:spcPct val="100000"/>
              </a:lnSpc>
              <a:spcBef>
                <a:spcPts val="440"/>
              </a:spcBef>
              <a:spcAft>
                <a:spcPts val="0"/>
              </a:spcAft>
              <a:buClr>
                <a:srgbClr val="003767"/>
              </a:buClr>
              <a:buSzPts val="1500"/>
              <a:buFont typeface="Arial"/>
              <a:buChar char="●"/>
            </a:pPr>
            <a:r>
              <a:rPr lang="en-US" sz="2300" dirty="0">
                <a:solidFill>
                  <a:srgbClr val="292934"/>
                </a:solidFill>
              </a:rPr>
              <a:t>ASDAnet.org</a:t>
            </a:r>
          </a:p>
          <a:p>
            <a:pPr marL="457200" lvl="0" indent="-457200" algn="l" rtl="0">
              <a:lnSpc>
                <a:spcPct val="100000"/>
              </a:lnSpc>
              <a:spcBef>
                <a:spcPts val="1400"/>
              </a:spcBef>
              <a:spcAft>
                <a:spcPts val="0"/>
              </a:spcAft>
              <a:buClr>
                <a:srgbClr val="0F334A"/>
              </a:buClr>
              <a:buSzPts val="2800"/>
              <a:buFont typeface="Calibri"/>
              <a:buChar char="→"/>
            </a:pPr>
            <a:r>
              <a:rPr lang="en-US" sz="2800" b="1" dirty="0">
                <a:solidFill>
                  <a:srgbClr val="0F334A"/>
                </a:solidFill>
              </a:rPr>
              <a:t>Email </a:t>
            </a:r>
            <a:endParaRPr lang="en-US" dirty="0"/>
          </a:p>
          <a:p>
            <a:pPr marL="1371600" lvl="2" indent="-323850" algn="l" rtl="0">
              <a:lnSpc>
                <a:spcPct val="100000"/>
              </a:lnSpc>
              <a:spcBef>
                <a:spcPts val="440"/>
              </a:spcBef>
              <a:spcAft>
                <a:spcPts val="0"/>
              </a:spcAft>
              <a:buClr>
                <a:srgbClr val="003767"/>
              </a:buClr>
              <a:buSzPts val="1500"/>
              <a:buFont typeface="Arial"/>
              <a:buChar char="●"/>
            </a:pPr>
            <a:r>
              <a:rPr lang="en-US" sz="2300" dirty="0">
                <a:solidFill>
                  <a:srgbClr val="292934"/>
                </a:solidFill>
              </a:rPr>
              <a:t>membership@asdanet.org</a:t>
            </a:r>
          </a:p>
          <a:p>
            <a:pPr marL="1371600" lvl="2" indent="-323850" algn="l" rtl="0">
              <a:lnSpc>
                <a:spcPct val="100000"/>
              </a:lnSpc>
              <a:spcBef>
                <a:spcPts val="440"/>
              </a:spcBef>
              <a:spcAft>
                <a:spcPts val="0"/>
              </a:spcAft>
              <a:buClr>
                <a:srgbClr val="003767"/>
              </a:buClr>
              <a:buSzPts val="1500"/>
              <a:buFont typeface="Arial"/>
              <a:buChar char="●"/>
            </a:pPr>
            <a:endParaRPr lang="en-US" sz="2300" dirty="0">
              <a:solidFill>
                <a:srgbClr val="292934"/>
              </a:solidFill>
            </a:endParaRPr>
          </a:p>
          <a:p>
            <a:pPr marL="1371600" lvl="2" indent="-323850" algn="l" rtl="0">
              <a:lnSpc>
                <a:spcPct val="100000"/>
              </a:lnSpc>
              <a:spcBef>
                <a:spcPts val="440"/>
              </a:spcBef>
              <a:spcAft>
                <a:spcPts val="0"/>
              </a:spcAft>
              <a:buClr>
                <a:srgbClr val="003767"/>
              </a:buClr>
              <a:buSzPts val="1500"/>
              <a:buFont typeface="Arial"/>
              <a:buChar char="●"/>
            </a:pPr>
            <a:endParaRPr lang="en-US" sz="2300" dirty="0">
              <a:solidFill>
                <a:srgbClr val="292934"/>
              </a:solidFill>
            </a:endParaRPr>
          </a:p>
          <a:p>
            <a:pPr marL="1371600" lvl="2" indent="-323850" algn="l" rtl="0">
              <a:lnSpc>
                <a:spcPct val="100000"/>
              </a:lnSpc>
              <a:spcBef>
                <a:spcPts val="440"/>
              </a:spcBef>
              <a:spcAft>
                <a:spcPts val="0"/>
              </a:spcAft>
              <a:buClr>
                <a:srgbClr val="003767"/>
              </a:buClr>
              <a:buSzPts val="1500"/>
              <a:buFont typeface="Arial"/>
              <a:buChar char="●"/>
            </a:pPr>
            <a:endParaRPr dirty="0"/>
          </a:p>
          <a:p>
            <a:pPr marL="1047750" lvl="2" indent="0" algn="l" rtl="0">
              <a:lnSpc>
                <a:spcPct val="100000"/>
              </a:lnSpc>
              <a:spcBef>
                <a:spcPts val="440"/>
              </a:spcBef>
              <a:spcAft>
                <a:spcPts val="0"/>
              </a:spcAft>
              <a:buClr>
                <a:srgbClr val="003767"/>
              </a:buClr>
              <a:buSzPts val="1500"/>
              <a:buNone/>
            </a:pPr>
            <a:endParaRPr sz="2300" dirty="0">
              <a:solidFill>
                <a:srgbClr val="292934"/>
              </a:solidFill>
            </a:endParaRPr>
          </a:p>
          <a:p>
            <a:pPr marL="457189" lvl="1" indent="0" algn="l" rtl="0">
              <a:lnSpc>
                <a:spcPct val="100000"/>
              </a:lnSpc>
              <a:spcBef>
                <a:spcPts val="1250"/>
              </a:spcBef>
              <a:spcAft>
                <a:spcPts val="0"/>
              </a:spcAft>
              <a:buClr>
                <a:schemeClr val="dk1"/>
              </a:buClr>
              <a:buSzPts val="2500"/>
              <a:buNone/>
            </a:pPr>
            <a:endParaRPr sz="2500" dirty="0"/>
          </a:p>
          <a:p>
            <a:pPr marL="1047750" lvl="2" indent="0" algn="l" rtl="0">
              <a:lnSpc>
                <a:spcPct val="100000"/>
              </a:lnSpc>
              <a:spcBef>
                <a:spcPts val="440"/>
              </a:spcBef>
              <a:spcAft>
                <a:spcPts val="0"/>
              </a:spcAft>
              <a:buClr>
                <a:srgbClr val="003767"/>
              </a:buClr>
              <a:buSzPts val="1500"/>
              <a:buNone/>
            </a:pPr>
            <a:endParaRPr sz="2300" dirty="0">
              <a:solidFill>
                <a:srgbClr val="292934"/>
              </a:solidFill>
            </a:endParaRPr>
          </a:p>
          <a:p>
            <a:pPr marL="457189" lvl="1" indent="0" algn="l" rtl="0">
              <a:lnSpc>
                <a:spcPct val="100000"/>
              </a:lnSpc>
              <a:spcBef>
                <a:spcPts val="1250"/>
              </a:spcBef>
              <a:spcAft>
                <a:spcPts val="0"/>
              </a:spcAft>
              <a:buClr>
                <a:schemeClr val="dk1"/>
              </a:buClr>
              <a:buSzPts val="2500"/>
              <a:buNone/>
            </a:pPr>
            <a:endParaRPr sz="2500" dirty="0"/>
          </a:p>
          <a:p>
            <a:pPr marL="0" lvl="0" indent="0" algn="l" rtl="0">
              <a:lnSpc>
                <a:spcPct val="100000"/>
              </a:lnSpc>
              <a:spcBef>
                <a:spcPts val="640"/>
              </a:spcBef>
              <a:spcAft>
                <a:spcPts val="0"/>
              </a:spcAft>
              <a:buClr>
                <a:schemeClr val="dk1"/>
              </a:buClr>
              <a:buSzPts val="3200"/>
              <a:buNone/>
            </a:pPr>
            <a:endParaRPr dirty="0"/>
          </a:p>
        </p:txBody>
      </p:sp>
      <p:pic>
        <p:nvPicPr>
          <p:cNvPr id="198" name="Google Shape;198;p20"/>
          <p:cNvPicPr preferRelativeResize="0"/>
          <p:nvPr/>
        </p:nvPicPr>
        <p:blipFill rotWithShape="1">
          <a:blip r:embed="rId4">
            <a:alphaModFix/>
          </a:blip>
          <a:srcRect/>
          <a:stretch/>
        </p:blipFill>
        <p:spPr>
          <a:xfrm>
            <a:off x="2115614" y="1684196"/>
            <a:ext cx="821750" cy="821750"/>
          </a:xfrm>
          <a:prstGeom prst="rect">
            <a:avLst/>
          </a:prstGeom>
          <a:noFill/>
          <a:ln>
            <a:noFill/>
          </a:ln>
        </p:spPr>
      </p:pic>
      <p:pic>
        <p:nvPicPr>
          <p:cNvPr id="199" name="Google Shape;199;p20"/>
          <p:cNvPicPr preferRelativeResize="0"/>
          <p:nvPr/>
        </p:nvPicPr>
        <p:blipFill rotWithShape="1">
          <a:blip r:embed="rId5">
            <a:alphaModFix/>
          </a:blip>
          <a:srcRect l="71554" t="35562" r="23583" b="53477"/>
          <a:stretch/>
        </p:blipFill>
        <p:spPr>
          <a:xfrm>
            <a:off x="1964260" y="2708849"/>
            <a:ext cx="1064196" cy="749434"/>
          </a:xfrm>
          <a:prstGeom prst="rect">
            <a:avLst/>
          </a:prstGeom>
          <a:noFill/>
          <a:ln>
            <a:noFill/>
          </a:ln>
        </p:spPr>
      </p:pic>
      <p:pic>
        <p:nvPicPr>
          <p:cNvPr id="200" name="Google Shape;200;p20"/>
          <p:cNvPicPr preferRelativeResize="0"/>
          <p:nvPr/>
        </p:nvPicPr>
        <p:blipFill rotWithShape="1">
          <a:blip r:embed="rId6">
            <a:alphaModFix/>
          </a:blip>
          <a:srcRect t="67251"/>
          <a:stretch/>
        </p:blipFill>
        <p:spPr>
          <a:xfrm>
            <a:off x="2055352" y="3590376"/>
            <a:ext cx="882012" cy="992734"/>
          </a:xfrm>
          <a:prstGeom prst="rect">
            <a:avLst/>
          </a:prstGeom>
          <a:noFill/>
          <a:ln>
            <a:noFill/>
          </a:ln>
        </p:spPr>
      </p:pic>
    </p:spTree>
    <p:extLst>
      <p:ext uri="{BB962C8B-B14F-4D97-AF65-F5344CB8AC3E}">
        <p14:creationId xmlns:p14="http://schemas.microsoft.com/office/powerpoint/2010/main" val="963467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Join</a:t>
            </a:r>
          </a:p>
        </p:txBody>
      </p:sp>
      <p:sp>
        <p:nvSpPr>
          <p:cNvPr id="4" name="Content Placeholder 2"/>
          <p:cNvSpPr>
            <a:spLocks noGrp="1"/>
          </p:cNvSpPr>
          <p:nvPr>
            <p:ph sz="quarter" idx="10"/>
          </p:nvPr>
        </p:nvSpPr>
        <p:spPr>
          <a:xfrm>
            <a:off x="609600" y="1612901"/>
            <a:ext cx="5739442" cy="4270375"/>
          </a:xfrm>
        </p:spPr>
        <p:txBody>
          <a:bodyPr/>
          <a:lstStyle/>
          <a:p>
            <a:pPr>
              <a:spcBef>
                <a:spcPct val="50000"/>
              </a:spcBef>
            </a:pPr>
            <a:r>
              <a:rPr lang="en-US" sz="2800" b="1" dirty="0">
                <a:solidFill>
                  <a:srgbClr val="0F334A"/>
                </a:solidFill>
              </a:rPr>
              <a:t>Dues are $97/year </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dirty="0"/>
              <a:t>Talk with your chapter about joining for membership through December 31, 2025. </a:t>
            </a:r>
          </a:p>
          <a:p>
            <a:pPr marL="800080" lvl="1" indent="-342891">
              <a:spcBef>
                <a:spcPct val="50000"/>
              </a:spcBef>
              <a:buFont typeface="Arial" panose="020B0604020202020204" pitchFamily="34" charset="0"/>
              <a:buChar char="•"/>
            </a:pPr>
            <a:r>
              <a:rPr lang="en-US" sz="2500" dirty="0"/>
              <a:t>$5 of the $97 goes to the ADA, as predoctoral ASDA members are also members of the ADA.</a:t>
            </a: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9042" y="1612901"/>
            <a:ext cx="5238751" cy="3492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373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A6FF70B9-0D20-FF96-68A3-D1C5F3DA581C}"/>
              </a:ext>
            </a:extLst>
          </p:cNvPr>
          <p:cNvPicPr>
            <a:picLocks noGrp="1" noChangeAspect="1"/>
          </p:cNvPicPr>
          <p:nvPr>
            <p:ph sz="quarter" idx="10"/>
          </p:nvPr>
        </p:nvPicPr>
        <p:blipFill>
          <a:blip r:embed="rId3"/>
          <a:stretch>
            <a:fillRect/>
          </a:stretch>
        </p:blipFill>
        <p:spPr>
          <a:xfrm>
            <a:off x="1144025" y="68263"/>
            <a:ext cx="9903950" cy="6140450"/>
          </a:xfrm>
          <a:noFill/>
        </p:spPr>
      </p:pic>
    </p:spTree>
    <p:extLst>
      <p:ext uri="{BB962C8B-B14F-4D97-AF65-F5344CB8AC3E}">
        <p14:creationId xmlns:p14="http://schemas.microsoft.com/office/powerpoint/2010/main" val="2547186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Google Shape;246;p22">
            <a:extLst>
              <a:ext uri="{FF2B5EF4-FFF2-40B4-BE49-F238E27FC236}">
                <a16:creationId xmlns:a16="http://schemas.microsoft.com/office/drawing/2014/main" id="{E9799A27-2E6C-AEE3-8B59-E26C4033E8CA}"/>
              </a:ext>
            </a:extLst>
          </p:cNvPr>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ASDA IS</a:t>
            </a:r>
            <a:endParaRPr dirty="0"/>
          </a:p>
        </p:txBody>
      </p:sp>
      <p:pic>
        <p:nvPicPr>
          <p:cNvPr id="3" name="Google Shape;180;p21">
            <a:extLst>
              <a:ext uri="{FF2B5EF4-FFF2-40B4-BE49-F238E27FC236}">
                <a16:creationId xmlns:a16="http://schemas.microsoft.com/office/drawing/2014/main" id="{54F3B741-8ADF-8D3E-15F4-06E79C429069}"/>
              </a:ext>
            </a:extLst>
          </p:cNvPr>
          <p:cNvPicPr preferRelativeResize="0"/>
          <p:nvPr/>
        </p:nvPicPr>
        <p:blipFill rotWithShape="1">
          <a:blip r:embed="rId3">
            <a:alphaModFix/>
          </a:blip>
          <a:srcRect/>
          <a:stretch/>
        </p:blipFill>
        <p:spPr>
          <a:xfrm>
            <a:off x="1284157" y="1806044"/>
            <a:ext cx="9623685" cy="3550711"/>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2743801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 is YOU!</a:t>
            </a:r>
          </a:p>
        </p:txBody>
      </p:sp>
      <p:pic>
        <p:nvPicPr>
          <p:cNvPr id="4" name="Picture 3" descr="A group of women holding wine glasses&#10;&#10;Description automatically generated">
            <a:extLst>
              <a:ext uri="{FF2B5EF4-FFF2-40B4-BE49-F238E27FC236}">
                <a16:creationId xmlns:a16="http://schemas.microsoft.com/office/drawing/2014/main" id="{DE905005-CDEC-0AFD-C8AF-7A631954C009}"/>
              </a:ext>
            </a:extLst>
          </p:cNvPr>
          <p:cNvPicPr>
            <a:picLocks noChangeAspect="1"/>
          </p:cNvPicPr>
          <p:nvPr/>
        </p:nvPicPr>
        <p:blipFill>
          <a:blip r:embed="rId3">
            <a:alphaModFix/>
          </a:blip>
          <a:stretch>
            <a:fillRect/>
          </a:stretch>
        </p:blipFill>
        <p:spPr>
          <a:xfrm>
            <a:off x="535940" y="1600200"/>
            <a:ext cx="3154680" cy="2103120"/>
          </a:xfrm>
          <a:prstGeom prst="rect">
            <a:avLst/>
          </a:prstGeom>
        </p:spPr>
      </p:pic>
      <p:pic>
        <p:nvPicPr>
          <p:cNvPr id="11" name="Picture 10" descr="A couple of men sitting at a table&#10;&#10;Description automatically generated">
            <a:extLst>
              <a:ext uri="{FF2B5EF4-FFF2-40B4-BE49-F238E27FC236}">
                <a16:creationId xmlns:a16="http://schemas.microsoft.com/office/drawing/2014/main" id="{970EA331-8F6E-1A64-A9A8-1B2B2252E8A1}"/>
              </a:ext>
            </a:extLst>
          </p:cNvPr>
          <p:cNvPicPr>
            <a:picLocks noChangeAspect="1"/>
          </p:cNvPicPr>
          <p:nvPr/>
        </p:nvPicPr>
        <p:blipFill>
          <a:blip r:embed="rId4">
            <a:alphaModFix/>
          </a:blip>
          <a:stretch>
            <a:fillRect/>
          </a:stretch>
        </p:blipFill>
        <p:spPr>
          <a:xfrm>
            <a:off x="4226560" y="1600200"/>
            <a:ext cx="3154680" cy="2103120"/>
          </a:xfrm>
          <a:prstGeom prst="rect">
            <a:avLst/>
          </a:prstGeom>
        </p:spPr>
      </p:pic>
      <p:pic>
        <p:nvPicPr>
          <p:cNvPr id="12" name="Picture 11" descr="A group of people posing for a photo&#10;&#10;Description automatically generated">
            <a:extLst>
              <a:ext uri="{FF2B5EF4-FFF2-40B4-BE49-F238E27FC236}">
                <a16:creationId xmlns:a16="http://schemas.microsoft.com/office/drawing/2014/main" id="{2B08BBF3-B2C4-BCE1-DA92-63B3D1BB2D17}"/>
              </a:ext>
            </a:extLst>
          </p:cNvPr>
          <p:cNvPicPr>
            <a:picLocks noChangeAspect="1"/>
          </p:cNvPicPr>
          <p:nvPr/>
        </p:nvPicPr>
        <p:blipFill rotWithShape="1">
          <a:blip r:embed="rId5">
            <a:alphaModFix/>
          </a:blip>
          <a:srcRect l="4496" t="6191" r="9556" b="21290"/>
          <a:stretch/>
        </p:blipFill>
        <p:spPr>
          <a:xfrm>
            <a:off x="7917180" y="1600200"/>
            <a:ext cx="3738880" cy="2103120"/>
          </a:xfrm>
          <a:prstGeom prst="rect">
            <a:avLst/>
          </a:prstGeom>
        </p:spPr>
      </p:pic>
      <p:pic>
        <p:nvPicPr>
          <p:cNvPr id="13" name="Picture 12" descr="A group of people clapping in a room&#10;&#10;Description automatically generated">
            <a:extLst>
              <a:ext uri="{FF2B5EF4-FFF2-40B4-BE49-F238E27FC236}">
                <a16:creationId xmlns:a16="http://schemas.microsoft.com/office/drawing/2014/main" id="{E34D5F3A-1775-089A-605C-A133796736A6}"/>
              </a:ext>
            </a:extLst>
          </p:cNvPr>
          <p:cNvPicPr>
            <a:picLocks noChangeAspect="1"/>
          </p:cNvPicPr>
          <p:nvPr/>
        </p:nvPicPr>
        <p:blipFill>
          <a:blip r:embed="rId6">
            <a:alphaModFix/>
          </a:blip>
          <a:stretch>
            <a:fillRect/>
          </a:stretch>
        </p:blipFill>
        <p:spPr>
          <a:xfrm>
            <a:off x="2372360" y="3943921"/>
            <a:ext cx="3154680" cy="2103120"/>
          </a:xfrm>
          <a:prstGeom prst="rect">
            <a:avLst/>
          </a:prstGeom>
        </p:spPr>
      </p:pic>
      <p:pic>
        <p:nvPicPr>
          <p:cNvPr id="14" name="Picture 13" descr="A group of people at a convention&#10;&#10;Description automatically generated">
            <a:extLst>
              <a:ext uri="{FF2B5EF4-FFF2-40B4-BE49-F238E27FC236}">
                <a16:creationId xmlns:a16="http://schemas.microsoft.com/office/drawing/2014/main" id="{03431B78-F942-E038-492F-CA31D4E664DE}"/>
              </a:ext>
            </a:extLst>
          </p:cNvPr>
          <p:cNvPicPr>
            <a:picLocks noChangeAspect="1"/>
          </p:cNvPicPr>
          <p:nvPr/>
        </p:nvPicPr>
        <p:blipFill>
          <a:blip r:embed="rId7">
            <a:alphaModFix/>
          </a:blip>
          <a:stretch>
            <a:fillRect/>
          </a:stretch>
        </p:blipFill>
        <p:spPr>
          <a:xfrm>
            <a:off x="6085840" y="3943921"/>
            <a:ext cx="3154680" cy="2103120"/>
          </a:xfrm>
          <a:prstGeom prst="rect">
            <a:avLst/>
          </a:prstGeom>
        </p:spPr>
      </p:pic>
    </p:spTree>
    <p:extLst>
      <p:ext uri="{BB962C8B-B14F-4D97-AF65-F5344CB8AC3E}">
        <p14:creationId xmlns:p14="http://schemas.microsoft.com/office/powerpoint/2010/main" val="663331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ASDA’s Mission</a:t>
            </a:r>
          </a:p>
        </p:txBody>
      </p:sp>
      <p:sp>
        <p:nvSpPr>
          <p:cNvPr id="3" name="Content Placeholder 2"/>
          <p:cNvSpPr>
            <a:spLocks noGrp="1"/>
          </p:cNvSpPr>
          <p:nvPr>
            <p:ph sz="quarter" idx="10"/>
          </p:nvPr>
        </p:nvSpPr>
        <p:spPr/>
        <p:txBody>
          <a:bodyPr/>
          <a:lstStyle/>
          <a:p>
            <a:pPr marL="182563" lvl="0" indent="-182563" defTabSz="914400">
              <a:buClr>
                <a:srgbClr val="003767"/>
              </a:buClr>
              <a:buSzPct val="85000"/>
              <a:buFont typeface="Arial" panose="020B0604020202020204" pitchFamily="34" charset="0"/>
              <a:buChar char="•"/>
            </a:pPr>
            <a:r>
              <a:rPr lang="en-US" altLang="en-US" sz="2700" dirty="0">
                <a:solidFill>
                  <a:srgbClr val="292934"/>
                </a:solidFill>
                <a:ea typeface="MS PGothic" pitchFamily="34" charset="-128"/>
                <a:cs typeface="Arial" panose="020B0604020202020204" pitchFamily="34" charset="0"/>
              </a:rPr>
              <a:t>The American Student Dental Association is a national student-run organization that protects and advances the rights, interests and welfare of dental students.</a:t>
            </a:r>
          </a:p>
          <a:p>
            <a:pPr marL="182563" lvl="0" indent="-182563" defTabSz="914400">
              <a:buClr>
                <a:srgbClr val="003767"/>
              </a:buClr>
              <a:buSzPct val="85000"/>
              <a:buFont typeface="Arial" panose="020B0604020202020204" pitchFamily="34" charset="0"/>
              <a:buChar char="•"/>
            </a:pPr>
            <a:endParaRPr lang="en-US" altLang="en-US" sz="2700" dirty="0">
              <a:solidFill>
                <a:srgbClr val="292934"/>
              </a:solidFill>
              <a:ea typeface="MS PGothic" pitchFamily="34" charset="-128"/>
              <a:cs typeface="Arial" panose="020B0604020202020204" pitchFamily="34" charset="0"/>
            </a:endParaRPr>
          </a:p>
          <a:p>
            <a:pPr marL="182563" lvl="0" indent="-182563" defTabSz="914400">
              <a:buClr>
                <a:srgbClr val="003767"/>
              </a:buClr>
              <a:buSzPct val="85000"/>
              <a:buFont typeface="Arial" panose="020B0604020202020204" pitchFamily="34" charset="0"/>
              <a:buChar char="•"/>
            </a:pPr>
            <a:r>
              <a:rPr lang="en-US" altLang="en-US" sz="2700" dirty="0">
                <a:solidFill>
                  <a:srgbClr val="292934"/>
                </a:solidFill>
                <a:ea typeface="MS PGothic" pitchFamily="34" charset="-128"/>
                <a:cs typeface="Arial" panose="020B0604020202020204" pitchFamily="34" charset="0"/>
              </a:rPr>
              <a:t>It introduces students to lifelong involvement in organized dentistry and provides services, information, education, representation and advocacy.</a:t>
            </a:r>
          </a:p>
          <a:p>
            <a:endParaRPr lang="en-US" dirty="0"/>
          </a:p>
        </p:txBody>
      </p:sp>
    </p:spTree>
    <p:extLst>
      <p:ext uri="{BB962C8B-B14F-4D97-AF65-F5344CB8AC3E}">
        <p14:creationId xmlns:p14="http://schemas.microsoft.com/office/powerpoint/2010/main" val="3162320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4"/>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t>Vision</a:t>
            </a:r>
            <a:endParaRPr/>
          </a:p>
        </p:txBody>
      </p:sp>
      <p:sp>
        <p:nvSpPr>
          <p:cNvPr id="55" name="Google Shape;55;p4"/>
          <p:cNvSpPr txBox="1">
            <a:spLocks noGrp="1"/>
          </p:cNvSpPr>
          <p:nvPr>
            <p:ph type="body" idx="1"/>
          </p:nvPr>
        </p:nvSpPr>
        <p:spPr>
          <a:xfrm>
            <a:off x="609600" y="1612901"/>
            <a:ext cx="10972800" cy="42703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a:t>To advance the dental profession by developing exemplary leaders and inspiring member advocacy.</a:t>
            </a:r>
            <a:endParaRPr/>
          </a:p>
          <a:p>
            <a:pPr marL="0" lvl="0" indent="0" algn="l" rtl="0">
              <a:spcBef>
                <a:spcPts val="640"/>
              </a:spcBef>
              <a:spcAft>
                <a:spcPts val="0"/>
              </a:spcAft>
              <a:buClr>
                <a:schemeClr val="dk1"/>
              </a:buClr>
              <a:buSzPts val="3200"/>
              <a:buNone/>
            </a:pPr>
            <a:endParaRPr/>
          </a:p>
        </p:txBody>
      </p:sp>
      <p:pic>
        <p:nvPicPr>
          <p:cNvPr id="56" name="Google Shape;56;p4" descr="http://www.i-ace.in/images/ProfessionalServices.png"/>
          <p:cNvPicPr preferRelativeResize="0"/>
          <p:nvPr/>
        </p:nvPicPr>
        <p:blipFill rotWithShape="1">
          <a:blip r:embed="rId3">
            <a:alphaModFix/>
          </a:blip>
          <a:srcRect/>
          <a:stretch/>
        </p:blipFill>
        <p:spPr>
          <a:xfrm>
            <a:off x="10634" y="2838892"/>
            <a:ext cx="10972800" cy="3044383"/>
          </a:xfrm>
          <a:prstGeom prst="rect">
            <a:avLst/>
          </a:prstGeom>
          <a:noFill/>
          <a:ln>
            <a:noFill/>
          </a:ln>
        </p:spPr>
      </p:pic>
    </p:spTree>
    <p:extLst>
      <p:ext uri="{BB962C8B-B14F-4D97-AF65-F5344CB8AC3E}">
        <p14:creationId xmlns:p14="http://schemas.microsoft.com/office/powerpoint/2010/main" val="932208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Organized Dentistry mean?</a:t>
            </a:r>
          </a:p>
        </p:txBody>
      </p:sp>
      <p:sp>
        <p:nvSpPr>
          <p:cNvPr id="5" name="Content Placeholder 2"/>
          <p:cNvSpPr>
            <a:spLocks noGrp="1"/>
          </p:cNvSpPr>
          <p:nvPr>
            <p:ph sz="quarter" idx="10"/>
          </p:nvPr>
        </p:nvSpPr>
        <p:spPr>
          <a:xfrm>
            <a:off x="609600" y="1612901"/>
            <a:ext cx="7758023" cy="4270375"/>
          </a:xfrm>
        </p:spPr>
        <p:txBody>
          <a:bodyPr>
            <a:noAutofit/>
          </a:bodyPr>
          <a:lstStyle/>
          <a:p>
            <a:pPr marL="457200" indent="-457200">
              <a:spcBef>
                <a:spcPts val="672"/>
              </a:spcBef>
              <a:buFont typeface="Arial" panose="020B0604020202020204" pitchFamily="34" charset="0"/>
              <a:buChar char="•"/>
            </a:pPr>
            <a:r>
              <a:rPr lang="en-US" sz="2800" b="1" dirty="0">
                <a:solidFill>
                  <a:srgbClr val="0F334A"/>
                </a:solidFill>
              </a:rPr>
              <a:t>Organized Dentistry </a:t>
            </a:r>
          </a:p>
          <a:p>
            <a:pPr marL="800080" lvl="1" indent="-342891">
              <a:spcBef>
                <a:spcPts val="100"/>
              </a:spcBef>
              <a:buFont typeface="Arial" panose="020B0604020202020204" pitchFamily="34" charset="0"/>
              <a:buChar char="•"/>
            </a:pPr>
            <a:r>
              <a:rPr lang="en-US" sz="2500" dirty="0"/>
              <a:t>Combined efforts of all dental organizations</a:t>
            </a:r>
          </a:p>
          <a:p>
            <a:pPr marL="457189" lvl="1" indent="0">
              <a:spcBef>
                <a:spcPts val="100"/>
              </a:spcBef>
              <a:buNone/>
            </a:pPr>
            <a:endParaRPr lang="en-US" sz="2500" dirty="0"/>
          </a:p>
          <a:p>
            <a:pPr marL="457200" indent="-457200">
              <a:spcBef>
                <a:spcPts val="100"/>
              </a:spcBef>
              <a:buFont typeface="Arial" panose="020B0604020202020204" pitchFamily="34" charset="0"/>
              <a:buChar char="•"/>
            </a:pPr>
            <a:r>
              <a:rPr lang="en-US" sz="2800" b="1" dirty="0">
                <a:solidFill>
                  <a:srgbClr val="0F334A"/>
                </a:solidFill>
              </a:rPr>
              <a:t>ASDA partners with:</a:t>
            </a:r>
          </a:p>
          <a:p>
            <a:pPr marL="800080" lvl="1" indent="-342891">
              <a:spcBef>
                <a:spcPts val="50"/>
              </a:spcBef>
              <a:buFont typeface="Arial" panose="020B0604020202020204" pitchFamily="34" charset="0"/>
              <a:buChar char="•"/>
            </a:pPr>
            <a:r>
              <a:rPr lang="en-US" sz="2500" dirty="0"/>
              <a:t>American Dental Association (ADA)</a:t>
            </a:r>
          </a:p>
          <a:p>
            <a:pPr marL="800080" lvl="1" indent="-342891">
              <a:spcBef>
                <a:spcPts val="50"/>
              </a:spcBef>
              <a:buFont typeface="Arial" panose="020B0604020202020204" pitchFamily="34" charset="0"/>
              <a:buChar char="•"/>
            </a:pPr>
            <a:r>
              <a:rPr lang="en-US" sz="2500" dirty="0"/>
              <a:t>Academy of General Dentistry (AGD)</a:t>
            </a:r>
          </a:p>
          <a:p>
            <a:pPr marL="800080" lvl="1" indent="-342891">
              <a:spcBef>
                <a:spcPts val="50"/>
              </a:spcBef>
              <a:buFont typeface="Arial" panose="020B0604020202020204" pitchFamily="34" charset="0"/>
              <a:buChar char="•"/>
            </a:pPr>
            <a:r>
              <a:rPr lang="en-US" sz="2500" dirty="0"/>
              <a:t>American Dental Education Association (ADEA)</a:t>
            </a:r>
          </a:p>
          <a:p>
            <a:pPr marL="800080" lvl="1" indent="-342891">
              <a:spcBef>
                <a:spcPts val="50"/>
              </a:spcBef>
              <a:buFont typeface="Arial" panose="020B0604020202020204" pitchFamily="34" charset="0"/>
              <a:buChar char="•"/>
            </a:pPr>
            <a:r>
              <a:rPr lang="en-US" sz="2500" dirty="0"/>
              <a:t>State dental societies and associations</a:t>
            </a:r>
          </a:p>
          <a:p>
            <a:pPr marL="800080" lvl="1" indent="-342891">
              <a:spcBef>
                <a:spcPts val="50"/>
              </a:spcBef>
              <a:buFont typeface="Arial" panose="020B0604020202020204" pitchFamily="34" charset="0"/>
              <a:buChar char="•"/>
            </a:pPr>
            <a:r>
              <a:rPr lang="en-US" sz="2500" dirty="0"/>
              <a:t>Specialty societies and associations</a:t>
            </a:r>
          </a:p>
          <a:p>
            <a:pPr marL="800080" lvl="1" indent="-342891">
              <a:spcBef>
                <a:spcPts val="50"/>
              </a:spcBef>
              <a:buFont typeface="Arial" panose="020B0604020202020204" pitchFamily="34" charset="0"/>
              <a:buChar char="•"/>
            </a:pPr>
            <a:r>
              <a:rPr lang="en-US" sz="2500" dirty="0"/>
              <a:t>Student dental groups </a:t>
            </a:r>
          </a:p>
          <a:p>
            <a:endParaRPr lang="en-US" dirty="0"/>
          </a:p>
        </p:txBody>
      </p:sp>
    </p:spTree>
    <p:extLst>
      <p:ext uri="{BB962C8B-B14F-4D97-AF65-F5344CB8AC3E}">
        <p14:creationId xmlns:p14="http://schemas.microsoft.com/office/powerpoint/2010/main" val="3827368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ASDA’s Structure</a:t>
            </a:r>
          </a:p>
        </p:txBody>
      </p:sp>
      <p:grpSp>
        <p:nvGrpSpPr>
          <p:cNvPr id="4" name="Group 3">
            <a:extLst>
              <a:ext uri="{FF2B5EF4-FFF2-40B4-BE49-F238E27FC236}">
                <a16:creationId xmlns:a16="http://schemas.microsoft.com/office/drawing/2014/main" id="{3E42FDB1-53D3-6FC4-B97E-6C0D3A65429D}"/>
              </a:ext>
            </a:extLst>
          </p:cNvPr>
          <p:cNvGrpSpPr/>
          <p:nvPr/>
        </p:nvGrpSpPr>
        <p:grpSpPr>
          <a:xfrm>
            <a:off x="1478459" y="1481519"/>
            <a:ext cx="2163722" cy="4062604"/>
            <a:chOff x="5014139" y="1408556"/>
            <a:chExt cx="2163722" cy="4062604"/>
          </a:xfrm>
        </p:grpSpPr>
        <p:sp>
          <p:nvSpPr>
            <p:cNvPr id="8" name="Content Placeholder 2"/>
            <p:cNvSpPr txBox="1">
              <a:spLocks/>
            </p:cNvSpPr>
            <p:nvPr/>
          </p:nvSpPr>
          <p:spPr>
            <a:xfrm>
              <a:off x="5014139" y="1408556"/>
              <a:ext cx="2163722" cy="4062604"/>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ct val="50000"/>
                </a:spcBef>
              </a:pPr>
              <a:r>
                <a:rPr lang="en-US" sz="4000" b="1" dirty="0">
                  <a:solidFill>
                    <a:srgbClr val="0F334A"/>
                  </a:solidFill>
                </a:rPr>
                <a:t>National </a:t>
              </a:r>
            </a:p>
            <a:p>
              <a:pPr algn="ctr">
                <a:spcBef>
                  <a:spcPct val="50000"/>
                </a:spcBef>
              </a:pPr>
              <a:endParaRPr lang="en-US" sz="2800" b="1" dirty="0">
                <a:solidFill>
                  <a:srgbClr val="0F334A"/>
                </a:solidFill>
              </a:endParaRPr>
            </a:p>
            <a:p>
              <a:pPr algn="ctr">
                <a:spcBef>
                  <a:spcPct val="50000"/>
                </a:spcBef>
              </a:pPr>
              <a:r>
                <a:rPr lang="en-US" sz="4000" b="1" dirty="0">
                  <a:solidFill>
                    <a:srgbClr val="0F334A"/>
                  </a:solidFill>
                </a:rPr>
                <a:t>District</a:t>
              </a:r>
            </a:p>
            <a:p>
              <a:pPr algn="ctr">
                <a:spcBef>
                  <a:spcPct val="50000"/>
                </a:spcBef>
              </a:pPr>
              <a:endParaRPr lang="en-US" sz="2800" b="1" dirty="0">
                <a:solidFill>
                  <a:srgbClr val="0F334A"/>
                </a:solidFill>
              </a:endParaRPr>
            </a:p>
            <a:p>
              <a:pPr algn="ctr">
                <a:spcBef>
                  <a:spcPct val="50000"/>
                </a:spcBef>
              </a:pPr>
              <a:r>
                <a:rPr lang="en-US" sz="4000" b="1" dirty="0">
                  <a:solidFill>
                    <a:srgbClr val="0F334A"/>
                  </a:solidFill>
                </a:rPr>
                <a:t>Chapter</a:t>
              </a:r>
            </a:p>
            <a:p>
              <a:endParaRPr lang="en-US" sz="2600" dirty="0"/>
            </a:p>
            <a:p>
              <a:pPr marL="1200150" lvl="1" indent="-457200">
                <a:buFont typeface="Arial" panose="020B0604020202020204" pitchFamily="34" charset="0"/>
                <a:buChar char="•"/>
              </a:pPr>
              <a:endParaRPr lang="en-US" sz="2000" b="1" dirty="0">
                <a:solidFill>
                  <a:srgbClr val="0F334A"/>
                </a:solidFill>
              </a:endParaRPr>
            </a:p>
            <a:p>
              <a:pPr marL="342900" indent="-342900">
                <a:buFont typeface="Arial" panose="020B0604020202020204" pitchFamily="34" charset="0"/>
                <a:buChar char="•"/>
              </a:pPr>
              <a:endParaRPr lang="en-US" sz="2500" dirty="0"/>
            </a:p>
            <a:p>
              <a:pPr marL="457200" indent="-457200">
                <a:buFont typeface="Arial" panose="020B0604020202020204" pitchFamily="34" charset="0"/>
                <a:buChar char="•"/>
              </a:pPr>
              <a:endParaRPr lang="en-US" dirty="0"/>
            </a:p>
          </p:txBody>
        </p:sp>
        <p:sp>
          <p:nvSpPr>
            <p:cNvPr id="9" name="Right Arrow 8"/>
            <p:cNvSpPr/>
            <p:nvPr/>
          </p:nvSpPr>
          <p:spPr>
            <a:xfrm rot="5400000">
              <a:off x="5342422" y="2300267"/>
              <a:ext cx="757990" cy="505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5400000">
              <a:off x="5342422" y="3826874"/>
              <a:ext cx="757990" cy="505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6200000">
              <a:off x="6026885" y="3788544"/>
              <a:ext cx="757990" cy="505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16200000">
              <a:off x="6012180" y="2281102"/>
              <a:ext cx="757990" cy="505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rotWithShape="1">
          <a:blip r:embed="rId3"/>
          <a:srcRect l="19671" t="25574" r="20942" b="28525"/>
          <a:stretch/>
        </p:blipFill>
        <p:spPr>
          <a:xfrm>
            <a:off x="4601747" y="1620051"/>
            <a:ext cx="6727504" cy="3858156"/>
          </a:xfrm>
          <a:prstGeom prst="rect">
            <a:avLst/>
          </a:prstGeom>
          <a:ln w="3175">
            <a:solidFill>
              <a:schemeClr val="tx1"/>
            </a:solidFill>
          </a:ln>
        </p:spPr>
      </p:pic>
    </p:spTree>
    <p:extLst>
      <p:ext uri="{BB962C8B-B14F-4D97-AF65-F5344CB8AC3E}">
        <p14:creationId xmlns:p14="http://schemas.microsoft.com/office/powerpoint/2010/main" val="1028725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05F8DE-D242-2FCD-1314-568044298911}"/>
              </a:ext>
            </a:extLst>
          </p:cNvPr>
          <p:cNvPicPr>
            <a:picLocks noChangeAspect="1"/>
          </p:cNvPicPr>
          <p:nvPr/>
        </p:nvPicPr>
        <p:blipFill rotWithShape="1">
          <a:blip r:embed="rId3">
            <a:duotone>
              <a:schemeClr val="accent1">
                <a:shade val="45000"/>
                <a:satMod val="135000"/>
              </a:schemeClr>
              <a:prstClr val="white"/>
            </a:duotone>
            <a:alphaModFix amt="85000"/>
          </a:blip>
          <a:srcRect l="21120" r="38087"/>
          <a:stretch/>
        </p:blipFill>
        <p:spPr>
          <a:xfrm>
            <a:off x="6675120" y="1922131"/>
            <a:ext cx="213360" cy="287669"/>
          </a:xfrm>
          <a:prstGeom prst="rect">
            <a:avLst/>
          </a:prstGeom>
        </p:spPr>
      </p:pic>
      <p:pic>
        <p:nvPicPr>
          <p:cNvPr id="2" name="Picture 1" descr="A diagram of a government structure&#10;&#10;Description automatically generated">
            <a:extLst>
              <a:ext uri="{FF2B5EF4-FFF2-40B4-BE49-F238E27FC236}">
                <a16:creationId xmlns:a16="http://schemas.microsoft.com/office/drawing/2014/main" id="{46658614-A7A1-C277-DB7A-D2C149A3BE36}"/>
              </a:ext>
            </a:extLst>
          </p:cNvPr>
          <p:cNvPicPr>
            <a:picLocks noChangeAspect="1"/>
          </p:cNvPicPr>
          <p:nvPr/>
        </p:nvPicPr>
        <p:blipFill>
          <a:blip r:embed="rId4"/>
          <a:stretch>
            <a:fillRect/>
          </a:stretch>
        </p:blipFill>
        <p:spPr>
          <a:xfrm>
            <a:off x="2298154" y="334839"/>
            <a:ext cx="7595692" cy="5867672"/>
          </a:xfrm>
          <a:prstGeom prst="rect">
            <a:avLst/>
          </a:prstGeom>
        </p:spPr>
      </p:pic>
    </p:spTree>
    <p:extLst>
      <p:ext uri="{BB962C8B-B14F-4D97-AF65-F5344CB8AC3E}">
        <p14:creationId xmlns:p14="http://schemas.microsoft.com/office/powerpoint/2010/main" val="1216346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ASDA do?</a:t>
            </a:r>
          </a:p>
        </p:txBody>
      </p:sp>
      <p:pic>
        <p:nvPicPr>
          <p:cNvPr id="6" name="Picture 5"/>
          <p:cNvPicPr>
            <a:picLocks noChangeAspect="1"/>
          </p:cNvPicPr>
          <p:nvPr/>
        </p:nvPicPr>
        <p:blipFill>
          <a:blip r:embed="rId3"/>
          <a:stretch>
            <a:fillRect/>
          </a:stretch>
        </p:blipFill>
        <p:spPr>
          <a:xfrm>
            <a:off x="609600" y="1920722"/>
            <a:ext cx="2867448" cy="1688677"/>
          </a:xfrm>
          <a:prstGeom prst="rect">
            <a:avLst/>
          </a:prstGeom>
        </p:spPr>
      </p:pic>
      <p:pic>
        <p:nvPicPr>
          <p:cNvPr id="7" name="Picture 6"/>
          <p:cNvPicPr>
            <a:picLocks noChangeAspect="1"/>
          </p:cNvPicPr>
          <p:nvPr/>
        </p:nvPicPr>
        <p:blipFill>
          <a:blip r:embed="rId4"/>
          <a:stretch>
            <a:fillRect/>
          </a:stretch>
        </p:blipFill>
        <p:spPr>
          <a:xfrm>
            <a:off x="567157" y="3756133"/>
            <a:ext cx="2952333" cy="1476167"/>
          </a:xfrm>
          <a:prstGeom prst="rect">
            <a:avLst/>
          </a:prstGeom>
        </p:spPr>
      </p:pic>
      <p:pic>
        <p:nvPicPr>
          <p:cNvPr id="8" name="Picture 7"/>
          <p:cNvPicPr>
            <a:picLocks noChangeAspect="1"/>
          </p:cNvPicPr>
          <p:nvPr/>
        </p:nvPicPr>
        <p:blipFill>
          <a:blip r:embed="rId5"/>
          <a:stretch>
            <a:fillRect/>
          </a:stretch>
        </p:blipFill>
        <p:spPr>
          <a:xfrm>
            <a:off x="3890508" y="1920722"/>
            <a:ext cx="3969174" cy="1698253"/>
          </a:xfrm>
          <a:prstGeom prst="rect">
            <a:avLst/>
          </a:prstGeom>
        </p:spPr>
      </p:pic>
      <p:pic>
        <p:nvPicPr>
          <p:cNvPr id="9" name="Picture 8"/>
          <p:cNvPicPr>
            <a:picLocks noChangeAspect="1"/>
          </p:cNvPicPr>
          <p:nvPr/>
        </p:nvPicPr>
        <p:blipFill>
          <a:blip r:embed="rId6"/>
          <a:stretch>
            <a:fillRect/>
          </a:stretch>
        </p:blipFill>
        <p:spPr>
          <a:xfrm>
            <a:off x="4576125" y="3740410"/>
            <a:ext cx="1161373" cy="116137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8569" y="3750868"/>
            <a:ext cx="1186518" cy="1186518"/>
          </a:xfrm>
          <a:prstGeom prst="rect">
            <a:avLst/>
          </a:prstGeom>
          <a:ln w="3175">
            <a:solidFill>
              <a:schemeClr val="tx1"/>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5869" y="5136792"/>
            <a:ext cx="3584086" cy="606906"/>
          </a:xfrm>
          <a:prstGeom prst="rect">
            <a:avLst/>
          </a:prstGeom>
        </p:spPr>
      </p:pic>
      <p:pic>
        <p:nvPicPr>
          <p:cNvPr id="12" name="Content Placeholder 5"/>
          <p:cNvPicPr>
            <a:picLocks noGrp="1" noChangeAspect="1"/>
          </p:cNvPicPr>
          <p:nvPr>
            <p:ph sz="quarter" idx="10"/>
          </p:nvPr>
        </p:nvPicPr>
        <p:blipFill>
          <a:blip r:embed="rId9"/>
          <a:stretch>
            <a:fillRect/>
          </a:stretch>
        </p:blipFill>
        <p:spPr>
          <a:xfrm>
            <a:off x="8273143" y="1570813"/>
            <a:ext cx="2602315" cy="196686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0090" y="3678935"/>
            <a:ext cx="2443347" cy="1629068"/>
          </a:xfrm>
          <a:prstGeom prst="rect">
            <a:avLst/>
          </a:prstGeom>
        </p:spPr>
      </p:pic>
    </p:spTree>
    <p:extLst>
      <p:ext uri="{BB962C8B-B14F-4D97-AF65-F5344CB8AC3E}">
        <p14:creationId xmlns:p14="http://schemas.microsoft.com/office/powerpoint/2010/main" val="1309590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8"/>
          <p:cNvSpPr txBox="1">
            <a:spLocks noGrp="1"/>
          </p:cNvSpPr>
          <p:nvPr>
            <p:ph type="title"/>
          </p:nvPr>
        </p:nvSpPr>
        <p:spPr>
          <a:xfrm>
            <a:off x="609600" y="83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sz="4000" dirty="0"/>
              <a:t>Your Member Benefits </a:t>
            </a:r>
            <a:endParaRPr dirty="0"/>
          </a:p>
        </p:txBody>
      </p:sp>
      <p:sp>
        <p:nvSpPr>
          <p:cNvPr id="92" name="Google Shape;92;p8"/>
          <p:cNvSpPr txBox="1">
            <a:spLocks noGrp="1"/>
          </p:cNvSpPr>
          <p:nvPr>
            <p:ph type="body" idx="1"/>
          </p:nvPr>
        </p:nvSpPr>
        <p:spPr>
          <a:xfrm>
            <a:off x="609600" y="1156814"/>
            <a:ext cx="6540500" cy="4143319"/>
          </a:xfrm>
          <a:prstGeom prst="rect">
            <a:avLst/>
          </a:prstGeom>
          <a:noFill/>
          <a:ln>
            <a:noFill/>
          </a:ln>
        </p:spPr>
        <p:txBody>
          <a:bodyPr spcFirstLastPara="1" wrap="square" lIns="91425" tIns="45700" rIns="91425" bIns="45700" anchor="t" anchorCtr="0">
            <a:noAutofit/>
          </a:bodyPr>
          <a:lstStyle/>
          <a:p>
            <a:pPr indent="-457200">
              <a:spcBef>
                <a:spcPts val="0"/>
              </a:spcBef>
              <a:buFont typeface="Arial"/>
              <a:buChar char="•"/>
            </a:pPr>
            <a:r>
              <a:rPr lang="en-US" dirty="0"/>
              <a:t>Deals and Offers</a:t>
            </a:r>
          </a:p>
          <a:p>
            <a:pPr marL="457200" lvl="0" indent="-457200" algn="l" rtl="0">
              <a:spcBef>
                <a:spcPts val="640"/>
              </a:spcBef>
              <a:spcAft>
                <a:spcPts val="0"/>
              </a:spcAft>
              <a:buClr>
                <a:schemeClr val="dk1"/>
              </a:buClr>
              <a:buSzPts val="3200"/>
              <a:buFont typeface="Arial"/>
              <a:buChar char="•"/>
            </a:pPr>
            <a:r>
              <a:rPr lang="en-US" dirty="0"/>
              <a:t>Advocacy</a:t>
            </a:r>
            <a:endParaRPr dirty="0"/>
          </a:p>
          <a:p>
            <a:pPr indent="-457200">
              <a:buFont typeface="Arial"/>
              <a:buChar char="•"/>
            </a:pPr>
            <a:r>
              <a:rPr lang="en-US" dirty="0"/>
              <a:t>Publications &amp; Podcast</a:t>
            </a:r>
            <a:endParaRPr dirty="0"/>
          </a:p>
          <a:p>
            <a:pPr marL="457200" lvl="0" indent="-457200" algn="l" rtl="0">
              <a:spcBef>
                <a:spcPts val="640"/>
              </a:spcBef>
              <a:spcAft>
                <a:spcPts val="0"/>
              </a:spcAft>
              <a:buClr>
                <a:schemeClr val="dk1"/>
              </a:buClr>
              <a:buSzPts val="3200"/>
              <a:buFont typeface="Arial"/>
              <a:buChar char="•"/>
            </a:pPr>
            <a:r>
              <a:rPr lang="en-US" dirty="0"/>
              <a:t>Education</a:t>
            </a:r>
            <a:endParaRPr dirty="0"/>
          </a:p>
          <a:p>
            <a:pPr marL="457200" lvl="0" indent="-457200" algn="l" rtl="0">
              <a:spcBef>
                <a:spcPts val="640"/>
              </a:spcBef>
              <a:spcAft>
                <a:spcPts val="0"/>
              </a:spcAft>
              <a:buClr>
                <a:schemeClr val="dk1"/>
              </a:buClr>
              <a:buSzPts val="3200"/>
              <a:buFont typeface="Arial"/>
              <a:buChar char="•"/>
            </a:pPr>
            <a:r>
              <a:rPr lang="en-US" dirty="0"/>
              <a:t>National Programs and Events</a:t>
            </a:r>
            <a:endParaRPr dirty="0"/>
          </a:p>
          <a:p>
            <a:pPr marL="457200" lvl="0" indent="-457200" algn="l" rtl="0">
              <a:spcBef>
                <a:spcPts val="640"/>
              </a:spcBef>
              <a:spcAft>
                <a:spcPts val="0"/>
              </a:spcAft>
              <a:buClr>
                <a:schemeClr val="dk1"/>
              </a:buClr>
              <a:buSzPts val="3200"/>
              <a:buFont typeface="Arial"/>
              <a:buChar char="•"/>
            </a:pPr>
            <a:r>
              <a:rPr lang="en-US" dirty="0"/>
              <a:t>Leadership Opportunities</a:t>
            </a:r>
            <a:endParaRPr dirty="0"/>
          </a:p>
          <a:p>
            <a:pPr indent="-457200">
              <a:buFont typeface="Arial"/>
              <a:buChar char="•"/>
            </a:pPr>
            <a:r>
              <a:rPr lang="en-US" dirty="0"/>
              <a:t>Student Membership with the ADA</a:t>
            </a:r>
            <a:endParaRPr dirty="0"/>
          </a:p>
        </p:txBody>
      </p:sp>
      <p:pic>
        <p:nvPicPr>
          <p:cNvPr id="93" name="Google Shape;93;p8"/>
          <p:cNvPicPr preferRelativeResize="0"/>
          <p:nvPr/>
        </p:nvPicPr>
        <p:blipFill rotWithShape="1">
          <a:blip r:embed="rId3">
            <a:alphaModFix/>
          </a:blip>
          <a:srcRect l="5000" t="34814" r="79444" b="30617"/>
          <a:stretch/>
        </p:blipFill>
        <p:spPr>
          <a:xfrm>
            <a:off x="7415108" y="579819"/>
            <a:ext cx="3908212" cy="4937061"/>
          </a:xfrm>
          <a:prstGeom prst="rect">
            <a:avLst/>
          </a:prstGeom>
          <a:noFill/>
          <a:ln>
            <a:noFill/>
          </a:ln>
        </p:spPr>
      </p:pic>
    </p:spTree>
    <p:extLst>
      <p:ext uri="{BB962C8B-B14F-4D97-AF65-F5344CB8AC3E}">
        <p14:creationId xmlns:p14="http://schemas.microsoft.com/office/powerpoint/2010/main" val="2080158935"/>
      </p:ext>
    </p:extLst>
  </p:cSld>
  <p:clrMapOvr>
    <a:masterClrMapping/>
  </p:clrMapOvr>
</p:sld>
</file>

<file path=ppt/theme/theme1.xml><?xml version="1.0" encoding="utf-8"?>
<a:theme xmlns:a="http://schemas.openxmlformats.org/drawingml/2006/main" name="American Student Dental Associ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merican Student Dental Associ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ASDA Annual Session 2015 template</Template>
  <TotalTime>900</TotalTime>
  <Words>2955</Words>
  <Application>Microsoft Office PowerPoint</Application>
  <PresentationFormat>Widescreen</PresentationFormat>
  <Paragraphs>262</Paragraphs>
  <Slides>25</Slides>
  <Notes>25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MS PGothic</vt:lpstr>
      <vt:lpstr>Arial</vt:lpstr>
      <vt:lpstr>Calibri</vt:lpstr>
      <vt:lpstr>Calibri Light</vt:lpstr>
      <vt:lpstr>Chalkduster</vt:lpstr>
      <vt:lpstr>Franklin Gothic Medium Cond</vt:lpstr>
      <vt:lpstr>Helvetica Neue</vt:lpstr>
      <vt:lpstr>Noto Sans Symbols</vt:lpstr>
      <vt:lpstr>Open Sans</vt:lpstr>
      <vt:lpstr>Short Stack</vt:lpstr>
      <vt:lpstr>American Student Dental Association</vt:lpstr>
      <vt:lpstr>American Student Dental Association</vt:lpstr>
      <vt:lpstr>PowerPoint Presentation</vt:lpstr>
      <vt:lpstr>About ASDA </vt:lpstr>
      <vt:lpstr>ASDA’s Mission</vt:lpstr>
      <vt:lpstr>Vision</vt:lpstr>
      <vt:lpstr>What does Organized Dentistry mean?</vt:lpstr>
      <vt:lpstr>ASDA’s Structure</vt:lpstr>
      <vt:lpstr>PowerPoint Presentation</vt:lpstr>
      <vt:lpstr>What does ASDA do?</vt:lpstr>
      <vt:lpstr>Your Member Benefits </vt:lpstr>
      <vt:lpstr>Deals &amp; Offers</vt:lpstr>
      <vt:lpstr>Contour</vt:lpstr>
      <vt:lpstr>ASDA Advocates For You</vt:lpstr>
      <vt:lpstr>Easy Ways to Get Involved</vt:lpstr>
      <vt:lpstr>Serving Your Community</vt:lpstr>
      <vt:lpstr>Diversity and Inclusion</vt:lpstr>
      <vt:lpstr>     ASDA Cares About Your Wellness</vt:lpstr>
      <vt:lpstr>ASDA Meetings: National </vt:lpstr>
      <vt:lpstr>ASDA Leadership in Action</vt:lpstr>
      <vt:lpstr>Become Engaged!</vt:lpstr>
      <vt:lpstr>Your District</vt:lpstr>
      <vt:lpstr>Get Connected with National ASDA</vt:lpstr>
      <vt:lpstr>How to Join</vt:lpstr>
      <vt:lpstr>PowerPoint Presentation</vt:lpstr>
      <vt:lpstr>ASDA IS</vt:lpstr>
      <vt:lpstr>ASDA is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dc:title>
  <dc:creator>Kerri Richardson</dc:creator>
  <cp:lastModifiedBy>Kylie Weller</cp:lastModifiedBy>
  <cp:revision>84</cp:revision>
  <dcterms:created xsi:type="dcterms:W3CDTF">2015-11-30T15:50:51Z</dcterms:created>
  <dcterms:modified xsi:type="dcterms:W3CDTF">2024-07-02T21:14:24Z</dcterms:modified>
</cp:coreProperties>
</file>