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sldIdLst>
    <p:sldId id="256" r:id="rId2"/>
    <p:sldId id="258" r:id="rId3"/>
    <p:sldId id="259" r:id="rId4"/>
    <p:sldId id="280" r:id="rId5"/>
    <p:sldId id="262" r:id="rId6"/>
    <p:sldId id="263" r:id="rId7"/>
    <p:sldId id="264" r:id="rId8"/>
    <p:sldId id="265" r:id="rId9"/>
    <p:sldId id="266" r:id="rId10"/>
    <p:sldId id="267" r:id="rId11"/>
    <p:sldId id="271" r:id="rId12"/>
    <p:sldId id="270" r:id="rId13"/>
    <p:sldId id="268" r:id="rId14"/>
    <p:sldId id="269" r:id="rId15"/>
    <p:sldId id="273" r:id="rId16"/>
    <p:sldId id="276" r:id="rId17"/>
    <p:sldId id="272"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Follett" initials="SF" lastIdx="1" clrIdx="0">
    <p:extLst>
      <p:ext uri="{19B8F6BF-5375-455C-9EA6-DF929625EA0E}">
        <p15:presenceInfo xmlns:p15="http://schemas.microsoft.com/office/powerpoint/2012/main" userId="S-1-5-21-4209273119-450889796-4074742963-13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511" autoAdjust="0"/>
  </p:normalViewPr>
  <p:slideViewPr>
    <p:cSldViewPr snapToGrid="0" snapToObjects="1">
      <p:cViewPr varScale="1">
        <p:scale>
          <a:sx n="98" d="100"/>
          <a:sy n="98" d="100"/>
        </p:scale>
        <p:origin x="102" y="22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AAE4C-B740-4B2B-9563-309409A9DE02}"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25DC7-F215-42FA-A8F4-E5AEA0C5956E}" type="slidenum">
              <a:rPr lang="en-US" smtClean="0"/>
              <a:t>‹#›</a:t>
            </a:fld>
            <a:endParaRPr lang="en-US"/>
          </a:p>
        </p:txBody>
      </p:sp>
    </p:spTree>
    <p:extLst>
      <p:ext uri="{BB962C8B-B14F-4D97-AF65-F5344CB8AC3E}">
        <p14:creationId xmlns:p14="http://schemas.microsoft.com/office/powerpoint/2010/main" val="45769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Shape 51"/>
          <p:cNvSpPr>
            <a:spLocks noGrp="1" noRot="1" noChangeAspect="1" noTextEdit="1"/>
          </p:cNvSpPr>
          <p:nvPr>
            <p:ph type="sldImg" idx="2"/>
          </p:nvPr>
        </p:nvSpPr>
        <p:spPr>
          <a:noFill/>
          <a:ln w="9525"/>
        </p:spPr>
      </p:sp>
      <p:sp>
        <p:nvSpPr>
          <p:cNvPr id="8195" name="Shape 5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buSzPct val="25000"/>
            </a:pPr>
            <a:endParaRPr lang="en-US" altLang="en-US" sz="1800" dirty="0"/>
          </a:p>
        </p:txBody>
      </p:sp>
      <p:sp>
        <p:nvSpPr>
          <p:cNvPr id="8196" name="Shape 5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29F9808A-7C74-44B0-BA40-169074628A34}" type="slidenum">
              <a:rPr lang="en-US" altLang="en-US" sz="1800"/>
              <a:pPr algn="r" eaLnBrk="1" hangingPunct="1">
                <a:buClr>
                  <a:srgbClr val="000000"/>
                </a:buClr>
                <a:buSzPct val="25000"/>
                <a:buFont typeface="Arial" panose="020B0604020202020204" pitchFamily="34" charset="0"/>
                <a:buNone/>
              </a:pPr>
              <a:t>2</a:t>
            </a:fld>
            <a:endParaRPr lang="en-US" altLang="en-US" sz="1800"/>
          </a:p>
        </p:txBody>
      </p:sp>
    </p:spTree>
    <p:extLst>
      <p:ext uri="{BB962C8B-B14F-4D97-AF65-F5344CB8AC3E}">
        <p14:creationId xmlns:p14="http://schemas.microsoft.com/office/powerpoint/2010/main" val="346403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Shape 14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34819" name="Shape 143"/>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27909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13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32771" name="Shape 137"/>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279100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Shape 12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28675" name="Shape 125"/>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3342547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Shape 13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30723" name="Shape 131"/>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106124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154"/>
          <p:cNvSpPr>
            <a:spLocks noGrp="1" noRot="1" noChangeAspect="1" noTextEdit="1"/>
          </p:cNvSpPr>
          <p:nvPr>
            <p:ph type="sldImg" idx="2"/>
          </p:nvPr>
        </p:nvSpPr>
        <p:spPr>
          <a:noFill/>
          <a:ln w="9525"/>
        </p:spPr>
      </p:sp>
      <p:sp>
        <p:nvSpPr>
          <p:cNvPr id="38915" name="Shape 15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a:p>
        </p:txBody>
      </p:sp>
      <p:sp>
        <p:nvSpPr>
          <p:cNvPr id="38916" name="Shape 156"/>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64E6B3F4-D401-484D-A5C0-BE4576929C61}" type="slidenum">
              <a:rPr lang="en-US" altLang="en-US" sz="1800"/>
              <a:pPr algn="r" eaLnBrk="1" hangingPunct="1">
                <a:buClr>
                  <a:srgbClr val="000000"/>
                </a:buClr>
                <a:buSzPct val="25000"/>
                <a:buFont typeface="Arial" panose="020B0604020202020204" pitchFamily="34" charset="0"/>
                <a:buNone/>
              </a:pPr>
              <a:t>15</a:t>
            </a:fld>
            <a:endParaRPr lang="en-US" altLang="en-US" sz="1800"/>
          </a:p>
        </p:txBody>
      </p:sp>
    </p:spTree>
    <p:extLst>
      <p:ext uri="{BB962C8B-B14F-4D97-AF65-F5344CB8AC3E}">
        <p14:creationId xmlns:p14="http://schemas.microsoft.com/office/powerpoint/2010/main" val="98862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Shape 14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36867" name="Shape 149"/>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1026770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Shape 1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40963" name="Shape 162"/>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2365697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17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43011" name="Shape 174"/>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80885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5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dirty="0"/>
          </a:p>
        </p:txBody>
      </p:sp>
      <p:sp>
        <p:nvSpPr>
          <p:cNvPr id="10243" name="Shape 59"/>
          <p:cNvSpPr>
            <a:spLocks noGrp="1" noRot="1" noChangeAspect="1" noTextEdit="1"/>
          </p:cNvSpPr>
          <p:nvPr>
            <p:ph type="sldImg" idx="2"/>
          </p:nvPr>
        </p:nvSpPr>
        <p:spPr>
          <a:noFill/>
          <a:ln w="9525">
            <a:round/>
          </a:ln>
        </p:spPr>
      </p:sp>
    </p:spTree>
    <p:extLst>
      <p:ext uri="{BB962C8B-B14F-4D97-AF65-F5344CB8AC3E}">
        <p14:creationId xmlns:p14="http://schemas.microsoft.com/office/powerpoint/2010/main" val="276878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Shape 64"/>
          <p:cNvSpPr>
            <a:spLocks noGrp="1" noRot="1" noChangeAspect="1" noTextEdit="1"/>
          </p:cNvSpPr>
          <p:nvPr>
            <p:ph type="sldImg" idx="2"/>
          </p:nvPr>
        </p:nvSpPr>
        <p:spPr>
          <a:noFill/>
          <a:ln w="9525"/>
        </p:spPr>
      </p:sp>
      <p:sp>
        <p:nvSpPr>
          <p:cNvPr id="12291" name="Shape 6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6561" bIns="46561" numCol="1" anchor="t" compatLnSpc="1">
            <a:prstTxWarp prst="textNoShape">
              <a:avLst/>
            </a:prstTxWarp>
          </a:bodyPr>
          <a:lstStyle/>
          <a:p>
            <a:pPr marL="0" indent="0">
              <a:spcBef>
                <a:spcPct val="0"/>
              </a:spcBef>
              <a:buFont typeface="Arial" panose="020B0604020202020204" pitchFamily="34" charset="0"/>
              <a:buNone/>
            </a:pPr>
            <a:endParaRPr lang="en-US" altLang="en-US" dirty="0"/>
          </a:p>
        </p:txBody>
      </p:sp>
      <p:sp>
        <p:nvSpPr>
          <p:cNvPr id="12292" name="Shape 66"/>
          <p:cNvSpPr txBox="1">
            <a:spLocks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8" tIns="46561" rIns="93148" bIns="46561"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B797ECCE-ADDE-4A14-AC4E-D05E0A7AD795}" type="slidenum">
              <a:rPr lang="en-US" altLang="en-US" sz="1800"/>
              <a:pPr algn="r" eaLnBrk="1" hangingPunct="1">
                <a:buClr>
                  <a:srgbClr val="000000"/>
                </a:buClr>
                <a:buSzPct val="25000"/>
                <a:buFont typeface="Arial" panose="020B0604020202020204" pitchFamily="34" charset="0"/>
                <a:buNone/>
              </a:pPr>
              <a:t>4</a:t>
            </a:fld>
            <a:endParaRPr lang="en-US" altLang="en-US" sz="1800"/>
          </a:p>
        </p:txBody>
      </p:sp>
    </p:spTree>
    <p:extLst>
      <p:ext uri="{BB962C8B-B14F-4D97-AF65-F5344CB8AC3E}">
        <p14:creationId xmlns:p14="http://schemas.microsoft.com/office/powerpoint/2010/main" val="330089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Shape 95"/>
          <p:cNvSpPr>
            <a:spLocks noGrp="1" noRot="1" noChangeAspect="1" noTextEdit="1"/>
          </p:cNvSpPr>
          <p:nvPr>
            <p:ph type="sldImg" idx="2"/>
          </p:nvPr>
        </p:nvSpPr>
        <p:spPr>
          <a:noFill/>
          <a:ln w="9525"/>
        </p:spPr>
      </p:sp>
      <p:sp>
        <p:nvSpPr>
          <p:cNvPr id="16387"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dirty="0"/>
          </a:p>
        </p:txBody>
      </p:sp>
      <p:sp>
        <p:nvSpPr>
          <p:cNvPr id="16388" name="Shape 97"/>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C4936EDA-FC9F-423B-BDB9-9047204F96A3}" type="slidenum">
              <a:rPr lang="en-US" altLang="en-US" sz="1800"/>
              <a:pPr algn="r" eaLnBrk="1" hangingPunct="1">
                <a:buClr>
                  <a:srgbClr val="000000"/>
                </a:buClr>
                <a:buSzPct val="25000"/>
                <a:buFont typeface="Arial" panose="020B0604020202020204" pitchFamily="34" charset="0"/>
                <a:buNone/>
              </a:pPr>
              <a:t>5</a:t>
            </a:fld>
            <a:endParaRPr lang="en-US" altLang="en-US" sz="1800"/>
          </a:p>
        </p:txBody>
      </p:sp>
    </p:spTree>
    <p:extLst>
      <p:ext uri="{BB962C8B-B14F-4D97-AF65-F5344CB8AC3E}">
        <p14:creationId xmlns:p14="http://schemas.microsoft.com/office/powerpoint/2010/main" val="73946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88"/>
          <p:cNvSpPr>
            <a:spLocks noGrp="1" noRot="1" noChangeAspect="1" noTextEdit="1"/>
          </p:cNvSpPr>
          <p:nvPr>
            <p:ph type="sldImg" idx="2"/>
          </p:nvPr>
        </p:nvSpPr>
        <p:spPr>
          <a:noFill/>
          <a:ln w="9525"/>
        </p:spPr>
      </p:sp>
      <p:sp>
        <p:nvSpPr>
          <p:cNvPr id="18435" name="Shape 8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dirty="0"/>
          </a:p>
        </p:txBody>
      </p:sp>
      <p:sp>
        <p:nvSpPr>
          <p:cNvPr id="18436" name="Shape 90"/>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D5D569F3-DBAF-4413-B01D-CD341EA200DE}" type="slidenum">
              <a:rPr lang="en-US" altLang="en-US" sz="1800"/>
              <a:pPr algn="r" eaLnBrk="1" hangingPunct="1">
                <a:buClr>
                  <a:srgbClr val="000000"/>
                </a:buClr>
                <a:buSzPct val="25000"/>
                <a:buFont typeface="Arial" panose="020B0604020202020204" pitchFamily="34" charset="0"/>
                <a:buNone/>
              </a:pPr>
              <a:t>6</a:t>
            </a:fld>
            <a:endParaRPr lang="en-US" altLang="en-US" sz="1800"/>
          </a:p>
        </p:txBody>
      </p:sp>
    </p:spTree>
    <p:extLst>
      <p:ext uri="{BB962C8B-B14F-4D97-AF65-F5344CB8AC3E}">
        <p14:creationId xmlns:p14="http://schemas.microsoft.com/office/powerpoint/2010/main" val="196410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Shape 72"/>
          <p:cNvSpPr>
            <a:spLocks noGrp="1" noRot="1" noChangeAspect="1" noTextEdit="1"/>
          </p:cNvSpPr>
          <p:nvPr>
            <p:ph type="sldImg" idx="2"/>
          </p:nvPr>
        </p:nvSpPr>
        <p:spPr>
          <a:noFill/>
          <a:ln w="9525"/>
        </p:spPr>
      </p:sp>
      <p:sp>
        <p:nvSpPr>
          <p:cNvPr id="20483" name="Shape 7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dirty="0"/>
          </a:p>
        </p:txBody>
      </p:sp>
      <p:sp>
        <p:nvSpPr>
          <p:cNvPr id="20484" name="Shape 7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66A5A013-7D62-4FBE-8026-C296A9590F16}" type="slidenum">
              <a:rPr lang="en-US" altLang="en-US" sz="1800"/>
              <a:pPr algn="r" eaLnBrk="1" hangingPunct="1">
                <a:buClr>
                  <a:srgbClr val="000000"/>
                </a:buClr>
                <a:buSzPct val="25000"/>
                <a:buFont typeface="Arial" panose="020B0604020202020204" pitchFamily="34" charset="0"/>
                <a:buNone/>
              </a:pPr>
              <a:t>7</a:t>
            </a:fld>
            <a:endParaRPr lang="en-US" altLang="en-US" sz="1800"/>
          </a:p>
        </p:txBody>
      </p:sp>
    </p:spTree>
    <p:extLst>
      <p:ext uri="{BB962C8B-B14F-4D97-AF65-F5344CB8AC3E}">
        <p14:creationId xmlns:p14="http://schemas.microsoft.com/office/powerpoint/2010/main" val="113828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80"/>
          <p:cNvSpPr>
            <a:spLocks noGrp="1" noRot="1" noChangeAspect="1" noTextEdit="1"/>
          </p:cNvSpPr>
          <p:nvPr>
            <p:ph type="sldImg" idx="2"/>
          </p:nvPr>
        </p:nvSpPr>
        <p:spPr>
          <a:noFill/>
          <a:ln w="9525"/>
        </p:spPr>
      </p:sp>
      <p:sp>
        <p:nvSpPr>
          <p:cNvPr id="22531" name="Shape 8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a:p>
        </p:txBody>
      </p:sp>
      <p:sp>
        <p:nvSpPr>
          <p:cNvPr id="22532" name="Shape 8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CB4632EA-46C0-426B-848D-47AE673C8A85}" type="slidenum">
              <a:rPr lang="en-US" altLang="en-US" sz="1800"/>
              <a:pPr algn="r" eaLnBrk="1" hangingPunct="1">
                <a:buClr>
                  <a:srgbClr val="000000"/>
                </a:buClr>
                <a:buSzPct val="25000"/>
                <a:buFont typeface="Arial" panose="020B0604020202020204" pitchFamily="34" charset="0"/>
                <a:buNone/>
              </a:pPr>
              <a:t>8</a:t>
            </a:fld>
            <a:endParaRPr lang="en-US" altLang="en-US" sz="1800"/>
          </a:p>
        </p:txBody>
      </p:sp>
    </p:spTree>
    <p:extLst>
      <p:ext uri="{BB962C8B-B14F-4D97-AF65-F5344CB8AC3E}">
        <p14:creationId xmlns:p14="http://schemas.microsoft.com/office/powerpoint/2010/main" val="400725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Shape 110"/>
          <p:cNvSpPr>
            <a:spLocks noGrp="1" noRot="1" noChangeAspect="1" noTextEdit="1"/>
          </p:cNvSpPr>
          <p:nvPr>
            <p:ph type="sldImg" idx="2"/>
          </p:nvPr>
        </p:nvSpPr>
        <p:spPr>
          <a:noFill/>
          <a:ln w="9525"/>
        </p:spPr>
      </p:sp>
      <p:sp>
        <p:nvSpPr>
          <p:cNvPr id="24579" name="Shape 11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sz="1800" dirty="0"/>
          </a:p>
        </p:txBody>
      </p:sp>
      <p:sp>
        <p:nvSpPr>
          <p:cNvPr id="24580" name="Shape 11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576AED85-1DF6-4AFB-8E1A-6CD740CB7879}" type="slidenum">
              <a:rPr lang="en-US" altLang="en-US" sz="1800"/>
              <a:pPr algn="r" eaLnBrk="1" hangingPunct="1">
                <a:buClr>
                  <a:srgbClr val="000000"/>
                </a:buClr>
                <a:buSzPct val="25000"/>
                <a:buFont typeface="Arial" panose="020B0604020202020204" pitchFamily="34" charset="0"/>
                <a:buNone/>
              </a:pPr>
              <a:t>9</a:t>
            </a:fld>
            <a:endParaRPr lang="en-US" altLang="en-US" sz="1800"/>
          </a:p>
        </p:txBody>
      </p:sp>
    </p:spTree>
    <p:extLst>
      <p:ext uri="{BB962C8B-B14F-4D97-AF65-F5344CB8AC3E}">
        <p14:creationId xmlns:p14="http://schemas.microsoft.com/office/powerpoint/2010/main" val="387011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Shape 117"/>
          <p:cNvSpPr>
            <a:spLocks noGrp="1" noRot="1" noChangeAspect="1" noTextEdit="1"/>
          </p:cNvSpPr>
          <p:nvPr>
            <p:ph type="sldImg" idx="2"/>
          </p:nvPr>
        </p:nvSpPr>
        <p:spPr>
          <a:noFill/>
          <a:ln w="9525"/>
        </p:spPr>
      </p:sp>
      <p:sp>
        <p:nvSpPr>
          <p:cNvPr id="26627" name="Shape 11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a:spcBef>
                <a:spcPct val="0"/>
              </a:spcBef>
            </a:pPr>
            <a:endParaRPr lang="en-US" altLang="en-US" dirty="0"/>
          </a:p>
        </p:txBody>
      </p:sp>
      <p:sp>
        <p:nvSpPr>
          <p:cNvPr id="26628" name="Shape 119"/>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00000"/>
              </a:buClr>
              <a:buSzPct val="25000"/>
              <a:buFont typeface="Arial" panose="020B0604020202020204" pitchFamily="34" charset="0"/>
              <a:buNone/>
            </a:pPr>
            <a:fld id="{9B29F06C-B51B-4C74-BAE4-EB7FD288EF74}" type="slidenum">
              <a:rPr lang="en-US" altLang="en-US" sz="1800"/>
              <a:pPr algn="r" eaLnBrk="1" hangingPunct="1">
                <a:buClr>
                  <a:srgbClr val="000000"/>
                </a:buClr>
                <a:buSzPct val="25000"/>
                <a:buFont typeface="Arial" panose="020B0604020202020204" pitchFamily="34" charset="0"/>
                <a:buNone/>
              </a:pPr>
              <a:t>10</a:t>
            </a:fld>
            <a:endParaRPr lang="en-US" altLang="en-US" sz="1800"/>
          </a:p>
        </p:txBody>
      </p:sp>
    </p:spTree>
    <p:extLst>
      <p:ext uri="{BB962C8B-B14F-4D97-AF65-F5344CB8AC3E}">
        <p14:creationId xmlns:p14="http://schemas.microsoft.com/office/powerpoint/2010/main" val="142455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E903-69EE-4E02-5746-B6A39EAEF8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DB54BF-B814-BE9F-DB57-7475A78FE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09C8C-10BE-4B26-A015-73DC625C6E93}"/>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ABA514E9-AECD-7EEB-1D3E-612B91E46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A22A7-E02F-27FE-7AF4-876C1B388C61}"/>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91749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0DD4-8C09-AF3E-E96F-6BD74602F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2574E-2605-D424-83B7-1B6072C348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0702-2651-1066-5DA1-9EF665FD290A}"/>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38E08FED-7877-BF31-BBAB-B082DF476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86E85-BA4D-AB76-302C-32AB787C6FD1}"/>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286275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DEDF48-BE97-15DC-5DF1-9FF8523EB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7B7746-7479-5E2B-BFE9-366A080100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EDA2-2BB2-2CE8-D534-BD2ED737D4C4}"/>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DCF5776F-BFA8-F0A0-5D67-693213E0C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33648-11D2-4F4E-8B12-B4ADE590CA45}"/>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110328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1957518"/>
            <a:ext cx="10972800" cy="1143000"/>
          </a:xfrm>
          <a:prstGeom prst="rect">
            <a:avLst/>
          </a:prstGeom>
        </p:spPr>
        <p:txBody>
          <a:bodyPr vert="horz" lIns="91440" tIns="45720" rIns="91440" bIns="45720" rtlCol="0" anchor="ctr">
            <a:normAutofit/>
          </a:bodyPr>
          <a:lstStyle>
            <a:lvl1pPr>
              <a:defRPr sz="5400" b="1" i="0" baseline="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609600" y="3424920"/>
            <a:ext cx="10972800" cy="1050925"/>
          </a:xfrm>
          <a:prstGeom prst="rect">
            <a:avLst/>
          </a:prstGeom>
        </p:spPr>
        <p:txBody>
          <a:bodyPr vert="horz"/>
          <a:lstStyle>
            <a:lvl1pPr marL="0" indent="0">
              <a:buNone/>
              <a:defRPr sz="4400" b="0" i="0" baseline="0">
                <a:solidFill>
                  <a:schemeClr val="tx1"/>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7" name="Rectangle 6"/>
          <p:cNvSpPr/>
          <p:nvPr userDrawn="1"/>
        </p:nvSpPr>
        <p:spPr>
          <a:xfrm>
            <a:off x="-104425" y="4711959"/>
            <a:ext cx="12400850" cy="158620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7869" y="4852026"/>
            <a:ext cx="2974531" cy="1306070"/>
          </a:xfrm>
          <a:prstGeom prst="rect">
            <a:avLst/>
          </a:prstGeom>
        </p:spPr>
      </p:pic>
    </p:spTree>
    <p:extLst>
      <p:ext uri="{BB962C8B-B14F-4D97-AF65-F5344CB8AC3E}">
        <p14:creationId xmlns:p14="http://schemas.microsoft.com/office/powerpoint/2010/main" val="2204322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
        <p:random/>
      </p:transition>
    </mc:Choice>
    <mc:Fallback xmlns="">
      <p:transition spd="slow" advClick="0" advTm="6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0000"/>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grpSp>
        <p:nvGrpSpPr>
          <p:cNvPr id="11" name="Group 10"/>
          <p:cNvGrpSpPr/>
          <p:nvPr userDrawn="1"/>
        </p:nvGrpSpPr>
        <p:grpSpPr>
          <a:xfrm>
            <a:off x="0" y="5883276"/>
            <a:ext cx="12269755" cy="888405"/>
            <a:chOff x="0" y="5883276"/>
            <a:chExt cx="12269755" cy="888405"/>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395" y="5970075"/>
              <a:ext cx="1764021" cy="774554"/>
            </a:xfrm>
            <a:prstGeom prst="rect">
              <a:avLst/>
            </a:prstGeom>
          </p:spPr>
        </p:pic>
        <p:cxnSp>
          <p:nvCxnSpPr>
            <p:cNvPr id="5" name="Straight Connector 4"/>
            <p:cNvCxnSpPr/>
            <p:nvPr userDrawn="1"/>
          </p:nvCxnSpPr>
          <p:spPr>
            <a:xfrm>
              <a:off x="0" y="5883276"/>
              <a:ext cx="12269755" cy="0"/>
            </a:xfrm>
            <a:prstGeom prst="line">
              <a:avLst/>
            </a:prstGeom>
            <a:ln w="57150">
              <a:solidFill>
                <a:srgbClr val="174D79"/>
              </a:solidFill>
            </a:ln>
          </p:spPr>
          <p:style>
            <a:lnRef idx="1">
              <a:schemeClr val="dk1"/>
            </a:lnRef>
            <a:fillRef idx="0">
              <a:schemeClr val="dk1"/>
            </a:fillRef>
            <a:effectRef idx="0">
              <a:schemeClr val="dk1"/>
            </a:effectRef>
            <a:fontRef idx="minor">
              <a:schemeClr val="tx1"/>
            </a:fontRef>
          </p:style>
        </p:cxnSp>
        <p:sp>
          <p:nvSpPr>
            <p:cNvPr id="13" name="TextBox 12"/>
            <p:cNvSpPr txBox="1"/>
            <p:nvPr userDrawn="1"/>
          </p:nvSpPr>
          <p:spPr>
            <a:xfrm>
              <a:off x="8405171" y="5972018"/>
              <a:ext cx="3642049" cy="461665"/>
            </a:xfrm>
            <a:prstGeom prst="rect">
              <a:avLst/>
            </a:prstGeom>
            <a:noFill/>
          </p:spPr>
          <p:txBody>
            <a:bodyPr wrap="square" rtlCol="0">
              <a:spAutoFit/>
            </a:bodyPr>
            <a:lstStyle/>
            <a:p>
              <a:pPr algn="r"/>
              <a:r>
                <a:rPr lang="en-US" sz="2400" b="1" dirty="0">
                  <a:solidFill>
                    <a:srgbClr val="174D79"/>
                  </a:solidFill>
                  <a:latin typeface="Helvetica Neue"/>
                  <a:cs typeface="Arial" panose="020B0604020202020204" pitchFamily="34" charset="0"/>
                </a:rPr>
                <a:t>#</a:t>
              </a:r>
              <a:r>
                <a:rPr lang="en-US" sz="2400" b="1" dirty="0" err="1">
                  <a:solidFill>
                    <a:srgbClr val="174D79"/>
                  </a:solidFill>
                  <a:latin typeface="Helvetica Neue"/>
                  <a:cs typeface="Arial" panose="020B0604020202020204" pitchFamily="34" charset="0"/>
                </a:rPr>
                <a:t>ASDAnet</a:t>
              </a:r>
              <a:endParaRPr lang="en-US" sz="2400" b="1" dirty="0">
                <a:solidFill>
                  <a:srgbClr val="174D79"/>
                </a:solidFill>
                <a:latin typeface="Helvetica Neue"/>
                <a:cs typeface="Arial" panose="020B0604020202020204" pitchFamily="34" charset="0"/>
              </a:endParaRPr>
            </a:p>
          </p:txBody>
        </p:sp>
        <p:grpSp>
          <p:nvGrpSpPr>
            <p:cNvPr id="14" name="Group 13"/>
            <p:cNvGrpSpPr/>
            <p:nvPr userDrawn="1"/>
          </p:nvGrpSpPr>
          <p:grpSpPr>
            <a:xfrm>
              <a:off x="9335399" y="6380196"/>
              <a:ext cx="2711821" cy="391485"/>
              <a:chOff x="9335399" y="6380196"/>
              <a:chExt cx="2711821" cy="391485"/>
            </a:xfrm>
          </p:grpSpPr>
          <p:sp>
            <p:nvSpPr>
              <p:cNvPr id="15" name="TextBox 14"/>
              <p:cNvSpPr txBox="1"/>
              <p:nvPr userDrawn="1"/>
            </p:nvSpPr>
            <p:spPr>
              <a:xfrm>
                <a:off x="10721340" y="6433684"/>
                <a:ext cx="1325880"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dentalstudents</a:t>
                </a:r>
                <a:endParaRPr lang="en-US" sz="1200" dirty="0">
                  <a:solidFill>
                    <a:srgbClr val="00407A"/>
                  </a:solidFill>
                  <a:latin typeface="Helvetica Neue"/>
                  <a:cs typeface="Arial" panose="020B0604020202020204" pitchFamily="34" charset="0"/>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5399" y="6380196"/>
                <a:ext cx="391485" cy="391485"/>
              </a:xfrm>
              <a:prstGeom prst="rect">
                <a:avLst/>
              </a:prstGeom>
              <a:blipFill dpi="0" rotWithShape="1">
                <a:blip r:embed="rId3"/>
                <a:srcRect/>
                <a:stretch>
                  <a:fillRect/>
                </a:stretch>
              </a:blipFill>
              <a:ln>
                <a:noFill/>
              </a:ln>
            </p:spPr>
          </p:pic>
          <p:sp>
            <p:nvSpPr>
              <p:cNvPr id="18" name="TextBox 17"/>
              <p:cNvSpPr txBox="1"/>
              <p:nvPr userDrawn="1"/>
            </p:nvSpPr>
            <p:spPr>
              <a:xfrm>
                <a:off x="9571619" y="6438230"/>
                <a:ext cx="966215"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ASDAnet</a:t>
                </a:r>
                <a:endParaRPr lang="en-US" sz="1200" dirty="0">
                  <a:solidFill>
                    <a:srgbClr val="00407A"/>
                  </a:solidFill>
                  <a:latin typeface="Helvetica Neue"/>
                  <a:cs typeface="Arial" panose="020B0604020202020204" pitchFamily="34" charset="0"/>
                </a:endParaRP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9742" y="6465592"/>
                <a:ext cx="213183" cy="213183"/>
              </a:xfrm>
              <a:prstGeom prst="rect">
                <a:avLst/>
              </a:prstGeom>
            </p:spPr>
          </p:pic>
        </p:grpSp>
      </p:grpSp>
    </p:spTree>
    <p:extLst>
      <p:ext uri="{BB962C8B-B14F-4D97-AF65-F5344CB8AC3E}">
        <p14:creationId xmlns:p14="http://schemas.microsoft.com/office/powerpoint/2010/main" val="1810920572"/>
      </p:ext>
    </p:extLst>
  </p:cSld>
  <p:clrMapOvr>
    <a:masterClrMapping/>
  </p:clrMapOvr>
  <mc:AlternateContent xmlns:mc="http://schemas.openxmlformats.org/markup-compatibility/2006" xmlns:p14="http://schemas.microsoft.com/office/powerpoint/2010/main">
    <mc:Choice Requires="p14">
      <p:transition spd="slow" p14:dur="2000" advClick="0" advTm="6000">
        <p:random/>
      </p:transition>
    </mc:Choice>
    <mc:Fallback xmlns="">
      <p:transition spd="slow" advClick="0" advTm="6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ed content">
    <p:spTree>
      <p:nvGrpSpPr>
        <p:cNvPr id="1" name=""/>
        <p:cNvGrpSpPr/>
        <p:nvPr/>
      </p:nvGrpSpPr>
      <p:grpSpPr>
        <a:xfrm>
          <a:off x="0" y="0"/>
          <a:ext cx="0" cy="0"/>
          <a:chOff x="0" y="0"/>
          <a:chExt cx="0" cy="0"/>
        </a:xfrm>
      </p:grpSpPr>
      <p:sp>
        <p:nvSpPr>
          <p:cNvPr id="19"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0000"/>
                </a:solidFill>
                <a:latin typeface="+mj-lt"/>
                <a:cs typeface="Helvetica Neue Black Condensed"/>
              </a:defRPr>
            </a:lvl1pPr>
          </a:lstStyle>
          <a:p>
            <a:r>
              <a:rPr lang="en-US" dirty="0"/>
              <a:t>Click to edit Master title style</a:t>
            </a:r>
          </a:p>
        </p:txBody>
      </p:sp>
      <p:sp>
        <p:nvSpPr>
          <p:cNvPr id="20" name="Content Placeholder 16"/>
          <p:cNvSpPr>
            <a:spLocks noGrp="1"/>
          </p:cNvSpPr>
          <p:nvPr>
            <p:ph sz="quarter" idx="10"/>
          </p:nvPr>
        </p:nvSpPr>
        <p:spPr>
          <a:xfrm>
            <a:off x="609600" y="1612901"/>
            <a:ext cx="10972800" cy="4270375"/>
          </a:xfrm>
          <a:prstGeom prst="rect">
            <a:avLst/>
          </a:prstGeom>
        </p:spPr>
        <p:txBody>
          <a:bodyPr vert="horz"/>
          <a:lstStyle>
            <a:lvl1pPr marL="457200" indent="-457200" algn="l">
              <a:buFont typeface="Arial"/>
              <a:buChar char="•"/>
              <a:defRPr b="0" i="0">
                <a:latin typeface="+mn-lt"/>
                <a:cs typeface="Helvetica Neue"/>
              </a:defRPr>
            </a:lvl1pPr>
            <a:lvl2pPr>
              <a:defRPr b="0" i="0">
                <a:latin typeface="+mn-lt"/>
                <a:cs typeface="Helvetica Neue"/>
              </a:defRPr>
            </a:lvl2pPr>
          </a:lstStyle>
          <a:p>
            <a:pPr lvl="0"/>
            <a:r>
              <a:rPr lang="en-US" dirty="0"/>
              <a:t>Click to edit Master text styles</a:t>
            </a:r>
          </a:p>
          <a:p>
            <a:pPr lvl="1"/>
            <a:r>
              <a:rPr lang="en-US" dirty="0"/>
              <a:t>Second level</a:t>
            </a:r>
          </a:p>
        </p:txBody>
      </p:sp>
      <p:grpSp>
        <p:nvGrpSpPr>
          <p:cNvPr id="15" name="Group 14"/>
          <p:cNvGrpSpPr/>
          <p:nvPr userDrawn="1"/>
        </p:nvGrpSpPr>
        <p:grpSpPr>
          <a:xfrm>
            <a:off x="0" y="5883276"/>
            <a:ext cx="12269755" cy="888405"/>
            <a:chOff x="0" y="5883276"/>
            <a:chExt cx="12269755" cy="888405"/>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395" y="5970075"/>
              <a:ext cx="1764021" cy="774554"/>
            </a:xfrm>
            <a:prstGeom prst="rect">
              <a:avLst/>
            </a:prstGeom>
          </p:spPr>
        </p:pic>
        <p:cxnSp>
          <p:nvCxnSpPr>
            <p:cNvPr id="18" name="Straight Connector 17"/>
            <p:cNvCxnSpPr/>
            <p:nvPr userDrawn="1"/>
          </p:nvCxnSpPr>
          <p:spPr>
            <a:xfrm>
              <a:off x="0" y="5883276"/>
              <a:ext cx="12269755" cy="0"/>
            </a:xfrm>
            <a:prstGeom prst="line">
              <a:avLst/>
            </a:prstGeom>
            <a:ln w="57150">
              <a:solidFill>
                <a:srgbClr val="174D79"/>
              </a:solidFill>
            </a:ln>
          </p:spPr>
          <p:style>
            <a:lnRef idx="1">
              <a:schemeClr val="dk1"/>
            </a:lnRef>
            <a:fillRef idx="0">
              <a:schemeClr val="dk1"/>
            </a:fillRef>
            <a:effectRef idx="0">
              <a:schemeClr val="dk1"/>
            </a:effectRef>
            <a:fontRef idx="minor">
              <a:schemeClr val="tx1"/>
            </a:fontRef>
          </p:style>
        </p:cxnSp>
        <p:sp>
          <p:nvSpPr>
            <p:cNvPr id="21" name="TextBox 20"/>
            <p:cNvSpPr txBox="1"/>
            <p:nvPr userDrawn="1"/>
          </p:nvSpPr>
          <p:spPr>
            <a:xfrm>
              <a:off x="8405171" y="5972018"/>
              <a:ext cx="3642049" cy="461665"/>
            </a:xfrm>
            <a:prstGeom prst="rect">
              <a:avLst/>
            </a:prstGeom>
            <a:noFill/>
          </p:spPr>
          <p:txBody>
            <a:bodyPr wrap="square" rtlCol="0">
              <a:spAutoFit/>
            </a:bodyPr>
            <a:lstStyle/>
            <a:p>
              <a:pPr algn="r"/>
              <a:r>
                <a:rPr lang="en-US" sz="2400" b="1" dirty="0">
                  <a:solidFill>
                    <a:srgbClr val="174D79"/>
                  </a:solidFill>
                  <a:latin typeface="Helvetica Neue"/>
                  <a:cs typeface="Arial" panose="020B0604020202020204" pitchFamily="34" charset="0"/>
                </a:rPr>
                <a:t>#</a:t>
              </a:r>
              <a:r>
                <a:rPr lang="en-US" sz="2400" b="1" dirty="0" err="1">
                  <a:solidFill>
                    <a:srgbClr val="174D79"/>
                  </a:solidFill>
                  <a:latin typeface="Helvetica Neue"/>
                  <a:cs typeface="Arial" panose="020B0604020202020204" pitchFamily="34" charset="0"/>
                </a:rPr>
                <a:t>ASDAnet</a:t>
              </a:r>
              <a:endParaRPr lang="en-US" sz="2400" b="1" dirty="0">
                <a:solidFill>
                  <a:srgbClr val="174D79"/>
                </a:solidFill>
                <a:latin typeface="Helvetica Neue"/>
                <a:cs typeface="Arial" panose="020B0604020202020204" pitchFamily="34" charset="0"/>
              </a:endParaRPr>
            </a:p>
          </p:txBody>
        </p:sp>
        <p:grpSp>
          <p:nvGrpSpPr>
            <p:cNvPr id="22" name="Group 21"/>
            <p:cNvGrpSpPr/>
            <p:nvPr userDrawn="1"/>
          </p:nvGrpSpPr>
          <p:grpSpPr>
            <a:xfrm>
              <a:off x="9335399" y="6380196"/>
              <a:ext cx="2711821" cy="391485"/>
              <a:chOff x="9335399" y="6380196"/>
              <a:chExt cx="2711821" cy="391485"/>
            </a:xfrm>
          </p:grpSpPr>
          <p:sp>
            <p:nvSpPr>
              <p:cNvPr id="23" name="TextBox 22"/>
              <p:cNvSpPr txBox="1"/>
              <p:nvPr userDrawn="1"/>
            </p:nvSpPr>
            <p:spPr>
              <a:xfrm>
                <a:off x="10721340" y="6433684"/>
                <a:ext cx="1325880"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dentalstudents</a:t>
                </a:r>
                <a:endParaRPr lang="en-US" sz="1200" dirty="0">
                  <a:solidFill>
                    <a:srgbClr val="00407A"/>
                  </a:solidFill>
                  <a:latin typeface="Helvetica Neue"/>
                  <a:cs typeface="Arial" panose="020B0604020202020204" pitchFamily="34" charset="0"/>
                </a:endParaRPr>
              </a:p>
            </p:txBody>
          </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5399" y="6380196"/>
                <a:ext cx="391485" cy="391485"/>
              </a:xfrm>
              <a:prstGeom prst="rect">
                <a:avLst/>
              </a:prstGeom>
              <a:blipFill dpi="0" rotWithShape="1">
                <a:blip r:embed="rId3"/>
                <a:srcRect/>
                <a:stretch>
                  <a:fillRect/>
                </a:stretch>
              </a:blipFill>
              <a:ln>
                <a:noFill/>
              </a:ln>
            </p:spPr>
          </p:pic>
          <p:sp>
            <p:nvSpPr>
              <p:cNvPr id="25" name="TextBox 24"/>
              <p:cNvSpPr txBox="1"/>
              <p:nvPr userDrawn="1"/>
            </p:nvSpPr>
            <p:spPr>
              <a:xfrm>
                <a:off x="9571619" y="6438230"/>
                <a:ext cx="966215"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ASDAnet</a:t>
                </a:r>
                <a:endParaRPr lang="en-US" sz="1200" dirty="0">
                  <a:solidFill>
                    <a:srgbClr val="00407A"/>
                  </a:solidFill>
                  <a:latin typeface="Helvetica Neue"/>
                  <a:cs typeface="Arial" panose="020B0604020202020204" pitchFamily="34" charset="0"/>
                </a:endParaRP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9742" y="6465592"/>
                <a:ext cx="213183" cy="213183"/>
              </a:xfrm>
              <a:prstGeom prst="rect">
                <a:avLst/>
              </a:prstGeom>
            </p:spPr>
          </p:pic>
        </p:grpSp>
      </p:grpSp>
    </p:spTree>
    <p:extLst>
      <p:ext uri="{BB962C8B-B14F-4D97-AF65-F5344CB8AC3E}">
        <p14:creationId xmlns:p14="http://schemas.microsoft.com/office/powerpoint/2010/main" val="3765692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6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nd images">
    <p:spTree>
      <p:nvGrpSpPr>
        <p:cNvPr id="1" name=""/>
        <p:cNvGrpSpPr/>
        <p:nvPr/>
      </p:nvGrpSpPr>
      <p:grpSpPr>
        <a:xfrm>
          <a:off x="0" y="0"/>
          <a:ext cx="0" cy="0"/>
          <a:chOff x="0" y="0"/>
          <a:chExt cx="0" cy="0"/>
        </a:xfrm>
      </p:grpSpPr>
      <p:pic>
        <p:nvPicPr>
          <p:cNvPr id="8" name="Picture 4" descr="iStock_000019680594Medium.jpg"/>
          <p:cNvPicPr>
            <a:picLocks noChangeAspect="1"/>
          </p:cNvPicPr>
          <p:nvPr/>
        </p:nvPicPr>
        <p:blipFill>
          <a:blip r:embed="rId2">
            <a:extLst>
              <a:ext uri="{28A0092B-C50C-407E-A947-70E740481C1C}">
                <a14:useLocalDpi xmlns:a14="http://schemas.microsoft.com/office/drawing/2010/main" val="0"/>
              </a:ext>
            </a:extLst>
          </a:blip>
          <a:srcRect l="5620" t="7092" r="5420" b="6450"/>
          <a:stretch>
            <a:fillRect/>
          </a:stretch>
        </p:blipFill>
        <p:spPr bwMode="auto">
          <a:xfrm>
            <a:off x="7274985" y="274638"/>
            <a:ext cx="4624916"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iStock_000019680594Medium.jpg"/>
          <p:cNvPicPr>
            <a:picLocks noChangeAspect="1"/>
          </p:cNvPicPr>
          <p:nvPr/>
        </p:nvPicPr>
        <p:blipFill>
          <a:blip r:embed="rId2">
            <a:extLst>
              <a:ext uri="{28A0092B-C50C-407E-A947-70E740481C1C}">
                <a14:useLocalDpi xmlns:a14="http://schemas.microsoft.com/office/drawing/2010/main" val="0"/>
              </a:ext>
            </a:extLst>
          </a:blip>
          <a:srcRect l="5620" t="7092" r="5420" b="6450"/>
          <a:stretch>
            <a:fillRect/>
          </a:stretch>
        </p:blipFill>
        <p:spPr bwMode="auto">
          <a:xfrm>
            <a:off x="7274985" y="2971801"/>
            <a:ext cx="4624916"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Picture Placeholder 10"/>
          <p:cNvSpPr>
            <a:spLocks noGrp="1"/>
          </p:cNvSpPr>
          <p:nvPr>
            <p:ph type="pic" sz="quarter" idx="10"/>
          </p:nvPr>
        </p:nvSpPr>
        <p:spPr>
          <a:xfrm>
            <a:off x="7625839" y="534276"/>
            <a:ext cx="3818759" cy="1883103"/>
          </a:xfrm>
          <a:prstGeom prst="rect">
            <a:avLst/>
          </a:prstGeom>
        </p:spPr>
        <p:txBody>
          <a:bodyPr vert="horz"/>
          <a:lstStyle>
            <a:lvl1pPr marL="0" indent="0">
              <a:buNone/>
              <a:defRPr sz="2000"/>
            </a:lvl1pPr>
          </a:lstStyle>
          <a:p>
            <a:pPr lvl="0"/>
            <a:r>
              <a:rPr lang="en-US" noProof="0"/>
              <a:t>Click icon to add picture</a:t>
            </a:r>
            <a:endParaRPr lang="en-US" noProof="0" dirty="0"/>
          </a:p>
        </p:txBody>
      </p:sp>
      <p:sp>
        <p:nvSpPr>
          <p:cNvPr id="18" name="Picture Placeholder 10"/>
          <p:cNvSpPr>
            <a:spLocks noGrp="1"/>
          </p:cNvSpPr>
          <p:nvPr>
            <p:ph type="pic" sz="quarter" idx="13"/>
          </p:nvPr>
        </p:nvSpPr>
        <p:spPr>
          <a:xfrm>
            <a:off x="7625839" y="3231932"/>
            <a:ext cx="3818759" cy="1883103"/>
          </a:xfrm>
          <a:prstGeom prst="rect">
            <a:avLst/>
          </a:prstGeom>
        </p:spPr>
        <p:txBody>
          <a:bodyPr vert="horz"/>
          <a:lstStyle>
            <a:lvl1pPr marL="0" indent="0">
              <a:buNone/>
              <a:defRPr sz="2000"/>
            </a:lvl1pPr>
          </a:lstStyle>
          <a:p>
            <a:pPr lvl="0"/>
            <a:r>
              <a:rPr lang="en-US" noProof="0"/>
              <a:t>Click icon to add picture</a:t>
            </a:r>
            <a:endParaRPr lang="en-US" noProof="0" dirty="0"/>
          </a:p>
        </p:txBody>
      </p:sp>
      <p:sp>
        <p:nvSpPr>
          <p:cNvPr id="24" name="Content Placeholder 12"/>
          <p:cNvSpPr>
            <a:spLocks noGrp="1"/>
          </p:cNvSpPr>
          <p:nvPr>
            <p:ph sz="quarter" idx="14"/>
          </p:nvPr>
        </p:nvSpPr>
        <p:spPr>
          <a:xfrm>
            <a:off x="609601" y="1062678"/>
            <a:ext cx="6344916" cy="4711060"/>
          </a:xfrm>
          <a:prstGeom prst="rect">
            <a:avLst/>
          </a:prstGeom>
        </p:spPr>
        <p:txBody>
          <a:bodyPr vert="horz"/>
          <a:lstStyle>
            <a:lvl1pPr algn="l">
              <a:defRPr b="0" i="0">
                <a:latin typeface="+mn-lt"/>
                <a:cs typeface="Helvetica Neue"/>
              </a:defRPr>
            </a:lvl1pPr>
            <a:lvl2pPr>
              <a:defRPr b="0" i="0">
                <a:latin typeface="+mn-lt"/>
                <a:cs typeface="Helvetica Neue"/>
              </a:defRPr>
            </a:lvl2pPr>
          </a:lstStyle>
          <a:p>
            <a:pPr lvl="0"/>
            <a:r>
              <a:rPr lang="en-US" dirty="0"/>
              <a:t>Click to edit Master text styles</a:t>
            </a:r>
          </a:p>
          <a:p>
            <a:pPr lvl="1"/>
            <a:r>
              <a:rPr lang="en-US" dirty="0"/>
              <a:t>Second level</a:t>
            </a:r>
          </a:p>
        </p:txBody>
      </p:sp>
      <p:sp>
        <p:nvSpPr>
          <p:cNvPr id="28" name="Title Placeholder 1"/>
          <p:cNvSpPr>
            <a:spLocks noGrp="1"/>
          </p:cNvSpPr>
          <p:nvPr>
            <p:ph type="title"/>
          </p:nvPr>
        </p:nvSpPr>
        <p:spPr>
          <a:xfrm>
            <a:off x="609601" y="422596"/>
            <a:ext cx="6344916" cy="581605"/>
          </a:xfrm>
          <a:prstGeom prst="rect">
            <a:avLst/>
          </a:prstGeom>
        </p:spPr>
        <p:txBody>
          <a:bodyPr vert="horz" lIns="91440" tIns="45720" rIns="91440" bIns="45720" rtlCol="0" anchor="ctr">
            <a:noAutofit/>
          </a:bodyPr>
          <a:lstStyle>
            <a:lvl1pPr algn="l">
              <a:defRPr sz="3900" b="1" i="0">
                <a:solidFill>
                  <a:srgbClr val="000000"/>
                </a:solidFill>
                <a:latin typeface="+mj-lt"/>
                <a:cs typeface="Helvetica Neue Black Condensed"/>
              </a:defRPr>
            </a:lvl1pPr>
          </a:lstStyle>
          <a:p>
            <a:r>
              <a:rPr lang="en-US" dirty="0"/>
              <a:t>Click to edit Master title style</a:t>
            </a:r>
          </a:p>
        </p:txBody>
      </p:sp>
      <p:grpSp>
        <p:nvGrpSpPr>
          <p:cNvPr id="14" name="Group 13"/>
          <p:cNvGrpSpPr/>
          <p:nvPr userDrawn="1"/>
        </p:nvGrpSpPr>
        <p:grpSpPr>
          <a:xfrm>
            <a:off x="0" y="5883276"/>
            <a:ext cx="12269755" cy="888405"/>
            <a:chOff x="0" y="5883276"/>
            <a:chExt cx="12269755" cy="888405"/>
          </a:xfrm>
        </p:grpSpPr>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395" y="5970075"/>
              <a:ext cx="1764021" cy="774554"/>
            </a:xfrm>
            <a:prstGeom prst="rect">
              <a:avLst/>
            </a:prstGeom>
          </p:spPr>
        </p:pic>
        <p:cxnSp>
          <p:nvCxnSpPr>
            <p:cNvPr id="19" name="Straight Connector 18"/>
            <p:cNvCxnSpPr/>
            <p:nvPr userDrawn="1"/>
          </p:nvCxnSpPr>
          <p:spPr>
            <a:xfrm>
              <a:off x="0" y="5883276"/>
              <a:ext cx="12269755" cy="0"/>
            </a:xfrm>
            <a:prstGeom prst="line">
              <a:avLst/>
            </a:prstGeom>
            <a:ln w="57150">
              <a:solidFill>
                <a:srgbClr val="174D79"/>
              </a:solidFill>
            </a:ln>
          </p:spPr>
          <p:style>
            <a:lnRef idx="1">
              <a:schemeClr val="dk1"/>
            </a:lnRef>
            <a:fillRef idx="0">
              <a:schemeClr val="dk1"/>
            </a:fillRef>
            <a:effectRef idx="0">
              <a:schemeClr val="dk1"/>
            </a:effectRef>
            <a:fontRef idx="minor">
              <a:schemeClr val="tx1"/>
            </a:fontRef>
          </p:style>
        </p:cxnSp>
        <p:sp>
          <p:nvSpPr>
            <p:cNvPr id="20" name="TextBox 19"/>
            <p:cNvSpPr txBox="1"/>
            <p:nvPr userDrawn="1"/>
          </p:nvSpPr>
          <p:spPr>
            <a:xfrm>
              <a:off x="8405171" y="5972018"/>
              <a:ext cx="3642049" cy="461665"/>
            </a:xfrm>
            <a:prstGeom prst="rect">
              <a:avLst/>
            </a:prstGeom>
            <a:noFill/>
          </p:spPr>
          <p:txBody>
            <a:bodyPr wrap="square" rtlCol="0">
              <a:spAutoFit/>
            </a:bodyPr>
            <a:lstStyle/>
            <a:p>
              <a:pPr algn="r"/>
              <a:r>
                <a:rPr lang="en-US" sz="2400" b="1" dirty="0">
                  <a:solidFill>
                    <a:srgbClr val="174D79"/>
                  </a:solidFill>
                  <a:latin typeface="Helvetica Neue"/>
                  <a:cs typeface="Arial" panose="020B0604020202020204" pitchFamily="34" charset="0"/>
                </a:rPr>
                <a:t>#</a:t>
              </a:r>
              <a:r>
                <a:rPr lang="en-US" sz="2400" b="1" dirty="0" err="1">
                  <a:solidFill>
                    <a:srgbClr val="174D79"/>
                  </a:solidFill>
                  <a:latin typeface="Helvetica Neue"/>
                  <a:cs typeface="Arial" panose="020B0604020202020204" pitchFamily="34" charset="0"/>
                </a:rPr>
                <a:t>ASDAnet</a:t>
              </a:r>
              <a:endParaRPr lang="en-US" sz="2400" b="1" dirty="0">
                <a:solidFill>
                  <a:srgbClr val="174D79"/>
                </a:solidFill>
                <a:latin typeface="Helvetica Neue"/>
                <a:cs typeface="Arial" panose="020B0604020202020204" pitchFamily="34" charset="0"/>
              </a:endParaRPr>
            </a:p>
          </p:txBody>
        </p:sp>
        <p:grpSp>
          <p:nvGrpSpPr>
            <p:cNvPr id="21" name="Group 20"/>
            <p:cNvGrpSpPr/>
            <p:nvPr userDrawn="1"/>
          </p:nvGrpSpPr>
          <p:grpSpPr>
            <a:xfrm>
              <a:off x="9335399" y="6380196"/>
              <a:ext cx="2711821" cy="391485"/>
              <a:chOff x="9335399" y="6380196"/>
              <a:chExt cx="2711821" cy="391485"/>
            </a:xfrm>
          </p:grpSpPr>
          <p:sp>
            <p:nvSpPr>
              <p:cNvPr id="22" name="TextBox 21"/>
              <p:cNvSpPr txBox="1"/>
              <p:nvPr userDrawn="1"/>
            </p:nvSpPr>
            <p:spPr>
              <a:xfrm>
                <a:off x="10721340" y="6433684"/>
                <a:ext cx="1325880"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dentalstudents</a:t>
                </a:r>
                <a:endParaRPr lang="en-US" sz="1200" dirty="0">
                  <a:solidFill>
                    <a:srgbClr val="00407A"/>
                  </a:solidFill>
                  <a:latin typeface="Helvetica Neue"/>
                  <a:cs typeface="Arial" panose="020B0604020202020204" pitchFamily="34" charset="0"/>
                </a:endParaRPr>
              </a:p>
            </p:txBody>
          </p: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35399" y="6380196"/>
                <a:ext cx="391485" cy="391485"/>
              </a:xfrm>
              <a:prstGeom prst="rect">
                <a:avLst/>
              </a:prstGeom>
              <a:blipFill dpi="0" rotWithShape="1">
                <a:blip r:embed="rId4"/>
                <a:srcRect/>
                <a:stretch>
                  <a:fillRect/>
                </a:stretch>
              </a:blipFill>
              <a:ln>
                <a:noFill/>
              </a:ln>
            </p:spPr>
          </p:pic>
          <p:sp>
            <p:nvSpPr>
              <p:cNvPr id="25" name="TextBox 24"/>
              <p:cNvSpPr txBox="1"/>
              <p:nvPr userDrawn="1"/>
            </p:nvSpPr>
            <p:spPr>
              <a:xfrm>
                <a:off x="9571619" y="6438230"/>
                <a:ext cx="966215"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ASDAnet</a:t>
                </a:r>
                <a:endParaRPr lang="en-US" sz="1200" dirty="0">
                  <a:solidFill>
                    <a:srgbClr val="00407A"/>
                  </a:solidFill>
                  <a:latin typeface="Helvetica Neue"/>
                  <a:cs typeface="Arial" panose="020B0604020202020204" pitchFamily="34" charset="0"/>
                </a:endParaRPr>
              </a:p>
            </p:txBody>
          </p:sp>
          <p:pic>
            <p:nvPicPr>
              <p:cNvPr id="26" name="Pictur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9742" y="6465592"/>
                <a:ext cx="213183" cy="213183"/>
              </a:xfrm>
              <a:prstGeom prst="rect">
                <a:avLst/>
              </a:prstGeom>
            </p:spPr>
          </p:pic>
        </p:grpSp>
      </p:grpSp>
    </p:spTree>
    <p:extLst>
      <p:ext uri="{BB962C8B-B14F-4D97-AF65-F5344CB8AC3E}">
        <p14:creationId xmlns:p14="http://schemas.microsoft.com/office/powerpoint/2010/main" val="34143842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6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ngle image slide">
    <p:spTree>
      <p:nvGrpSpPr>
        <p:cNvPr id="1" name=""/>
        <p:cNvGrpSpPr/>
        <p:nvPr/>
      </p:nvGrpSpPr>
      <p:grpSpPr>
        <a:xfrm>
          <a:off x="0" y="0"/>
          <a:ext cx="0" cy="0"/>
          <a:chOff x="0" y="0"/>
          <a:chExt cx="0" cy="0"/>
        </a:xfrm>
      </p:grpSpPr>
      <p:pic>
        <p:nvPicPr>
          <p:cNvPr id="4" name="Picture 1" descr="iStock_000019680594Medium.jpg"/>
          <p:cNvPicPr>
            <a:picLocks noChangeAspect="1"/>
          </p:cNvPicPr>
          <p:nvPr/>
        </p:nvPicPr>
        <p:blipFill>
          <a:blip r:embed="rId2">
            <a:extLst>
              <a:ext uri="{28A0092B-C50C-407E-A947-70E740481C1C}">
                <a14:useLocalDpi xmlns:a14="http://schemas.microsoft.com/office/drawing/2010/main" val="0"/>
              </a:ext>
            </a:extLst>
          </a:blip>
          <a:srcRect l="5620" t="7092" r="5420" b="6450"/>
          <a:stretch>
            <a:fillRect/>
          </a:stretch>
        </p:blipFill>
        <p:spPr bwMode="auto">
          <a:xfrm>
            <a:off x="1456267" y="989014"/>
            <a:ext cx="8938035" cy="4869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0"/>
          <p:cNvSpPr>
            <a:spLocks noGrp="1"/>
          </p:cNvSpPr>
          <p:nvPr>
            <p:ph type="pic" sz="quarter" idx="10"/>
          </p:nvPr>
        </p:nvSpPr>
        <p:spPr>
          <a:xfrm>
            <a:off x="2071829" y="1468638"/>
            <a:ext cx="7772140" cy="3854578"/>
          </a:xfrm>
          <a:prstGeom prst="rect">
            <a:avLst/>
          </a:prstGeom>
        </p:spPr>
        <p:txBody>
          <a:bodyPr vert="horz"/>
          <a:lstStyle>
            <a:lvl1pPr marL="0" indent="0">
              <a:buNone/>
              <a:defRPr sz="2000"/>
            </a:lvl1pPr>
          </a:lstStyle>
          <a:p>
            <a:pPr lvl="0"/>
            <a:r>
              <a:rPr lang="en-US" noProof="0"/>
              <a:t>Click icon to add picture</a:t>
            </a:r>
            <a:endParaRPr lang="en-US" noProof="0" dirty="0"/>
          </a:p>
        </p:txBody>
      </p:sp>
      <p:sp>
        <p:nvSpPr>
          <p:cNvPr id="10" name="Title Placeholder 1"/>
          <p:cNvSpPr>
            <a:spLocks noGrp="1"/>
          </p:cNvSpPr>
          <p:nvPr>
            <p:ph type="title"/>
          </p:nvPr>
        </p:nvSpPr>
        <p:spPr>
          <a:xfrm>
            <a:off x="609600" y="338520"/>
            <a:ext cx="10972800" cy="581605"/>
          </a:xfrm>
          <a:prstGeom prst="rect">
            <a:avLst/>
          </a:prstGeom>
        </p:spPr>
        <p:txBody>
          <a:bodyPr vert="horz" lIns="91440" tIns="45720" rIns="91440" bIns="45720" rtlCol="0" anchor="ctr">
            <a:normAutofit/>
          </a:bodyPr>
          <a:lstStyle>
            <a:lvl1pPr algn="ctr">
              <a:defRPr sz="4400" b="1" i="0">
                <a:solidFill>
                  <a:srgbClr val="000000"/>
                </a:solidFill>
                <a:latin typeface="+mj-lt"/>
                <a:cs typeface="Helvetica Neue Black Condensed"/>
              </a:defRPr>
            </a:lvl1pPr>
          </a:lstStyle>
          <a:p>
            <a:r>
              <a:rPr lang="en-US" dirty="0"/>
              <a:t>Click to edit Master title style</a:t>
            </a:r>
          </a:p>
        </p:txBody>
      </p:sp>
      <p:grpSp>
        <p:nvGrpSpPr>
          <p:cNvPr id="14" name="Group 13"/>
          <p:cNvGrpSpPr/>
          <p:nvPr userDrawn="1"/>
        </p:nvGrpSpPr>
        <p:grpSpPr>
          <a:xfrm>
            <a:off x="0" y="5883276"/>
            <a:ext cx="12269755" cy="888405"/>
            <a:chOff x="0" y="5883276"/>
            <a:chExt cx="12269755" cy="888405"/>
          </a:xfrm>
        </p:grpSpPr>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395" y="5970075"/>
              <a:ext cx="1764021" cy="774554"/>
            </a:xfrm>
            <a:prstGeom prst="rect">
              <a:avLst/>
            </a:prstGeom>
          </p:spPr>
        </p:pic>
        <p:cxnSp>
          <p:nvCxnSpPr>
            <p:cNvPr id="17" name="Straight Connector 16"/>
            <p:cNvCxnSpPr/>
            <p:nvPr userDrawn="1"/>
          </p:nvCxnSpPr>
          <p:spPr>
            <a:xfrm>
              <a:off x="0" y="5883276"/>
              <a:ext cx="12269755" cy="0"/>
            </a:xfrm>
            <a:prstGeom prst="line">
              <a:avLst/>
            </a:prstGeom>
            <a:ln w="57150">
              <a:solidFill>
                <a:srgbClr val="174D79"/>
              </a:solidFill>
            </a:ln>
          </p:spPr>
          <p:style>
            <a:lnRef idx="1">
              <a:schemeClr val="dk1"/>
            </a:lnRef>
            <a:fillRef idx="0">
              <a:schemeClr val="dk1"/>
            </a:fillRef>
            <a:effectRef idx="0">
              <a:schemeClr val="dk1"/>
            </a:effectRef>
            <a:fontRef idx="minor">
              <a:schemeClr val="tx1"/>
            </a:fontRef>
          </p:style>
        </p:cxnSp>
        <p:sp>
          <p:nvSpPr>
            <p:cNvPr id="18" name="TextBox 17"/>
            <p:cNvSpPr txBox="1"/>
            <p:nvPr userDrawn="1"/>
          </p:nvSpPr>
          <p:spPr>
            <a:xfrm>
              <a:off x="8405171" y="5972018"/>
              <a:ext cx="3642049" cy="461665"/>
            </a:xfrm>
            <a:prstGeom prst="rect">
              <a:avLst/>
            </a:prstGeom>
            <a:noFill/>
          </p:spPr>
          <p:txBody>
            <a:bodyPr wrap="square" rtlCol="0">
              <a:spAutoFit/>
            </a:bodyPr>
            <a:lstStyle/>
            <a:p>
              <a:pPr algn="r"/>
              <a:r>
                <a:rPr lang="en-US" sz="2400" b="1" dirty="0">
                  <a:solidFill>
                    <a:srgbClr val="174D79"/>
                  </a:solidFill>
                  <a:latin typeface="Helvetica Neue"/>
                  <a:cs typeface="Arial" panose="020B0604020202020204" pitchFamily="34" charset="0"/>
                </a:rPr>
                <a:t>#</a:t>
              </a:r>
              <a:r>
                <a:rPr lang="en-US" sz="2400" b="1" dirty="0" err="1">
                  <a:solidFill>
                    <a:srgbClr val="174D79"/>
                  </a:solidFill>
                  <a:latin typeface="Helvetica Neue"/>
                  <a:cs typeface="Arial" panose="020B0604020202020204" pitchFamily="34" charset="0"/>
                </a:rPr>
                <a:t>ASDAnet</a:t>
              </a:r>
              <a:endParaRPr lang="en-US" sz="2400" b="1" dirty="0">
                <a:solidFill>
                  <a:srgbClr val="174D79"/>
                </a:solidFill>
                <a:latin typeface="Helvetica Neue"/>
                <a:cs typeface="Arial" panose="020B0604020202020204" pitchFamily="34" charset="0"/>
              </a:endParaRPr>
            </a:p>
          </p:txBody>
        </p:sp>
        <p:grpSp>
          <p:nvGrpSpPr>
            <p:cNvPr id="19" name="Group 18"/>
            <p:cNvGrpSpPr/>
            <p:nvPr userDrawn="1"/>
          </p:nvGrpSpPr>
          <p:grpSpPr>
            <a:xfrm>
              <a:off x="9335399" y="6380196"/>
              <a:ext cx="2711821" cy="391485"/>
              <a:chOff x="9335399" y="6380196"/>
              <a:chExt cx="2711821" cy="391485"/>
            </a:xfrm>
          </p:grpSpPr>
          <p:sp>
            <p:nvSpPr>
              <p:cNvPr id="20" name="TextBox 19"/>
              <p:cNvSpPr txBox="1"/>
              <p:nvPr userDrawn="1"/>
            </p:nvSpPr>
            <p:spPr>
              <a:xfrm>
                <a:off x="10721340" y="6433684"/>
                <a:ext cx="1325880"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dentalstudents</a:t>
                </a:r>
                <a:endParaRPr lang="en-US" sz="1200" dirty="0">
                  <a:solidFill>
                    <a:srgbClr val="00407A"/>
                  </a:solidFill>
                  <a:latin typeface="Helvetica Neue"/>
                  <a:cs typeface="Arial" panose="020B0604020202020204" pitchFamily="34" charset="0"/>
                </a:endParaRP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35399" y="6380196"/>
                <a:ext cx="391485" cy="391485"/>
              </a:xfrm>
              <a:prstGeom prst="rect">
                <a:avLst/>
              </a:prstGeom>
              <a:blipFill dpi="0" rotWithShape="1">
                <a:blip r:embed="rId4"/>
                <a:srcRect/>
                <a:stretch>
                  <a:fillRect/>
                </a:stretch>
              </a:blipFill>
              <a:ln>
                <a:noFill/>
              </a:ln>
            </p:spPr>
          </p:pic>
          <p:sp>
            <p:nvSpPr>
              <p:cNvPr id="22" name="TextBox 21"/>
              <p:cNvSpPr txBox="1"/>
              <p:nvPr userDrawn="1"/>
            </p:nvSpPr>
            <p:spPr>
              <a:xfrm>
                <a:off x="9571619" y="6438230"/>
                <a:ext cx="966215" cy="276999"/>
              </a:xfrm>
              <a:prstGeom prst="rect">
                <a:avLst/>
              </a:prstGeom>
              <a:noFill/>
            </p:spPr>
            <p:txBody>
              <a:bodyPr wrap="square" rtlCol="0">
                <a:spAutoFit/>
              </a:bodyPr>
              <a:lstStyle/>
              <a:p>
                <a:r>
                  <a:rPr lang="en-US" sz="1200" dirty="0">
                    <a:solidFill>
                      <a:srgbClr val="00407A"/>
                    </a:solidFill>
                    <a:latin typeface="Helvetica Neue"/>
                    <a:cs typeface="Arial" panose="020B0604020202020204" pitchFamily="34" charset="0"/>
                  </a:rPr>
                  <a:t>@</a:t>
                </a:r>
                <a:r>
                  <a:rPr lang="en-US" sz="1200" dirty="0" err="1">
                    <a:solidFill>
                      <a:srgbClr val="00407A"/>
                    </a:solidFill>
                    <a:latin typeface="Helvetica Neue"/>
                    <a:cs typeface="Arial" panose="020B0604020202020204" pitchFamily="34" charset="0"/>
                  </a:rPr>
                  <a:t>ASDAnet</a:t>
                </a:r>
                <a:endParaRPr lang="en-US" sz="1200" dirty="0">
                  <a:solidFill>
                    <a:srgbClr val="00407A"/>
                  </a:solidFill>
                  <a:latin typeface="Helvetica Neue"/>
                  <a:cs typeface="Arial" panose="020B0604020202020204" pitchFamily="34" charset="0"/>
                </a:endParaRPr>
              </a:p>
            </p:txBody>
          </p:sp>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9742" y="6465592"/>
                <a:ext cx="213183" cy="213183"/>
              </a:xfrm>
              <a:prstGeom prst="rect">
                <a:avLst/>
              </a:prstGeom>
            </p:spPr>
          </p:pic>
        </p:grpSp>
      </p:grpSp>
    </p:spTree>
    <p:extLst>
      <p:ext uri="{BB962C8B-B14F-4D97-AF65-F5344CB8AC3E}">
        <p14:creationId xmlns:p14="http://schemas.microsoft.com/office/powerpoint/2010/main" val="120809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6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4C32-16D1-9CBC-C52B-E01D1F814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34D39-9488-A7C1-89E6-51738BBDB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BD27C-3D83-455F-693F-56BE83B41FF6}"/>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8D6BF403-F0FE-489A-A3D3-3174BB27A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A14F2-E1CC-6FE7-942B-CE5CDFC74ED5}"/>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00631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EAED-C926-D52E-B196-D985C6B5E5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A77E6D-0C06-036B-14E7-F8D0E9F396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395C59-B167-3E71-1859-288EB34D4B90}"/>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3D7F66DD-37D7-F9E4-2230-B926F87D2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59015-50B8-23D0-CE2A-8BAE200B373B}"/>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367404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8338-4073-9529-2305-68B170485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050FE-4A21-590B-E4F0-80F73EA55A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63D11-9E4D-7D87-ABA3-6A55526CE6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45A8B3-B60A-9CDB-FD6C-815FEFFBA5E1}"/>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6" name="Footer Placeholder 5">
            <a:extLst>
              <a:ext uri="{FF2B5EF4-FFF2-40B4-BE49-F238E27FC236}">
                <a16:creationId xmlns:a16="http://schemas.microsoft.com/office/drawing/2014/main" id="{B6BD677D-334A-6B6D-62A5-246C8DB5F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D4F103-F996-840E-889A-F04D43EA22C6}"/>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87580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E3BC-A2DE-759A-44DF-92911012C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A9E736-7365-7FDF-8BD1-3AD46AD1CC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0DB388-4C67-E406-D166-E9145A694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FF3427-B474-772C-44F7-C9330877A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2FE970-B567-0DF1-DC0A-5CE738B703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5B325C-998E-8FD1-2417-4887A596155A}"/>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8" name="Footer Placeholder 7">
            <a:extLst>
              <a:ext uri="{FF2B5EF4-FFF2-40B4-BE49-F238E27FC236}">
                <a16:creationId xmlns:a16="http://schemas.microsoft.com/office/drawing/2014/main" id="{DFFF338D-9D3E-6280-9318-977F31B0B3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70E43E-C76E-81FD-2774-51EFD8A29AFC}"/>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63306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AD8A-0DA7-24CA-5F3C-1A1B6AAE3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25D057-D7F4-302B-66F1-827BF19937D5}"/>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4" name="Footer Placeholder 3">
            <a:extLst>
              <a:ext uri="{FF2B5EF4-FFF2-40B4-BE49-F238E27FC236}">
                <a16:creationId xmlns:a16="http://schemas.microsoft.com/office/drawing/2014/main" id="{14739A5D-CB29-D007-65B2-41E90CA82E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A6EF63-DA4F-31E8-07BD-C56A09BBDB8B}"/>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323164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1BC26-2618-78DB-3ABA-A87FDFF0079A}"/>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3" name="Footer Placeholder 2">
            <a:extLst>
              <a:ext uri="{FF2B5EF4-FFF2-40B4-BE49-F238E27FC236}">
                <a16:creationId xmlns:a16="http://schemas.microsoft.com/office/drawing/2014/main" id="{D707CB00-1C80-A5CC-7C71-328A90AE9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CDA0CA-0DAC-683E-20A1-ACBD0331F2F0}"/>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15351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1BDE-7B32-4D25-3AD6-2DD23AF9B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A808BA-A783-020A-B270-5EC8511E4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562B9-AA7B-A9AF-16A6-106342F8F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B3C50-87DB-183B-0F25-4C4FCFEFDA0F}"/>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6" name="Footer Placeholder 5">
            <a:extLst>
              <a:ext uri="{FF2B5EF4-FFF2-40B4-BE49-F238E27FC236}">
                <a16:creationId xmlns:a16="http://schemas.microsoft.com/office/drawing/2014/main" id="{F045F439-B1BD-9460-D384-5247E2F3F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B76E6-1903-BA5C-8696-32F99D2A011B}"/>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425721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5752-BF8A-3F35-932E-77D63D922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B4997A-8F17-2189-E5E7-8B2B30356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C87954-3CE7-0559-6F0F-F2AA04EFD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8B7BB-DE2E-74C4-BB45-252ABE31CE5D}"/>
              </a:ext>
            </a:extLst>
          </p:cNvPr>
          <p:cNvSpPr>
            <a:spLocks noGrp="1"/>
          </p:cNvSpPr>
          <p:nvPr>
            <p:ph type="dt" sz="half" idx="10"/>
          </p:nvPr>
        </p:nvSpPr>
        <p:spPr/>
        <p:txBody>
          <a:bodyPr/>
          <a:lstStyle/>
          <a:p>
            <a:fld id="{9EC5DE61-353D-4FED-9E3D-706021F7773B}" type="datetimeFigureOut">
              <a:rPr lang="en-US" smtClean="0"/>
              <a:t>8/27/2025</a:t>
            </a:fld>
            <a:endParaRPr lang="en-US"/>
          </a:p>
        </p:txBody>
      </p:sp>
      <p:sp>
        <p:nvSpPr>
          <p:cNvPr id="6" name="Footer Placeholder 5">
            <a:extLst>
              <a:ext uri="{FF2B5EF4-FFF2-40B4-BE49-F238E27FC236}">
                <a16:creationId xmlns:a16="http://schemas.microsoft.com/office/drawing/2014/main" id="{33131347-E709-4AE3-0D47-F0055E4C0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CE787-E0C5-027B-DEFD-51FB159720D4}"/>
              </a:ext>
            </a:extLst>
          </p:cNvPr>
          <p:cNvSpPr>
            <a:spLocks noGrp="1"/>
          </p:cNvSpPr>
          <p:nvPr>
            <p:ph type="sldNum" sz="quarter" idx="12"/>
          </p:nvPr>
        </p:nvSpPr>
        <p:spPr/>
        <p:txBody>
          <a:bodyPr/>
          <a:lstStyle/>
          <a:p>
            <a:fld id="{55AFD4A3-89F9-46C7-8D3F-8A686EAB8E42}" type="slidenum">
              <a:rPr lang="en-US" smtClean="0"/>
              <a:t>‹#›</a:t>
            </a:fld>
            <a:endParaRPr lang="en-US"/>
          </a:p>
        </p:txBody>
      </p:sp>
    </p:spTree>
    <p:extLst>
      <p:ext uri="{BB962C8B-B14F-4D97-AF65-F5344CB8AC3E}">
        <p14:creationId xmlns:p14="http://schemas.microsoft.com/office/powerpoint/2010/main" val="1365704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92CFC-A9CA-AAE4-5740-CCB81C897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42B1-C801-BFD7-6DA7-43B1ACE95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0EB30-BDB8-4543-8E46-F6B16103F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C5DE61-353D-4FED-9E3D-706021F7773B}" type="datetimeFigureOut">
              <a:rPr lang="en-US" smtClean="0"/>
              <a:t>8/27/2025</a:t>
            </a:fld>
            <a:endParaRPr lang="en-US"/>
          </a:p>
        </p:txBody>
      </p:sp>
      <p:sp>
        <p:nvSpPr>
          <p:cNvPr id="5" name="Footer Placeholder 4">
            <a:extLst>
              <a:ext uri="{FF2B5EF4-FFF2-40B4-BE49-F238E27FC236}">
                <a16:creationId xmlns:a16="http://schemas.microsoft.com/office/drawing/2014/main" id="{D57DD218-C825-AA55-A285-5EE0047E4F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16475E-1D4A-91A2-FB0C-21ADA8F3F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AFD4A3-89F9-46C7-8D3F-8A686EAB8E42}" type="slidenum">
              <a:rPr lang="en-US" smtClean="0"/>
              <a:t>‹#›</a:t>
            </a:fld>
            <a:endParaRPr lang="en-US"/>
          </a:p>
        </p:txBody>
      </p:sp>
    </p:spTree>
    <p:extLst>
      <p:ext uri="{BB962C8B-B14F-4D97-AF65-F5344CB8AC3E}">
        <p14:creationId xmlns:p14="http://schemas.microsoft.com/office/powerpoint/2010/main" val="366922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05" r:id="rId14"/>
    <p:sldLayoutId id="2147483706" r:id="rId15"/>
    <p:sldLayoutId id="2147483707" r:id="rId16"/>
  </p:sldLayoutIdLst>
  <mc:AlternateContent xmlns:mc="http://schemas.openxmlformats.org/markup-compatibility/2006" xmlns:p14="http://schemas.microsoft.com/office/powerpoint/2010/main">
    <mc:Choice Requires="p14">
      <p:transition spd="slow" p14:dur="2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70347" y="4388510"/>
            <a:ext cx="9601200" cy="2179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normAutofit/>
          </a:bodyPr>
          <a:lstStyle/>
          <a:p>
            <a:r>
              <a:rPr lang="en-US" sz="3600" b="0" dirty="0">
                <a:solidFill>
                  <a:schemeClr val="bg1"/>
                </a:solidFill>
                <a:cs typeface="Arial" panose="020B0604020202020204" pitchFamily="34" charset="0"/>
                <a:sym typeface="Calibri" panose="020F0502020204030204" pitchFamily="34" charset="0"/>
              </a:rPr>
              <a:t>National Governing and Leadership Structure</a:t>
            </a:r>
            <a:endParaRPr lang="en-US" sz="3600" b="0" dirty="0">
              <a:solidFill>
                <a:schemeClr val="bg1"/>
              </a:solidFill>
              <a:latin typeface="Helvetica Neue Black Condensed" charset="0"/>
              <a:cs typeface="Helvetica Neue Black Condensed" charset="0"/>
            </a:endParaRPr>
          </a:p>
        </p:txBody>
      </p:sp>
      <p:pic>
        <p:nvPicPr>
          <p:cNvPr id="1026" name="Picture 2" descr="councils-and-b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31" y="562709"/>
            <a:ext cx="11477404" cy="3825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31" y="202909"/>
            <a:ext cx="11643360" cy="4309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Shape 114"/>
          <p:cNvSpPr txBox="1">
            <a:spLocks noGrp="1"/>
          </p:cNvSpPr>
          <p:nvPr>
            <p:ph type="title"/>
          </p:nvPr>
        </p:nvSpPr>
        <p:spPr>
          <a:xfrm>
            <a:off x="631371" y="286656"/>
            <a:ext cx="10501085"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Standing Committees</a:t>
            </a:r>
          </a:p>
        </p:txBody>
      </p:sp>
      <p:sp>
        <p:nvSpPr>
          <p:cNvPr id="25603" name="Shape 115"/>
          <p:cNvSpPr txBox="1">
            <a:spLocks noGrp="1"/>
          </p:cNvSpPr>
          <p:nvPr>
            <p:ph sz="quarter" idx="10"/>
          </p:nvPr>
        </p:nvSpPr>
        <p:spPr>
          <a:xfrm>
            <a:off x="914400" y="1283787"/>
            <a:ext cx="11277600" cy="4876800"/>
          </a:xfrm>
          <a:prstGeom prst="rect">
            <a:avLst/>
          </a:prstGeom>
        </p:spPr>
        <p:txBody>
          <a:bodyPr tIns="45700" bIns="45700"/>
          <a:lstStyle/>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Undertake long-term assignments and carry out the work of the house of delegates and Board of Trustees.</a:t>
            </a:r>
          </a:p>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are appointed by the Board of Trustees. </a:t>
            </a:r>
          </a:p>
          <a:p>
            <a:pPr marL="180975" indent="-180975">
              <a:spcBef>
                <a:spcPts val="563"/>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ASDA currently has the following standing committees: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Advocacy</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Communications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Membership</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Professional Issues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Wellness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Editorial Board</a:t>
            </a:r>
          </a:p>
          <a:p>
            <a:pPr marL="552450" lvl="1" indent="0">
              <a:spcBef>
                <a:spcPts val="438"/>
              </a:spcBef>
              <a:buSzPct val="85000"/>
              <a:buNone/>
            </a:pPr>
            <a:endPar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00098115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Shape 139"/>
          <p:cNvSpPr txBox="1">
            <a:spLocks noGrp="1"/>
          </p:cNvSpPr>
          <p:nvPr>
            <p:ph type="title"/>
          </p:nvPr>
        </p:nvSpPr>
        <p:spPr>
          <a:xfrm>
            <a:off x="3305550" y="151299"/>
            <a:ext cx="5615421" cy="990600"/>
          </a:xfrm>
        </p:spPr>
        <p:txBody>
          <a:bodyPr vert="horz" lIns="91440" tIns="45700" rIns="91440" bIns="45700" rtlCol="0" anchor="ctr">
            <a:no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Advocacy</a:t>
            </a:r>
          </a:p>
        </p:txBody>
      </p:sp>
      <p:sp>
        <p:nvSpPr>
          <p:cNvPr id="33795" name="Shape 140"/>
          <p:cNvSpPr txBox="1">
            <a:spLocks noGrp="1"/>
          </p:cNvSpPr>
          <p:nvPr>
            <p:ph sz="quarter" idx="10"/>
          </p:nvPr>
        </p:nvSpPr>
        <p:spPr>
          <a:xfrm>
            <a:off x="345989" y="4106742"/>
            <a:ext cx="11534544" cy="2103608"/>
          </a:xfrm>
          <a:prstGeom prst="rect">
            <a:avLst/>
          </a:prstGeom>
        </p:spPr>
        <p:txBody>
          <a:bodyPr tIns="45700" bIns="45700"/>
          <a:lstStyle/>
          <a:p>
            <a:pPr marL="0" indent="0">
              <a:spcBef>
                <a:spcPct val="0"/>
              </a:spcBef>
              <a:buSzPct val="85000"/>
              <a:buNone/>
            </a:pPr>
            <a:r>
              <a:rPr lang="en-US" altLang="en-US" sz="2600" dirty="0">
                <a:solidFill>
                  <a:srgbClr val="292934"/>
                </a:solidFill>
                <a:latin typeface="Calibri" panose="020F0502020204030204" pitchFamily="34" charset="0"/>
                <a:cs typeface="Arial" panose="020B0604020202020204" pitchFamily="34" charset="0"/>
                <a:sym typeface="Calibri" panose="020F0502020204030204" pitchFamily="34" charset="0"/>
              </a:rPr>
              <a:t>Represents the interests of dental students on legislative and regulatory issues that impact the dental profession. The council launches grassroots initiatives to promote action-oriented advocacy in support of dental students and the patients they serve.</a:t>
            </a:r>
          </a:p>
        </p:txBody>
      </p:sp>
      <p:sp>
        <p:nvSpPr>
          <p:cNvPr id="2" name="TextBox 1"/>
          <p:cNvSpPr txBox="1"/>
          <p:nvPr/>
        </p:nvSpPr>
        <p:spPr>
          <a:xfrm>
            <a:off x="364529" y="1260371"/>
            <a:ext cx="5824515" cy="2749471"/>
          </a:xfrm>
          <a:prstGeom prst="rect">
            <a:avLst/>
          </a:prstGeom>
          <a:noFill/>
        </p:spPr>
        <p:txBody>
          <a:bodyPr wrap="square" rtlCol="0">
            <a:spAutoFit/>
          </a:bodyPr>
          <a:lstStyle/>
          <a:p>
            <a:pPr>
              <a:spcBef>
                <a:spcPts val="563"/>
              </a:spcBef>
              <a:buSzPct val="85000"/>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include:</a:t>
            </a:r>
          </a:p>
          <a:p>
            <a:pPr marL="182880" lvl="1" indent="-18288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Chair</a:t>
            </a:r>
          </a:p>
          <a:p>
            <a:pPr marL="182880" lvl="1" indent="-18288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Five Legislative Coordinators based on region</a:t>
            </a:r>
          </a:p>
          <a:p>
            <a:pPr marL="182880" lvl="1" indent="-18288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One Executive Committee member</a:t>
            </a:r>
          </a:p>
          <a:p>
            <a:pPr marL="182880" lvl="1" indent="-18288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Board of Trustees liaisons</a:t>
            </a:r>
          </a:p>
          <a:p>
            <a:pPr marL="182880" lvl="1" indent="-182880">
              <a:spcBef>
                <a:spcPts val="438"/>
              </a:spcBef>
              <a:buSzPct val="85000"/>
              <a:buFont typeface="Arial" panose="020B0604020202020204" pitchFamily="34" charset="0"/>
              <a:buChar char="•"/>
            </a:pPr>
            <a:endPar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297" y="997984"/>
            <a:ext cx="4773288" cy="3108757"/>
          </a:xfrm>
          <a:prstGeom prst="rect">
            <a:avLst/>
          </a:prstGeom>
        </p:spPr>
      </p:pic>
    </p:spTree>
    <p:extLst>
      <p:ext uri="{BB962C8B-B14F-4D97-AF65-F5344CB8AC3E}">
        <p14:creationId xmlns:p14="http://schemas.microsoft.com/office/powerpoint/2010/main" val="2784246336"/>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Shape 133"/>
          <p:cNvSpPr txBox="1">
            <a:spLocks noGrp="1"/>
          </p:cNvSpPr>
          <p:nvPr>
            <p:ph type="title"/>
          </p:nvPr>
        </p:nvSpPr>
        <p:spPr>
          <a:xfrm>
            <a:off x="1932324" y="180126"/>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Communications</a:t>
            </a:r>
          </a:p>
        </p:txBody>
      </p:sp>
      <p:sp>
        <p:nvSpPr>
          <p:cNvPr id="134" name="Shape 134"/>
          <p:cNvSpPr txBox="1">
            <a:spLocks noGrp="1"/>
          </p:cNvSpPr>
          <p:nvPr>
            <p:ph sz="quarter" idx="10"/>
          </p:nvPr>
        </p:nvSpPr>
        <p:spPr>
          <a:xfrm>
            <a:off x="480170" y="3326279"/>
            <a:ext cx="10907486" cy="4876800"/>
          </a:xfrm>
          <a:prstGeom prst="rect">
            <a:avLst/>
          </a:prstGeom>
        </p:spPr>
        <p:txBody>
          <a:bodyPr tIns="45700" bIns="45700">
            <a:noAutofit/>
          </a:bodyPr>
          <a:lstStyle/>
          <a:p>
            <a:pPr marL="0" indent="0" fontAlgn="auto">
              <a:spcBef>
                <a:spcPts val="0"/>
              </a:spcBef>
              <a:buSzPct val="85000"/>
              <a:buNone/>
              <a:defRPr/>
            </a:pPr>
            <a:endParaRPr lang="en-US" sz="2400" dirty="0"/>
          </a:p>
          <a:p>
            <a:pPr marL="0" indent="0" fontAlgn="auto">
              <a:spcBef>
                <a:spcPts val="0"/>
              </a:spcBef>
              <a:buSzPct val="85000"/>
              <a:buNone/>
              <a:defRPr/>
            </a:pPr>
            <a:r>
              <a:rPr lang="en-US" sz="2800" dirty="0"/>
              <a:t>The Council on Communications is responsible for creating various forms of content to disseminate information via ASDA’s Instagram page to promote national ASDA initiatives. The council acts as a resource for and promotes chapter, district and national ASDA communication efforts.</a:t>
            </a:r>
            <a:endParaRPr sz="2800" dirty="0">
              <a:solidFill>
                <a:schemeClr val="dk1"/>
              </a:solidFill>
              <a:latin typeface="Calibri"/>
              <a:ea typeface="Calibri"/>
              <a:cs typeface="Calibri"/>
              <a:sym typeface="Calibri"/>
            </a:endParaRPr>
          </a:p>
        </p:txBody>
      </p:sp>
      <p:sp>
        <p:nvSpPr>
          <p:cNvPr id="6" name="TextBox 5"/>
          <p:cNvSpPr txBox="1"/>
          <p:nvPr/>
        </p:nvSpPr>
        <p:spPr>
          <a:xfrm>
            <a:off x="7090230" y="1380930"/>
            <a:ext cx="4593770" cy="1877437"/>
          </a:xfrm>
          <a:prstGeom prst="rect">
            <a:avLst/>
          </a:prstGeom>
          <a:noFill/>
        </p:spPr>
        <p:txBody>
          <a:bodyPr wrap="square" rtlCol="0">
            <a:spAutoFit/>
          </a:bodyPr>
          <a:lstStyle/>
          <a:p>
            <a:pPr>
              <a:spcBef>
                <a:spcPts val="563"/>
              </a:spcBef>
              <a:buSzPct val="85000"/>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include:</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Chair</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associates</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video production managers</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Board of Trustees liaisons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10" y="1170726"/>
            <a:ext cx="4728755" cy="2295289"/>
          </a:xfrm>
          <a:prstGeom prst="rect">
            <a:avLst/>
          </a:prstGeom>
        </p:spPr>
      </p:pic>
    </p:spTree>
    <p:extLst>
      <p:ext uri="{BB962C8B-B14F-4D97-AF65-F5344CB8AC3E}">
        <p14:creationId xmlns:p14="http://schemas.microsoft.com/office/powerpoint/2010/main" val="10192972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Shape 121"/>
          <p:cNvSpPr txBox="1">
            <a:spLocks noGrp="1"/>
          </p:cNvSpPr>
          <p:nvPr>
            <p:ph type="title"/>
          </p:nvPr>
        </p:nvSpPr>
        <p:spPr>
          <a:xfrm>
            <a:off x="2282370" y="227049"/>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Membership</a:t>
            </a:r>
          </a:p>
        </p:txBody>
      </p:sp>
      <p:sp>
        <p:nvSpPr>
          <p:cNvPr id="27651" name="Shape 122"/>
          <p:cNvSpPr txBox="1">
            <a:spLocks noGrp="1"/>
          </p:cNvSpPr>
          <p:nvPr>
            <p:ph sz="quarter" idx="10"/>
          </p:nvPr>
        </p:nvSpPr>
        <p:spPr>
          <a:xfrm>
            <a:off x="355599" y="3823064"/>
            <a:ext cx="12083143" cy="4876800"/>
          </a:xfrm>
          <a:prstGeom prst="rect">
            <a:avLst/>
          </a:prstGeom>
        </p:spPr>
        <p:txBody>
          <a:bodyPr tIns="45700" bIns="45700"/>
          <a:lstStyle/>
          <a:p>
            <a:pPr marL="0" indent="0">
              <a:spcBef>
                <a:spcPct val="0"/>
              </a:spcBef>
              <a:buSzPct val="85000"/>
              <a:buNone/>
            </a:pP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pPr marL="0" indent="0">
              <a:spcBef>
                <a:spcPct val="0"/>
              </a:spcBef>
              <a:buSzPct val="85000"/>
              <a:buNone/>
            </a:pPr>
            <a:r>
              <a:rPr lang="en-US" sz="2800" dirty="0"/>
              <a:t>The Council on Membership provides a member voice in the development of resources that meet the needs of members, leaders and chapters. The council awards chapter recognition programs including the Gold Crown Awards.</a:t>
            </a: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sp>
        <p:nvSpPr>
          <p:cNvPr id="5" name="Shape 122"/>
          <p:cNvSpPr txBox="1">
            <a:spLocks/>
          </p:cNvSpPr>
          <p:nvPr/>
        </p:nvSpPr>
        <p:spPr>
          <a:xfrm>
            <a:off x="552141" y="1518480"/>
            <a:ext cx="4731658" cy="4876800"/>
          </a:xfrm>
          <a:prstGeom prst="rect">
            <a:avLst/>
          </a:prstGeom>
        </p:spPr>
        <p:txBody>
          <a:bodyPr tIns="45700" bIns="4570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SzPct val="85000"/>
              <a:buNone/>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include:</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Chair</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associates</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One AS/IDP associate</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Board of Trustees liaisons</a:t>
            </a:r>
          </a:p>
          <a:p>
            <a:pPr marL="0" indent="0">
              <a:spcBef>
                <a:spcPct val="0"/>
              </a:spcBef>
              <a:buSzPct val="85000"/>
              <a:buNone/>
            </a:pP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891" y="1056350"/>
            <a:ext cx="4921067" cy="2766714"/>
          </a:xfrm>
          <a:prstGeom prst="rect">
            <a:avLst/>
          </a:prstGeom>
        </p:spPr>
      </p:pic>
    </p:spTree>
    <p:extLst>
      <p:ext uri="{BB962C8B-B14F-4D97-AF65-F5344CB8AC3E}">
        <p14:creationId xmlns:p14="http://schemas.microsoft.com/office/powerpoint/2010/main" val="1018043729"/>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Shape 127"/>
          <p:cNvSpPr txBox="1">
            <a:spLocks noGrp="1"/>
          </p:cNvSpPr>
          <p:nvPr>
            <p:ph type="title"/>
          </p:nvPr>
        </p:nvSpPr>
        <p:spPr>
          <a:xfrm>
            <a:off x="2039257" y="172664"/>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Council on Professional Issues</a:t>
            </a:r>
          </a:p>
        </p:txBody>
      </p:sp>
      <p:sp>
        <p:nvSpPr>
          <p:cNvPr id="29699" name="Shape 128"/>
          <p:cNvSpPr txBox="1">
            <a:spLocks noGrp="1"/>
          </p:cNvSpPr>
          <p:nvPr>
            <p:ph sz="quarter" idx="10"/>
          </p:nvPr>
        </p:nvSpPr>
        <p:spPr>
          <a:xfrm>
            <a:off x="362857" y="3602840"/>
            <a:ext cx="11582400" cy="4876800"/>
          </a:xfrm>
          <a:prstGeom prst="rect">
            <a:avLst/>
          </a:prstGeom>
        </p:spPr>
        <p:txBody>
          <a:bodyPr tIns="45700" bIns="45700"/>
          <a:lstStyle/>
          <a:p>
            <a:pPr marL="0" indent="0">
              <a:spcBef>
                <a:spcPct val="0"/>
              </a:spcBef>
              <a:buSzPct val="85000"/>
              <a:buNone/>
            </a:pPr>
            <a:endParaRPr lang="en-US" sz="2400" dirty="0"/>
          </a:p>
          <a:p>
            <a:pPr marL="0" indent="0">
              <a:spcBef>
                <a:spcPct val="0"/>
              </a:spcBef>
              <a:buSzPct val="85000"/>
              <a:buNone/>
            </a:pPr>
            <a:r>
              <a:rPr lang="en-US" sz="2800" dirty="0"/>
              <a:t>The Council on Professional Issues serves the association as a resource on community engagement, dental outreach and other pandemic/epidemic implications that may arise. Additionally, the council is committed to promoting diversity, equity, and inclusion initiatives among dental students.</a:t>
            </a:r>
          </a:p>
        </p:txBody>
      </p:sp>
      <p:sp>
        <p:nvSpPr>
          <p:cNvPr id="5" name="Shape 122"/>
          <p:cNvSpPr txBox="1">
            <a:spLocks/>
          </p:cNvSpPr>
          <p:nvPr/>
        </p:nvSpPr>
        <p:spPr>
          <a:xfrm>
            <a:off x="8109558" y="1469237"/>
            <a:ext cx="4731658" cy="4876800"/>
          </a:xfrm>
          <a:prstGeom prst="rect">
            <a:avLst/>
          </a:prstGeom>
        </p:spPr>
        <p:txBody>
          <a:bodyPr tIns="45700" bIns="4570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SzPct val="85000"/>
              <a:buNone/>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include:</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Chair</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associates</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Board of Trustees liaisons</a:t>
            </a:r>
          </a:p>
          <a:p>
            <a:pPr marL="182880" lvl="1" indent="-18288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Immediate Past President</a:t>
            </a:r>
          </a:p>
          <a:p>
            <a:pPr marL="0" indent="0">
              <a:spcBef>
                <a:spcPct val="0"/>
              </a:spcBef>
              <a:buSzPct val="85000"/>
              <a:buNone/>
            </a:pP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68" y="1090129"/>
            <a:ext cx="7351079" cy="2756329"/>
          </a:xfrm>
          <a:prstGeom prst="rect">
            <a:avLst/>
          </a:prstGeom>
        </p:spPr>
      </p:pic>
    </p:spTree>
    <p:extLst>
      <p:ext uri="{BB962C8B-B14F-4D97-AF65-F5344CB8AC3E}">
        <p14:creationId xmlns:p14="http://schemas.microsoft.com/office/powerpoint/2010/main" val="1081338190"/>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Shape 151"/>
          <p:cNvSpPr txBox="1">
            <a:spLocks noGrp="1"/>
          </p:cNvSpPr>
          <p:nvPr>
            <p:ph type="title"/>
          </p:nvPr>
        </p:nvSpPr>
        <p:spPr>
          <a:xfrm>
            <a:off x="1970313" y="310908"/>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Editorial Board</a:t>
            </a:r>
          </a:p>
        </p:txBody>
      </p:sp>
      <p:sp>
        <p:nvSpPr>
          <p:cNvPr id="37891" name="Shape 152"/>
          <p:cNvSpPr txBox="1">
            <a:spLocks noGrp="1"/>
          </p:cNvSpPr>
          <p:nvPr>
            <p:ph sz="quarter" idx="10"/>
          </p:nvPr>
        </p:nvSpPr>
        <p:spPr>
          <a:xfrm>
            <a:off x="703942" y="4045177"/>
            <a:ext cx="10762343" cy="4811712"/>
          </a:xfrm>
          <a:prstGeom prst="rect">
            <a:avLst/>
          </a:prstGeom>
        </p:spPr>
        <p:txBody>
          <a:bodyPr tIns="45700" bIns="45700"/>
          <a:lstStyle/>
          <a:p>
            <a:pPr marL="0" indent="0">
              <a:spcBef>
                <a:spcPct val="0"/>
              </a:spcBef>
              <a:buSzPct val="85000"/>
              <a:buNone/>
            </a:pPr>
            <a:r>
              <a:rPr lang="en-US" dirty="0"/>
              <a:t>The Editorial Board works closely with staff to determine the strategy and themes for ASDA’s magazine, Contour. Editorial Board members develop the content for Contour.</a:t>
            </a: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sp>
        <p:nvSpPr>
          <p:cNvPr id="6" name="Shape 122"/>
          <p:cNvSpPr txBox="1">
            <a:spLocks/>
          </p:cNvSpPr>
          <p:nvPr/>
        </p:nvSpPr>
        <p:spPr>
          <a:xfrm>
            <a:off x="461211" y="1780121"/>
            <a:ext cx="3782542" cy="2084243"/>
          </a:xfrm>
          <a:prstGeom prst="rect">
            <a:avLst/>
          </a:prstGeom>
        </p:spPr>
        <p:txBody>
          <a:bodyPr tIns="45700" bIns="4570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SzPct val="85000"/>
              <a:buNone/>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 include:</a:t>
            </a:r>
          </a:p>
          <a:p>
            <a:pPr marL="182880" lvl="1" indent="-182880">
              <a:spcBef>
                <a:spcPts val="0"/>
              </a:spcBef>
              <a:buSzPct val="85000"/>
              <a:buFont typeface="Arial" panose="020B0604020202020204" pitchFamily="34" charset="0"/>
              <a:buChar char="•"/>
            </a:pPr>
            <a:r>
              <a:rPr lang="en-US" altLang="en-US" sz="2200" dirty="0">
                <a:latin typeface="Calibri" charset="0"/>
                <a:cs typeface="ＭＳ Ｐゴシック" charset="0"/>
                <a:sym typeface="Calibri" panose="020F0502020204030204" pitchFamily="34" charset="0"/>
              </a:rPr>
              <a:t>Editor-in-Chief</a:t>
            </a:r>
          </a:p>
          <a:p>
            <a:pPr marL="182880" lvl="1" indent="-182880">
              <a:spcBef>
                <a:spcPts val="0"/>
              </a:spcBef>
              <a:buSzPct val="85000"/>
              <a:buFont typeface="Arial" panose="020B0604020202020204" pitchFamily="34" charset="0"/>
              <a:buChar char="•"/>
            </a:pPr>
            <a:r>
              <a:rPr lang="en-US" altLang="en-US" sz="2200" dirty="0">
                <a:latin typeface="Calibri" charset="0"/>
                <a:cs typeface="ＭＳ Ｐゴシック" charset="0"/>
                <a:sym typeface="Calibri" panose="020F0502020204030204" pitchFamily="34" charset="0"/>
              </a:rPr>
              <a:t>Six contributing editors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737" y="1209763"/>
            <a:ext cx="4671316" cy="2745007"/>
          </a:xfrm>
          <a:prstGeom prst="rect">
            <a:avLst/>
          </a:prstGeom>
        </p:spPr>
      </p:pic>
    </p:spTree>
    <p:extLst>
      <p:ext uri="{BB962C8B-B14F-4D97-AF65-F5344CB8AC3E}">
        <p14:creationId xmlns:p14="http://schemas.microsoft.com/office/powerpoint/2010/main" val="546605896"/>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Management Committees </a:t>
            </a:r>
          </a:p>
        </p:txBody>
      </p:sp>
      <p:sp>
        <p:nvSpPr>
          <p:cNvPr id="3" name="Content Placeholder 2"/>
          <p:cNvSpPr>
            <a:spLocks noGrp="1"/>
          </p:cNvSpPr>
          <p:nvPr>
            <p:ph sz="quarter" idx="10"/>
          </p:nvPr>
        </p:nvSpPr>
        <p:spPr>
          <a:xfrm>
            <a:off x="609600" y="1481519"/>
            <a:ext cx="10972800" cy="4270375"/>
          </a:xfrm>
        </p:spPr>
        <p:txBody>
          <a:bodyPr/>
          <a:lstStyle/>
          <a:p>
            <a:pPr marL="457200" indent="-457200">
              <a:buFont typeface="Arial" panose="020B0604020202020204" pitchFamily="34" charset="0"/>
              <a:buChar char="•"/>
            </a:pPr>
            <a:r>
              <a:rPr lang="en-US" dirty="0"/>
              <a:t>The Board of Trustees may appoint management committees to address initiatives that fall outside the duties of the Board but require Board knowledge or expertise. </a:t>
            </a:r>
          </a:p>
          <a:p>
            <a:pPr marL="457200" indent="-457200">
              <a:buFont typeface="Arial" panose="020B0604020202020204" pitchFamily="34" charset="0"/>
              <a:buChar char="•"/>
            </a:pPr>
            <a:r>
              <a:rPr lang="en-US" dirty="0"/>
              <a:t>Appointed by the Executive Committee.</a:t>
            </a:r>
          </a:p>
          <a:p>
            <a:pPr marL="457200" indent="-457200">
              <a:buFont typeface="Arial" panose="020B0604020202020204" pitchFamily="34" charset="0"/>
              <a:buChar char="•"/>
            </a:pPr>
            <a:r>
              <a:rPr lang="en-US" dirty="0"/>
              <a:t>ASDA currently has two management committees:</a:t>
            </a:r>
          </a:p>
          <a:p>
            <a:pPr marL="1200150" lvl="1" indent="-457200">
              <a:buFont typeface="Arial" panose="020B0604020202020204" pitchFamily="34" charset="0"/>
              <a:buChar char="•"/>
            </a:pPr>
            <a:r>
              <a:rPr lang="en-US" sz="2400" dirty="0"/>
              <a:t>Governance Committee</a:t>
            </a:r>
          </a:p>
          <a:p>
            <a:pPr marL="1200150" lvl="1" indent="-457200">
              <a:buFont typeface="Arial" panose="020B0604020202020204" pitchFamily="34" charset="0"/>
              <a:buChar char="•"/>
            </a:pPr>
            <a:r>
              <a:rPr lang="en-US" sz="2400" dirty="0"/>
              <a:t>Committee on Sessions</a:t>
            </a:r>
          </a:p>
          <a:p>
            <a:endParaRPr lang="en-US" dirty="0"/>
          </a:p>
        </p:txBody>
      </p:sp>
    </p:spTree>
    <p:extLst>
      <p:ext uri="{BB962C8B-B14F-4D97-AF65-F5344CB8AC3E}">
        <p14:creationId xmlns:p14="http://schemas.microsoft.com/office/powerpoint/2010/main" val="1547409906"/>
      </p:ext>
    </p:extLst>
  </p:cSld>
  <p:clrMapOvr>
    <a:masterClrMapping/>
  </p:clrMapOvr>
  <mc:AlternateContent xmlns:mc="http://schemas.openxmlformats.org/markup-compatibility/2006" xmlns:p14="http://schemas.microsoft.com/office/powerpoint/2010/main">
    <mc:Choice Requires="p14">
      <p:transition spd="slow" p14:dur="2000" advClick="0" advTm="6000">
        <p:random/>
      </p:transition>
    </mc:Choice>
    <mc:Fallback xmlns="">
      <p:transition spd="slow" advClick="0" advTm="6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Shape 145"/>
          <p:cNvSpPr txBox="1">
            <a:spLocks noGrp="1"/>
          </p:cNvSpPr>
          <p:nvPr>
            <p:ph type="title"/>
          </p:nvPr>
        </p:nvSpPr>
        <p:spPr>
          <a:xfrm>
            <a:off x="1488779" y="160057"/>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Committee on Sessions</a:t>
            </a:r>
          </a:p>
        </p:txBody>
      </p:sp>
      <p:sp>
        <p:nvSpPr>
          <p:cNvPr id="35843" name="Shape 146"/>
          <p:cNvSpPr txBox="1">
            <a:spLocks noGrp="1"/>
          </p:cNvSpPr>
          <p:nvPr>
            <p:ph sz="quarter" idx="10"/>
          </p:nvPr>
        </p:nvSpPr>
        <p:spPr>
          <a:xfrm>
            <a:off x="304800" y="4036986"/>
            <a:ext cx="11582399" cy="4876800"/>
          </a:xfrm>
          <a:prstGeom prst="rect">
            <a:avLst/>
          </a:prstGeom>
        </p:spPr>
        <p:txBody>
          <a:bodyPr tIns="45700" bIns="45700"/>
          <a:lstStyle/>
          <a:p>
            <a:pPr marL="554037" lvl="1" indent="0">
              <a:spcBef>
                <a:spcPct val="0"/>
              </a:spcBef>
              <a:buSzPct val="85000"/>
              <a:buNone/>
            </a:pPr>
            <a:r>
              <a:rPr lang="en-US" sz="2000" dirty="0"/>
              <a:t>The </a:t>
            </a:r>
            <a:r>
              <a:rPr lang="en-US" sz="2000" b="1" dirty="0"/>
              <a:t>Committee on Sessions</a:t>
            </a:r>
            <a:r>
              <a:rPr lang="en-US" sz="2000" dirty="0"/>
              <a:t> is responsible for identifying opportunities for member engagement at the upcoming Annual Session, including education opportunities and select supplemental member activities. The committee also vets the meeting theme. The committee maintains the importance of governance and policy associated with the Annual Session</a:t>
            </a:r>
            <a:r>
              <a:rPr lang="en-US" altLang="en-US" sz="2000" dirty="0">
                <a:solidFill>
                  <a:srgbClr val="292934"/>
                </a:solidFill>
                <a:latin typeface="Calibri" panose="020F0502020204030204" pitchFamily="34" charset="0"/>
                <a:cs typeface="Arial" panose="020B0604020202020204" pitchFamily="34" charset="0"/>
                <a:sym typeface="Calibri" panose="020F0502020204030204" pitchFamily="34" charset="0"/>
              </a:rPr>
              <a:t>.</a:t>
            </a:r>
          </a:p>
        </p:txBody>
      </p:sp>
      <p:sp>
        <p:nvSpPr>
          <p:cNvPr id="2" name="Rectangle 1"/>
          <p:cNvSpPr/>
          <p:nvPr/>
        </p:nvSpPr>
        <p:spPr>
          <a:xfrm>
            <a:off x="7196773" y="1643676"/>
            <a:ext cx="6096000" cy="1200329"/>
          </a:xfrm>
          <a:prstGeom prst="rect">
            <a:avLst/>
          </a:prstGeom>
        </p:spPr>
        <p:txBody>
          <a:bodyPr>
            <a:spAutoFit/>
          </a:bodyPr>
          <a:lstStyle/>
          <a:p>
            <a:r>
              <a:rPr lang="en-US" sz="2800" dirty="0"/>
              <a:t>Members include:</a:t>
            </a:r>
          </a:p>
          <a:p>
            <a:pPr marL="182880" indent="-182880">
              <a:buFont typeface="Arial" panose="020B0604020202020204" pitchFamily="34" charset="0"/>
              <a:buChar char="•"/>
            </a:pPr>
            <a:r>
              <a:rPr lang="en-US" sz="2200" dirty="0"/>
              <a:t>Chair</a:t>
            </a:r>
          </a:p>
          <a:p>
            <a:pPr marL="182880" indent="-182880">
              <a:buFont typeface="Arial" panose="020B0604020202020204" pitchFamily="34" charset="0"/>
              <a:buChar char="•"/>
            </a:pPr>
            <a:r>
              <a:rPr lang="en-US" sz="2200" dirty="0"/>
              <a:t>Two Board of Trustees liaisons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15" y="1394117"/>
            <a:ext cx="6947958" cy="2382157"/>
          </a:xfrm>
          <a:prstGeom prst="rect">
            <a:avLst/>
          </a:prstGeom>
        </p:spPr>
      </p:pic>
    </p:spTree>
    <p:extLst>
      <p:ext uri="{BB962C8B-B14F-4D97-AF65-F5344CB8AC3E}">
        <p14:creationId xmlns:p14="http://schemas.microsoft.com/office/powerpoint/2010/main" val="1037517936"/>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Shape 158"/>
          <p:cNvSpPr txBox="1">
            <a:spLocks noGrp="1"/>
          </p:cNvSpPr>
          <p:nvPr>
            <p:ph type="title"/>
          </p:nvPr>
        </p:nvSpPr>
        <p:spPr>
          <a:xfrm>
            <a:off x="3055257" y="170543"/>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Governance Committee</a:t>
            </a:r>
          </a:p>
        </p:txBody>
      </p:sp>
      <p:sp>
        <p:nvSpPr>
          <p:cNvPr id="39939" name="Shape 159"/>
          <p:cNvSpPr txBox="1">
            <a:spLocks noGrp="1"/>
          </p:cNvSpPr>
          <p:nvPr>
            <p:ph sz="quarter" idx="10"/>
          </p:nvPr>
        </p:nvSpPr>
        <p:spPr>
          <a:xfrm>
            <a:off x="134257" y="3662455"/>
            <a:ext cx="11923486" cy="2942771"/>
          </a:xfrm>
          <a:prstGeom prst="rect">
            <a:avLst/>
          </a:prstGeom>
        </p:spPr>
        <p:txBody>
          <a:bodyPr tIns="45700" bIns="45700"/>
          <a:lstStyle/>
          <a:p>
            <a:pPr marL="0" indent="0">
              <a:spcBef>
                <a:spcPct val="0"/>
              </a:spcBef>
              <a:buSzPct val="85000"/>
              <a:buNone/>
            </a:pPr>
            <a:r>
              <a:rPr lang="en-US" sz="2400" dirty="0"/>
              <a:t>The </a:t>
            </a:r>
            <a:r>
              <a:rPr lang="en-US" sz="2400" b="1" dirty="0"/>
              <a:t>Governance Committee</a:t>
            </a:r>
            <a:r>
              <a:rPr lang="en-US" sz="2400" dirty="0"/>
              <a:t> reviews the ASDA governance documents and proposes changes, if needed, to keep documents current. The committee ensures that all ASDA documents are consistent with the governing documents. The committee is responsible for the ongoing assessment of the Board of Trustees composition and election process in conjunction with the development and evaluation of the association’s strategic plan.</a:t>
            </a:r>
            <a:endParaRPr lang="en-US" altLang="en-US" sz="24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sp>
        <p:nvSpPr>
          <p:cNvPr id="2" name="Rectangle 1"/>
          <p:cNvSpPr/>
          <p:nvPr/>
        </p:nvSpPr>
        <p:spPr>
          <a:xfrm>
            <a:off x="354484" y="1428463"/>
            <a:ext cx="6096000" cy="1692771"/>
          </a:xfrm>
          <a:prstGeom prst="rect">
            <a:avLst/>
          </a:prstGeom>
        </p:spPr>
        <p:txBody>
          <a:bodyPr>
            <a:spAutoFit/>
          </a:bodyPr>
          <a:lstStyle/>
          <a:p>
            <a:pPr marL="266700" lvl="1">
              <a:spcBef>
                <a:spcPts val="438"/>
              </a:spcBef>
              <a:buSzPct val="85000"/>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Members</a:t>
            </a: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 </a:t>
            </a: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include</a:t>
            </a: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 </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Chair</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Speaker of the House</a:t>
            </a:r>
          </a:p>
          <a:p>
            <a:pPr lvl="1" indent="-190500">
              <a:spcBef>
                <a:spcPts val="438"/>
              </a:spcBef>
              <a:buSzPct val="85000"/>
              <a:buFont typeface="Arial" panose="020B0604020202020204" pitchFamily="34" charset="0"/>
              <a:buChar char="•"/>
            </a:pPr>
            <a:r>
              <a:rPr lang="en-US" sz="2200" dirty="0"/>
              <a:t>Three Board of Trustees liaisons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272" y="1161144"/>
            <a:ext cx="3214547" cy="2196760"/>
          </a:xfrm>
          <a:prstGeom prst="rect">
            <a:avLst/>
          </a:prstGeom>
        </p:spPr>
      </p:pic>
    </p:spTree>
    <p:extLst>
      <p:ext uri="{BB962C8B-B14F-4D97-AF65-F5344CB8AC3E}">
        <p14:creationId xmlns:p14="http://schemas.microsoft.com/office/powerpoint/2010/main" val="4151552635"/>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Shape 170"/>
          <p:cNvSpPr txBox="1">
            <a:spLocks noGrp="1"/>
          </p:cNvSpPr>
          <p:nvPr>
            <p:ph type="title"/>
          </p:nvPr>
        </p:nvSpPr>
        <p:spPr>
          <a:xfrm>
            <a:off x="-2300514" y="363085"/>
            <a:ext cx="8229600" cy="990600"/>
          </a:xfrm>
        </p:spPr>
        <p:txBody>
          <a:bodyPr vert="horz" lIns="91440" tIns="45700" rIns="91440" bIns="45700" rtlCol="0" anchor="ctr">
            <a:norm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ASDA staff</a:t>
            </a:r>
          </a:p>
        </p:txBody>
      </p:sp>
      <p:sp>
        <p:nvSpPr>
          <p:cNvPr id="171" name="Shape 171"/>
          <p:cNvSpPr txBox="1">
            <a:spLocks noGrp="1"/>
          </p:cNvSpPr>
          <p:nvPr>
            <p:ph sz="quarter" idx="10"/>
          </p:nvPr>
        </p:nvSpPr>
        <p:spPr>
          <a:xfrm>
            <a:off x="454157" y="1596663"/>
            <a:ext cx="10143505" cy="4876800"/>
          </a:xfrm>
          <a:prstGeom prst="rect">
            <a:avLst/>
          </a:prstGeom>
        </p:spPr>
        <p:txBody>
          <a:bodyPr tIns="45700" bIns="45700">
            <a:noAutofit/>
          </a:bodyPr>
          <a:lstStyle/>
          <a:p>
            <a:pPr marL="182562" indent="-182562" fontAlgn="auto">
              <a:spcBef>
                <a:spcPts val="0"/>
              </a:spcBef>
              <a:buSzPct val="85000"/>
              <a:defRPr/>
            </a:pPr>
            <a:r>
              <a:rPr lang="en-US" sz="2800" dirty="0">
                <a:solidFill>
                  <a:schemeClr val="dk1"/>
                </a:solidFill>
                <a:latin typeface="Calibri"/>
                <a:ea typeface="Calibri"/>
                <a:cs typeface="Calibri"/>
                <a:sym typeface="Calibri"/>
              </a:rPr>
              <a:t>Manage the day-to-day operations</a:t>
            </a:r>
          </a:p>
          <a:p>
            <a:pPr marL="182562" indent="-182562" fontAlgn="auto">
              <a:buSzPct val="85000"/>
              <a:defRPr/>
            </a:pPr>
            <a:r>
              <a:rPr lang="en-US" sz="2800" dirty="0">
                <a:solidFill>
                  <a:schemeClr val="dk1"/>
                </a:solidFill>
                <a:latin typeface="Calibri"/>
                <a:ea typeface="Calibri"/>
                <a:cs typeface="Calibri"/>
                <a:sym typeface="Calibri"/>
              </a:rPr>
              <a:t>Serve members and support leaders</a:t>
            </a:r>
          </a:p>
          <a:p>
            <a:pPr marL="182562" indent="-182562" fontAlgn="auto">
              <a:buSzPct val="85000"/>
              <a:defRPr/>
            </a:pPr>
            <a:r>
              <a:rPr lang="en-US" sz="2800" dirty="0">
                <a:solidFill>
                  <a:schemeClr val="dk1"/>
                </a:solidFill>
                <a:latin typeface="Calibri"/>
                <a:ea typeface="Calibri"/>
                <a:cs typeface="Calibri"/>
                <a:sym typeface="Calibri"/>
              </a:rPr>
              <a:t>Serve as liaisons to standing committees and board management committees</a:t>
            </a: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760521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hape 48"/>
          <p:cNvSpPr txBox="1">
            <a:spLocks noGrp="1"/>
          </p:cNvSpPr>
          <p:nvPr>
            <p:ph type="title"/>
          </p:nvPr>
        </p:nvSpPr>
        <p:spPr>
          <a:xfrm>
            <a:off x="571500" y="434119"/>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What is ASDA?</a:t>
            </a:r>
          </a:p>
        </p:txBody>
      </p:sp>
      <p:sp>
        <p:nvSpPr>
          <p:cNvPr id="49" name="Shape 49"/>
          <p:cNvSpPr txBox="1">
            <a:spLocks noGrp="1"/>
          </p:cNvSpPr>
          <p:nvPr>
            <p:ph sz="quarter" idx="10"/>
          </p:nvPr>
        </p:nvSpPr>
        <p:spPr>
          <a:xfrm>
            <a:off x="934479" y="1446388"/>
            <a:ext cx="10409023" cy="4238625"/>
          </a:xfrm>
          <a:prstGeom prst="rect">
            <a:avLst/>
          </a:prstGeom>
        </p:spPr>
        <p:txBody>
          <a:bodyPr tIns="45700" bIns="45700">
            <a:noAutofit/>
          </a:bodyPr>
          <a:lstStyle/>
          <a:p>
            <a:pPr marL="182562" indent="-182562" fontAlgn="auto">
              <a:spcBef>
                <a:spcPts val="0"/>
              </a:spcBef>
              <a:buSzPct val="85000"/>
              <a:defRPr/>
            </a:pPr>
            <a:r>
              <a:rPr lang="en-US" dirty="0">
                <a:solidFill>
                  <a:schemeClr val="dk1"/>
                </a:solidFill>
                <a:latin typeface="Calibri"/>
                <a:ea typeface="Calibri"/>
                <a:cs typeface="Calibri"/>
                <a:sym typeface="Calibri"/>
              </a:rPr>
              <a:t>The American Student Dental Association is a national student-run organization that </a:t>
            </a:r>
            <a:r>
              <a:rPr lang="en-US" b="1" dirty="0">
                <a:solidFill>
                  <a:schemeClr val="dk1"/>
                </a:solidFill>
                <a:latin typeface="Calibri"/>
                <a:ea typeface="Calibri"/>
                <a:cs typeface="Calibri"/>
                <a:sym typeface="Calibri"/>
              </a:rPr>
              <a:t>protects and advances </a:t>
            </a:r>
            <a:r>
              <a:rPr lang="en-US" dirty="0">
                <a:solidFill>
                  <a:schemeClr val="dk1"/>
                </a:solidFill>
                <a:latin typeface="Calibri"/>
                <a:ea typeface="Calibri"/>
                <a:cs typeface="Calibri"/>
                <a:sym typeface="Calibri"/>
              </a:rPr>
              <a:t>the rights, interests and welfare of </a:t>
            </a:r>
            <a:r>
              <a:rPr lang="en-US" b="1" dirty="0">
                <a:solidFill>
                  <a:schemeClr val="dk1"/>
                </a:solidFill>
                <a:latin typeface="Calibri"/>
                <a:ea typeface="Calibri"/>
                <a:cs typeface="Calibri"/>
                <a:sym typeface="Calibri"/>
              </a:rPr>
              <a:t>dental students</a:t>
            </a:r>
            <a:r>
              <a:rPr lang="en-US" dirty="0">
                <a:solidFill>
                  <a:schemeClr val="dk1"/>
                </a:solidFill>
                <a:latin typeface="Calibri"/>
                <a:ea typeface="Calibri"/>
                <a:cs typeface="Calibri"/>
                <a:sym typeface="Calibri"/>
              </a:rPr>
              <a:t>.</a:t>
            </a:r>
          </a:p>
          <a:p>
            <a:pPr marL="182562" indent="-182562" fontAlgn="auto">
              <a:buSzPct val="85000"/>
              <a:defRPr/>
            </a:pPr>
            <a:r>
              <a:rPr lang="en-US" dirty="0">
                <a:solidFill>
                  <a:schemeClr val="dk1"/>
                </a:solidFill>
                <a:latin typeface="Calibri"/>
                <a:ea typeface="Calibri"/>
                <a:cs typeface="Calibri"/>
                <a:sym typeface="Calibri"/>
              </a:rPr>
              <a:t>It introduces students to </a:t>
            </a:r>
            <a:r>
              <a:rPr lang="en-US" b="1" dirty="0">
                <a:solidFill>
                  <a:schemeClr val="dk1"/>
                </a:solidFill>
                <a:latin typeface="Calibri"/>
                <a:ea typeface="Calibri"/>
                <a:cs typeface="Calibri"/>
                <a:sym typeface="Calibri"/>
              </a:rPr>
              <a:t>lifelong involvement in organized dentistry</a:t>
            </a:r>
            <a:r>
              <a:rPr lang="en-US" dirty="0">
                <a:solidFill>
                  <a:schemeClr val="dk1"/>
                </a:solidFill>
                <a:latin typeface="Calibri"/>
                <a:ea typeface="Calibri"/>
                <a:cs typeface="Calibri"/>
                <a:sym typeface="Calibri"/>
              </a:rPr>
              <a:t> and provides services, information, education, representation and advocacy.</a:t>
            </a:r>
          </a:p>
        </p:txBody>
      </p:sp>
    </p:spTree>
    <p:extLst>
      <p:ext uri="{BB962C8B-B14F-4D97-AF65-F5344CB8AC3E}">
        <p14:creationId xmlns:p14="http://schemas.microsoft.com/office/powerpoint/2010/main" val="347360130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Shape 55"/>
          <p:cNvSpPr txBox="1">
            <a:spLocks noGrp="1"/>
          </p:cNvSpPr>
          <p:nvPr>
            <p:ph type="title"/>
          </p:nvPr>
        </p:nvSpPr>
        <p:spPr>
          <a:xfrm>
            <a:off x="571500" y="409575"/>
            <a:ext cx="10602636" cy="990600"/>
          </a:xfrm>
        </p:spPr>
        <p:txBody>
          <a:bodyPr vert="horz" lIns="91440" tIns="45700" rIns="91440" bIns="45700" rtlCol="0" anchor="ctr">
            <a:noAutofit/>
          </a:bodyPr>
          <a:lstStyle/>
          <a:p>
            <a:pPr>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Why Does ASDA’s Structure Matter to Leaders?</a:t>
            </a:r>
          </a:p>
        </p:txBody>
      </p:sp>
      <p:sp>
        <p:nvSpPr>
          <p:cNvPr id="9219" name="Shape 56"/>
          <p:cNvSpPr txBox="1">
            <a:spLocks noGrp="1"/>
          </p:cNvSpPr>
          <p:nvPr>
            <p:ph sz="quarter" idx="10"/>
          </p:nvPr>
        </p:nvSpPr>
        <p:spPr>
          <a:xfrm>
            <a:off x="897309" y="1434435"/>
            <a:ext cx="9825938" cy="4876800"/>
          </a:xfrm>
          <a:prstGeom prst="rect">
            <a:avLst/>
          </a:prstGeom>
        </p:spPr>
        <p:txBody>
          <a:bodyPr tIns="45700" bIns="45700">
            <a:noAutofit/>
          </a:bodyPr>
          <a:lstStyle/>
          <a:p>
            <a:pPr marL="182562" indent="-182562" fontAlgn="auto">
              <a:spcBef>
                <a:spcPts val="0"/>
              </a:spcBef>
              <a:buSzPct val="85000"/>
            </a:pPr>
            <a:r>
              <a:rPr lang="en-US" altLang="en-US" dirty="0">
                <a:solidFill>
                  <a:schemeClr val="dk1"/>
                </a:solidFill>
                <a:latin typeface="Calibri"/>
                <a:ea typeface="Calibri"/>
                <a:cs typeface="Calibri"/>
                <a:sym typeface="Calibri" panose="020F0502020204030204" pitchFamily="34" charset="0"/>
              </a:rPr>
              <a:t>Provides the framework to carry out business of the association. </a:t>
            </a:r>
          </a:p>
          <a:p>
            <a:pPr marL="182562" indent="-182562" fontAlgn="auto">
              <a:spcBef>
                <a:spcPts val="0"/>
              </a:spcBef>
              <a:buSzPct val="85000"/>
            </a:pPr>
            <a:r>
              <a:rPr lang="en-US" altLang="en-US" dirty="0">
                <a:solidFill>
                  <a:schemeClr val="dk1"/>
                </a:solidFill>
                <a:latin typeface="Calibri"/>
                <a:ea typeface="Calibri"/>
                <a:cs typeface="Calibri"/>
                <a:sym typeface="Calibri" panose="020F0502020204030204" pitchFamily="34" charset="0"/>
              </a:rPr>
              <a:t>Shows leaders where to go for information.</a:t>
            </a:r>
          </a:p>
          <a:p>
            <a:pPr marL="182562" indent="-182562" fontAlgn="auto">
              <a:spcBef>
                <a:spcPts val="0"/>
              </a:spcBef>
              <a:buSzPct val="85000"/>
            </a:pPr>
            <a:r>
              <a:rPr lang="en-US" altLang="en-US" dirty="0">
                <a:solidFill>
                  <a:schemeClr val="dk1"/>
                </a:solidFill>
                <a:latin typeface="Calibri"/>
                <a:ea typeface="Calibri"/>
                <a:cs typeface="Calibri"/>
                <a:sym typeface="Calibri" panose="020F0502020204030204" pitchFamily="34" charset="0"/>
              </a:rPr>
              <a:t>Helps leaders become experts on all things ASDA and pursue their leadership path.</a:t>
            </a:r>
          </a:p>
          <a:p>
            <a:pPr marL="182562" indent="-182562" fontAlgn="auto">
              <a:spcBef>
                <a:spcPts val="0"/>
              </a:spcBef>
              <a:buSzPct val="85000"/>
            </a:pPr>
            <a:endParaRPr lang="en-US" altLang="en-US" dirty="0">
              <a:solidFill>
                <a:schemeClr val="dk1"/>
              </a:solidFill>
              <a:latin typeface="Calibri"/>
              <a:ea typeface="Calibri"/>
              <a:cs typeface="Calibri"/>
              <a:sym typeface="Calibri" panose="020F0502020204030204" pitchFamily="34" charset="0"/>
            </a:endParaRPr>
          </a:p>
        </p:txBody>
      </p:sp>
    </p:spTree>
    <p:extLst>
      <p:ext uri="{BB962C8B-B14F-4D97-AF65-F5344CB8AC3E}">
        <p14:creationId xmlns:p14="http://schemas.microsoft.com/office/powerpoint/2010/main" val="400864198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Shape 61"/>
          <p:cNvSpPr txBox="1">
            <a:spLocks noGrp="1"/>
          </p:cNvSpPr>
          <p:nvPr>
            <p:ph type="title"/>
          </p:nvPr>
        </p:nvSpPr>
        <p:spPr>
          <a:xfrm>
            <a:off x="1643865" y="-12554"/>
            <a:ext cx="8229600" cy="990600"/>
          </a:xfrm>
        </p:spPr>
        <p:txBody>
          <a:bodyPr vert="horz" lIns="91440" tIns="45700" rIns="91440" bIns="45700" rtlCol="0" anchor="ctr">
            <a:noAutofit/>
          </a:bodyPr>
          <a:lstStyle/>
          <a:p>
            <a:pPr algn="ct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ASDA’s Governing Structure</a:t>
            </a:r>
          </a:p>
        </p:txBody>
      </p:sp>
      <p:sp>
        <p:nvSpPr>
          <p:cNvPr id="11267" name="AutoShape 18"/>
          <p:cNvSpPr>
            <a:spLocks noChangeArrowheads="1"/>
          </p:cNvSpPr>
          <p:nvPr/>
        </p:nvSpPr>
        <p:spPr bwMode="auto">
          <a:xfrm>
            <a:off x="3604728" y="1031686"/>
            <a:ext cx="4374940" cy="864825"/>
          </a:xfrm>
          <a:prstGeom prst="flowChartProcess">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tabLst>
                <a:tab pos="114300" algn="l"/>
              </a:tabLst>
            </a:pPr>
            <a:r>
              <a:rPr lang="en-US" altLang="en-US" sz="1600" b="1" dirty="0">
                <a:latin typeface="+mj-lt"/>
                <a:ea typeface="+mn-ea"/>
                <a:cs typeface="Times New Roman" panose="02020603050405020304" pitchFamily="18" charset="0"/>
              </a:rPr>
              <a:t>ASDA House of Delegates</a:t>
            </a:r>
          </a:p>
          <a:p>
            <a:pPr marL="171450" indent="-171450">
              <a:buFont typeface="Arial" panose="020B0604020202020204" pitchFamily="34" charset="0"/>
              <a:buChar char="•"/>
              <a:tabLst>
                <a:tab pos="114300" algn="l"/>
              </a:tabLst>
            </a:pPr>
            <a:r>
              <a:rPr lang="en-US" altLang="en-US" sz="1600" dirty="0">
                <a:latin typeface="+mj-lt"/>
                <a:ea typeface="+mn-ea"/>
                <a:cs typeface="Times New Roman" panose="02020603050405020304" pitchFamily="18" charset="0"/>
              </a:rPr>
              <a:t>152 Delegates: two representatives from each of the </a:t>
            </a:r>
            <a:r>
              <a:rPr lang="en-US" altLang="en-US" sz="1600" dirty="0">
                <a:latin typeface="+mj-lt"/>
                <a:cs typeface="Times New Roman" panose="02020603050405020304" pitchFamily="18" charset="0"/>
              </a:rPr>
              <a:t>76</a:t>
            </a:r>
            <a:r>
              <a:rPr lang="en-US" altLang="en-US" sz="1600" dirty="0">
                <a:latin typeface="+mj-lt"/>
                <a:ea typeface="+mn-ea"/>
                <a:cs typeface="Times New Roman" panose="02020603050405020304" pitchFamily="18" charset="0"/>
              </a:rPr>
              <a:t> U.S. dental school</a:t>
            </a:r>
          </a:p>
        </p:txBody>
      </p:sp>
      <p:sp>
        <p:nvSpPr>
          <p:cNvPr id="11269" name="Rectangle 16"/>
          <p:cNvSpPr>
            <a:spLocks noChangeArrowheads="1"/>
          </p:cNvSpPr>
          <p:nvPr/>
        </p:nvSpPr>
        <p:spPr bwMode="auto">
          <a:xfrm>
            <a:off x="4214400" y="2328038"/>
            <a:ext cx="3164753" cy="240335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lvl1pPr>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1600" b="1" dirty="0">
                <a:solidFill>
                  <a:schemeClr val="tx1"/>
                </a:solidFill>
                <a:latin typeface="+mj-lt"/>
                <a:cs typeface="Times New Roman" panose="02020603050405020304" pitchFamily="18" charset="0"/>
              </a:rPr>
              <a:t>ASDA Board of Trustees</a:t>
            </a:r>
            <a:endParaRPr lang="en-US" altLang="en-US" sz="1600" dirty="0">
              <a:solidFill>
                <a:schemeClr val="tx1"/>
              </a:solidFill>
              <a:latin typeface="+mj-lt"/>
            </a:endParaRPr>
          </a:p>
          <a:p>
            <a:pPr>
              <a:buFontTx/>
              <a:buChar char="•"/>
            </a:pPr>
            <a:r>
              <a:rPr lang="en-US" altLang="en-US" sz="1600" dirty="0">
                <a:solidFill>
                  <a:schemeClr val="tx1"/>
                </a:solidFill>
                <a:latin typeface="+mj-lt"/>
                <a:cs typeface="Times New Roman" panose="02020603050405020304" pitchFamily="18" charset="0"/>
              </a:rPr>
              <a:t>Executive Committee</a:t>
            </a:r>
          </a:p>
          <a:p>
            <a:pPr marL="457200" lvl="1" indent="-91440">
              <a:buFontTx/>
              <a:buChar char="•"/>
            </a:pPr>
            <a:r>
              <a:rPr lang="en-US" altLang="en-US" sz="1600" dirty="0">
                <a:solidFill>
                  <a:schemeClr val="tx1"/>
                </a:solidFill>
                <a:latin typeface="+mj-lt"/>
                <a:cs typeface="Times New Roman" panose="02020603050405020304" pitchFamily="18" charset="0"/>
              </a:rPr>
              <a:t>President</a:t>
            </a:r>
          </a:p>
          <a:p>
            <a:pPr marL="457200" lvl="1" indent="-91440">
              <a:buFontTx/>
              <a:buChar char="•"/>
            </a:pPr>
            <a:r>
              <a:rPr lang="en-US" altLang="en-US" sz="1600" dirty="0">
                <a:solidFill>
                  <a:schemeClr val="tx1"/>
                </a:solidFill>
                <a:latin typeface="+mj-lt"/>
                <a:cs typeface="Times New Roman" panose="02020603050405020304" pitchFamily="18" charset="0"/>
              </a:rPr>
              <a:t>Two vice presidents</a:t>
            </a:r>
          </a:p>
          <a:p>
            <a:pPr marL="457200" lvl="1" indent="-91440">
              <a:buFontTx/>
              <a:buChar char="•"/>
            </a:pPr>
            <a:r>
              <a:rPr lang="en-US" altLang="en-US" sz="1600" dirty="0">
                <a:solidFill>
                  <a:schemeClr val="tx1"/>
                </a:solidFill>
                <a:latin typeface="+mj-lt"/>
                <a:cs typeface="Times New Roman" panose="02020603050405020304" pitchFamily="18" charset="0"/>
              </a:rPr>
              <a:t>Executive director</a:t>
            </a:r>
            <a:endParaRPr lang="en-US" altLang="en-US" sz="1600" dirty="0">
              <a:solidFill>
                <a:schemeClr val="tx1"/>
              </a:solidFill>
              <a:latin typeface="+mj-lt"/>
            </a:endParaRPr>
          </a:p>
          <a:p>
            <a:pPr marL="457200" lvl="1" indent="-91440">
              <a:buFontTx/>
              <a:buChar char="•"/>
            </a:pPr>
            <a:r>
              <a:rPr lang="en-US" altLang="en-US" sz="1600" dirty="0">
                <a:solidFill>
                  <a:schemeClr val="tx1"/>
                </a:solidFill>
                <a:latin typeface="+mj-lt"/>
              </a:rPr>
              <a:t>Speaker of the house </a:t>
            </a:r>
          </a:p>
          <a:p>
            <a:pPr>
              <a:buFontTx/>
              <a:buChar char="•"/>
            </a:pPr>
            <a:r>
              <a:rPr lang="en-US" altLang="en-US" sz="1600" dirty="0">
                <a:solidFill>
                  <a:schemeClr val="tx1"/>
                </a:solidFill>
                <a:latin typeface="+mj-lt"/>
                <a:cs typeface="Times New Roman" panose="02020603050405020304" pitchFamily="18" charset="0"/>
              </a:rPr>
              <a:t>Immediate past president</a:t>
            </a:r>
          </a:p>
          <a:p>
            <a:pPr>
              <a:buFontTx/>
              <a:buChar char="•"/>
            </a:pPr>
            <a:r>
              <a:rPr lang="en-US" altLang="en-US" sz="1600" dirty="0">
                <a:solidFill>
                  <a:schemeClr val="tx1"/>
                </a:solidFill>
                <a:latin typeface="+mj-lt"/>
              </a:rPr>
              <a:t>13 district trustees </a:t>
            </a:r>
          </a:p>
          <a:p>
            <a:endParaRPr lang="en-US" altLang="en-US" sz="1600" dirty="0">
              <a:solidFill>
                <a:schemeClr val="tx1"/>
              </a:solidFill>
              <a:latin typeface="+mj-lt"/>
            </a:endParaRPr>
          </a:p>
        </p:txBody>
      </p:sp>
      <p:sp>
        <p:nvSpPr>
          <p:cNvPr id="11273" name="Rectangle 12"/>
          <p:cNvSpPr>
            <a:spLocks noChangeArrowheads="1"/>
          </p:cNvSpPr>
          <p:nvPr/>
        </p:nvSpPr>
        <p:spPr bwMode="auto">
          <a:xfrm>
            <a:off x="1364075" y="2730650"/>
            <a:ext cx="2232717" cy="1850585"/>
          </a:xfrm>
          <a:prstGeom prst="rect">
            <a:avLst/>
          </a:prstGeom>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a:lstStyle>
            <a:lvl1pPr>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600" b="1" dirty="0">
                <a:solidFill>
                  <a:schemeClr val="tx1"/>
                </a:solidFill>
                <a:latin typeface="+mj-lt"/>
                <a:cs typeface="Times New Roman" panose="02020603050405020304" pitchFamily="18" charset="0"/>
              </a:rPr>
              <a:t>Standing Committees </a:t>
            </a:r>
            <a:endParaRPr lang="en-US" altLang="en-US" sz="1600" dirty="0">
              <a:solidFill>
                <a:schemeClr val="tx1"/>
              </a:solidFill>
              <a:latin typeface="+mj-lt"/>
              <a:cs typeface="Times New Roman" panose="02020603050405020304" pitchFamily="18" charset="0"/>
            </a:endParaRPr>
          </a:p>
          <a:p>
            <a:pPr>
              <a:buFontTx/>
              <a:buChar char="•"/>
            </a:pPr>
            <a:r>
              <a:rPr lang="en-US" altLang="en-US" sz="1600" dirty="0">
                <a:solidFill>
                  <a:schemeClr val="tx1"/>
                </a:solidFill>
                <a:latin typeface="+mj-lt"/>
                <a:cs typeface="Times New Roman" panose="02020603050405020304" pitchFamily="18" charset="0"/>
              </a:rPr>
              <a:t>Editorial Board</a:t>
            </a:r>
          </a:p>
          <a:p>
            <a:pPr>
              <a:buFontTx/>
              <a:buChar char="•"/>
            </a:pPr>
            <a:r>
              <a:rPr lang="en-US" altLang="en-US" sz="1600" dirty="0">
                <a:solidFill>
                  <a:schemeClr val="tx1"/>
                </a:solidFill>
                <a:latin typeface="+mj-lt"/>
                <a:cs typeface="Times New Roman" panose="02020603050405020304" pitchFamily="18" charset="0"/>
              </a:rPr>
              <a:t>Membership </a:t>
            </a:r>
            <a:endParaRPr lang="en-US" altLang="en-US" sz="1600" dirty="0">
              <a:solidFill>
                <a:schemeClr val="tx1"/>
              </a:solidFill>
              <a:latin typeface="+mj-lt"/>
            </a:endParaRPr>
          </a:p>
          <a:p>
            <a:pPr>
              <a:buFontTx/>
              <a:buChar char="•"/>
            </a:pPr>
            <a:r>
              <a:rPr lang="en-US" altLang="en-US" sz="1600" dirty="0">
                <a:solidFill>
                  <a:schemeClr val="tx1"/>
                </a:solidFill>
                <a:latin typeface="+mj-lt"/>
                <a:cs typeface="Times New Roman" panose="02020603050405020304" pitchFamily="18" charset="0"/>
              </a:rPr>
              <a:t>Professional Issues</a:t>
            </a:r>
            <a:endParaRPr lang="en-US" altLang="en-US" sz="1600" dirty="0">
              <a:solidFill>
                <a:schemeClr val="tx1"/>
              </a:solidFill>
              <a:latin typeface="+mj-lt"/>
            </a:endParaRPr>
          </a:p>
          <a:p>
            <a:pPr>
              <a:buFontTx/>
              <a:buChar char="•"/>
            </a:pPr>
            <a:r>
              <a:rPr lang="en-US" altLang="en-US" sz="1600" dirty="0">
                <a:solidFill>
                  <a:schemeClr val="tx1"/>
                </a:solidFill>
                <a:latin typeface="+mj-lt"/>
                <a:cs typeface="Times New Roman" panose="02020603050405020304" pitchFamily="18" charset="0"/>
              </a:rPr>
              <a:t>Communications</a:t>
            </a:r>
            <a:endParaRPr lang="en-US" altLang="en-US" sz="1600" dirty="0">
              <a:solidFill>
                <a:schemeClr val="tx1"/>
              </a:solidFill>
              <a:latin typeface="+mj-lt"/>
            </a:endParaRPr>
          </a:p>
          <a:p>
            <a:pPr>
              <a:buFontTx/>
              <a:buChar char="•"/>
            </a:pPr>
            <a:r>
              <a:rPr lang="en-US" altLang="en-US" sz="1600" dirty="0">
                <a:solidFill>
                  <a:schemeClr val="tx1"/>
                </a:solidFill>
                <a:latin typeface="+mj-lt"/>
                <a:cs typeface="Times New Roman" panose="02020603050405020304" pitchFamily="18" charset="0"/>
              </a:rPr>
              <a:t>Advocacy</a:t>
            </a:r>
          </a:p>
          <a:p>
            <a:pPr>
              <a:buFontTx/>
              <a:buChar char="•"/>
            </a:pPr>
            <a:r>
              <a:rPr lang="en-US" altLang="en-US" sz="1600" dirty="0">
                <a:solidFill>
                  <a:schemeClr val="tx1"/>
                </a:solidFill>
                <a:latin typeface="+mj-lt"/>
                <a:cs typeface="Times New Roman" panose="02020603050405020304" pitchFamily="18" charset="0"/>
              </a:rPr>
              <a:t>Wellness</a:t>
            </a:r>
            <a:endParaRPr lang="en-US" altLang="en-US" sz="1600" dirty="0">
              <a:solidFill>
                <a:schemeClr val="tx1"/>
              </a:solidFill>
              <a:latin typeface="+mj-lt"/>
            </a:endParaRPr>
          </a:p>
        </p:txBody>
      </p:sp>
      <p:sp>
        <p:nvSpPr>
          <p:cNvPr id="11283" name="Rectangle 2"/>
          <p:cNvSpPr>
            <a:spLocks noChangeArrowheads="1"/>
          </p:cNvSpPr>
          <p:nvPr/>
        </p:nvSpPr>
        <p:spPr bwMode="auto">
          <a:xfrm>
            <a:off x="7988825" y="3292607"/>
            <a:ext cx="3140494" cy="97459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lvl1pPr>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43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600" b="1" dirty="0">
                <a:solidFill>
                  <a:schemeClr val="tx1"/>
                </a:solidFill>
                <a:latin typeface="+mj-lt"/>
                <a:cs typeface="Times New Roman" panose="02020603050405020304" pitchFamily="18" charset="0"/>
              </a:rPr>
              <a:t>Board Management Committees </a:t>
            </a:r>
          </a:p>
          <a:p>
            <a:pPr>
              <a:buFontTx/>
              <a:buChar char="•"/>
            </a:pPr>
            <a:r>
              <a:rPr lang="en-US" altLang="en-US" sz="1600" dirty="0">
                <a:solidFill>
                  <a:schemeClr val="tx1"/>
                </a:solidFill>
                <a:latin typeface="+mj-lt"/>
                <a:cs typeface="Times New Roman" panose="02020603050405020304" pitchFamily="18" charset="0"/>
              </a:rPr>
              <a:t>Governance Committee</a:t>
            </a:r>
          </a:p>
          <a:p>
            <a:pPr>
              <a:buFontTx/>
              <a:buChar char="•"/>
            </a:pPr>
            <a:r>
              <a:rPr lang="en-US" altLang="en-US" sz="1600" dirty="0">
                <a:solidFill>
                  <a:schemeClr val="tx1"/>
                </a:solidFill>
                <a:latin typeface="+mj-lt"/>
              </a:rPr>
              <a:t>Committee on Sessions</a:t>
            </a:r>
          </a:p>
        </p:txBody>
      </p:sp>
      <p:sp>
        <p:nvSpPr>
          <p:cNvPr id="11285" name="Rectangle 19"/>
          <p:cNvSpPr>
            <a:spLocks noChangeArrowheads="1"/>
          </p:cNvSpPr>
          <p:nvPr/>
        </p:nvSpPr>
        <p:spPr bwMode="auto">
          <a:xfrm>
            <a:off x="2903539" y="608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286" name="Rectangle 29"/>
          <p:cNvSpPr>
            <a:spLocks noChangeArrowheads="1"/>
          </p:cNvSpPr>
          <p:nvPr/>
        </p:nvSpPr>
        <p:spPr bwMode="auto">
          <a:xfrm>
            <a:off x="2903539" y="83671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cxnSp>
        <p:nvCxnSpPr>
          <p:cNvPr id="3" name="Straight Arrow Connector 2"/>
          <p:cNvCxnSpPr/>
          <p:nvPr/>
        </p:nvCxnSpPr>
        <p:spPr>
          <a:xfrm flipH="1">
            <a:off x="3604728" y="3606813"/>
            <a:ext cx="6096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a:stCxn id="11267" idx="2"/>
            <a:endCxn id="11269" idx="0"/>
          </p:cNvCxnSpPr>
          <p:nvPr/>
        </p:nvCxnSpPr>
        <p:spPr>
          <a:xfrm>
            <a:off x="5792198" y="1896511"/>
            <a:ext cx="4579" cy="431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395000" y="3623591"/>
            <a:ext cx="5938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0506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Shape 92"/>
          <p:cNvSpPr txBox="1">
            <a:spLocks noGrp="1"/>
          </p:cNvSpPr>
          <p:nvPr>
            <p:ph type="title"/>
          </p:nvPr>
        </p:nvSpPr>
        <p:spPr>
          <a:xfrm>
            <a:off x="556055" y="179169"/>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Executive Committee</a:t>
            </a:r>
          </a:p>
        </p:txBody>
      </p:sp>
      <p:sp>
        <p:nvSpPr>
          <p:cNvPr id="15363" name="Shape 93"/>
          <p:cNvSpPr txBox="1">
            <a:spLocks noGrp="1"/>
          </p:cNvSpPr>
          <p:nvPr>
            <p:ph sz="quarter" idx="10"/>
          </p:nvPr>
        </p:nvSpPr>
        <p:spPr>
          <a:xfrm>
            <a:off x="1076755" y="998836"/>
            <a:ext cx="10093754" cy="4876800"/>
          </a:xfrm>
          <a:prstGeom prst="rect">
            <a:avLst/>
          </a:prstGeom>
        </p:spPr>
        <p:txBody>
          <a:bodyPr tIns="45700" bIns="45700"/>
          <a:lstStyle/>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Oversees and administers the work of ASDA between Board of Trustees meetings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Fulfills the directives of the house of delegates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Reviews the budget and oversees fiscal planning</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Approves interim policy and procedures </a:t>
            </a:r>
          </a:p>
          <a:p>
            <a:pPr marL="180975" indent="-180975">
              <a:spcBef>
                <a:spcPts val="563"/>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Who makes up the Executive Committee?</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President</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Two vice presidents</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Speaker of the house</a:t>
            </a:r>
          </a:p>
          <a:p>
            <a:pPr lvl="1" indent="-190500">
              <a:spcBef>
                <a:spcPts val="438"/>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Executive director</a:t>
            </a:r>
          </a:p>
          <a:p>
            <a:pPr marL="182880" indent="-190500">
              <a:spcBef>
                <a:spcPts val="438"/>
              </a:spcBef>
              <a:buSzPct val="85000"/>
              <a:buFont typeface="Arial" panose="020B0604020202020204" pitchFamily="34" charset="0"/>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Elected by the ASDA house of delegates</a:t>
            </a:r>
          </a:p>
        </p:txBody>
      </p:sp>
    </p:spTree>
    <p:extLst>
      <p:ext uri="{BB962C8B-B14F-4D97-AF65-F5344CB8AC3E}">
        <p14:creationId xmlns:p14="http://schemas.microsoft.com/office/powerpoint/2010/main" val="105106910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Shape 84"/>
          <p:cNvSpPr txBox="1">
            <a:spLocks noGrp="1"/>
          </p:cNvSpPr>
          <p:nvPr>
            <p:ph type="title"/>
          </p:nvPr>
        </p:nvSpPr>
        <p:spPr>
          <a:xfrm>
            <a:off x="564292" y="79376"/>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Board of Trustees</a:t>
            </a:r>
          </a:p>
        </p:txBody>
      </p:sp>
      <p:sp>
        <p:nvSpPr>
          <p:cNvPr id="17411" name="Shape 85"/>
          <p:cNvSpPr txBox="1">
            <a:spLocks noGrp="1"/>
          </p:cNvSpPr>
          <p:nvPr>
            <p:ph sz="quarter" idx="10"/>
          </p:nvPr>
        </p:nvSpPr>
        <p:spPr>
          <a:xfrm>
            <a:off x="1099750" y="962884"/>
            <a:ext cx="10450566" cy="4876800"/>
          </a:xfrm>
          <a:prstGeom prst="rect">
            <a:avLst/>
          </a:prstGeom>
        </p:spPr>
        <p:txBody>
          <a:bodyPr tIns="45700" bIns="45700"/>
          <a:lstStyle/>
          <a:p>
            <a:pPr marL="180975" indent="-180975">
              <a:spcBef>
                <a:spcPct val="0"/>
              </a:spcBef>
              <a:buSzPct val="85000"/>
              <a:buFontTx/>
              <a:buChar char="•"/>
            </a:pPr>
            <a:r>
              <a:rPr lang="en-US" altLang="en-US" dirty="0">
                <a:solidFill>
                  <a:srgbClr val="292934"/>
                </a:solidFill>
                <a:latin typeface="Calibri" panose="020F0502020204030204" pitchFamily="34" charset="0"/>
                <a:cs typeface="Arial" panose="020B0604020202020204" pitchFamily="34" charset="0"/>
                <a:sym typeface="Calibri" panose="020F0502020204030204" pitchFamily="34" charset="0"/>
              </a:rPr>
              <a:t>Oversees and administers the work of ASDA</a:t>
            </a:r>
            <a:endParaRPr lang="en-US" altLang="en-US" sz="2400"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Fulfills directives of the House of Delegates</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Approves the budget</a:t>
            </a:r>
            <a:endParaRPr lang="en-US" altLang="en-US" sz="2200" b="1"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Assigns work to ASDA’s councils and committees</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Appoints leaders</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Determines interim policy by 2/3 vote between House meetings</a:t>
            </a:r>
            <a:endParaRPr lang="en-US" altLang="en-US" sz="2400"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pPr marL="180975" indent="-180975">
              <a:lnSpc>
                <a:spcPct val="80000"/>
              </a:lnSpc>
              <a:spcBef>
                <a:spcPts val="438"/>
              </a:spcBef>
              <a:buSzPct val="85000"/>
              <a:buFontTx/>
              <a:buChar char="•"/>
            </a:pPr>
            <a:endParaRPr lang="en-US" altLang="en-US" sz="1050" dirty="0">
              <a:solidFill>
                <a:srgbClr val="292934"/>
              </a:solidFill>
              <a:latin typeface="Calibri" panose="020F0502020204030204" pitchFamily="34" charset="0"/>
              <a:cs typeface="Arial" panose="020B0604020202020204" pitchFamily="34" charset="0"/>
              <a:sym typeface="Calibri" panose="020F0502020204030204" pitchFamily="34" charset="0"/>
            </a:endParaRPr>
          </a:p>
          <a:p>
            <a:pPr marL="180975" indent="-180975">
              <a:lnSpc>
                <a:spcPct val="80000"/>
              </a:lnSpc>
              <a:spcBef>
                <a:spcPts val="438"/>
              </a:spcBef>
              <a:buSzPct val="85000"/>
              <a:buFontTx/>
              <a:buChar char="•"/>
            </a:pPr>
            <a:r>
              <a:rPr lang="en-US" altLang="en-US" dirty="0">
                <a:solidFill>
                  <a:srgbClr val="292934"/>
                </a:solidFill>
                <a:latin typeface="Calibri" panose="020F0502020204030204" pitchFamily="34" charset="0"/>
                <a:cs typeface="Arial" panose="020B0604020202020204" pitchFamily="34" charset="0"/>
                <a:sym typeface="Calibri" panose="020F0502020204030204" pitchFamily="34" charset="0"/>
              </a:rPr>
              <a:t>Who is the Board of Trustees, and how are they in position?</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Executive Committee: Elected by the House of Delegates</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Immediate Past President: Assumes role after presidential year</a:t>
            </a:r>
          </a:p>
          <a:p>
            <a:pPr lvl="1" indent="-190500">
              <a:spcBef>
                <a:spcPts val="0"/>
              </a:spcBef>
              <a:buSzPct val="85000"/>
              <a:buFont typeface="Arial" panose="020B0604020202020204" pitchFamily="34" charset="0"/>
              <a:buChar char="•"/>
            </a:pPr>
            <a:r>
              <a:rPr lang="en-US" altLang="en-US" sz="2200" dirty="0">
                <a:solidFill>
                  <a:srgbClr val="292934"/>
                </a:solidFill>
                <a:latin typeface="Calibri" panose="020F0502020204030204" pitchFamily="34" charset="0"/>
                <a:cs typeface="Arial" panose="020B0604020202020204" pitchFamily="34" charset="0"/>
                <a:sym typeface="Calibri" panose="020F0502020204030204" pitchFamily="34" charset="0"/>
              </a:rPr>
              <a:t>District Trustees: Each trustee is elected by their individual (one of 13) districts</a:t>
            </a:r>
          </a:p>
        </p:txBody>
      </p:sp>
    </p:spTree>
    <p:extLst>
      <p:ext uri="{BB962C8B-B14F-4D97-AF65-F5344CB8AC3E}">
        <p14:creationId xmlns:p14="http://schemas.microsoft.com/office/powerpoint/2010/main" val="2175891467"/>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Shape 68"/>
          <p:cNvSpPr txBox="1">
            <a:spLocks noGrp="1"/>
          </p:cNvSpPr>
          <p:nvPr>
            <p:ph type="title"/>
          </p:nvPr>
        </p:nvSpPr>
        <p:spPr>
          <a:xfrm>
            <a:off x="594888" y="176518"/>
            <a:ext cx="10753449" cy="990600"/>
          </a:xfrm>
        </p:spPr>
        <p:txBody>
          <a:bodyPr vert="horz" lIns="91440" tIns="45700" rIns="91440" bIns="45700" rtlCol="0" anchor="ctr">
            <a:no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Who is ASDA’s House of Delegates?</a:t>
            </a:r>
          </a:p>
        </p:txBody>
      </p:sp>
      <p:sp>
        <p:nvSpPr>
          <p:cNvPr id="19459" name="Shape 69"/>
          <p:cNvSpPr txBox="1">
            <a:spLocks noGrp="1"/>
          </p:cNvSpPr>
          <p:nvPr>
            <p:ph sz="quarter" idx="10"/>
          </p:nvPr>
        </p:nvSpPr>
        <p:spPr>
          <a:xfrm>
            <a:off x="5971612" y="1540992"/>
            <a:ext cx="6124851" cy="4876800"/>
          </a:xfrm>
          <a:prstGeom prst="rect">
            <a:avLst/>
          </a:prstGeom>
        </p:spPr>
        <p:txBody>
          <a:bodyPr tIns="45700" bIns="45700"/>
          <a:lstStyle/>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152 Voting Delegates: </a:t>
            </a:r>
          </a:p>
          <a:p>
            <a:pPr marL="581025" lvl="1" indent="-180975">
              <a:spcBef>
                <a:spcPct val="0"/>
              </a:spcBef>
              <a:buSzPct val="85000"/>
              <a:buFontTx/>
              <a:buChar char="•"/>
            </a:pPr>
            <a:r>
              <a:rPr lang="en-US" altLang="en-US" sz="2400" dirty="0">
                <a:solidFill>
                  <a:srgbClr val="292934"/>
                </a:solidFill>
                <a:latin typeface="Calibri" panose="020F0502020204030204" pitchFamily="34" charset="0"/>
                <a:cs typeface="Arial" panose="020B0604020202020204" pitchFamily="34" charset="0"/>
                <a:sym typeface="Calibri" panose="020F0502020204030204" pitchFamily="34" charset="0"/>
              </a:rPr>
              <a:t>Two delegates from each of ASDA’s 76 chapters get to vote.</a:t>
            </a:r>
          </a:p>
          <a:p>
            <a:pPr marL="180975" indent="-180975">
              <a:spcBef>
                <a:spcPts val="563"/>
              </a:spcBef>
              <a:buSzPct val="85000"/>
              <a:buFontTx/>
              <a:buChar char="•"/>
            </a:pPr>
            <a:r>
              <a:rPr lang="en-US" altLang="en-US" sz="2500" dirty="0">
                <a:solidFill>
                  <a:srgbClr val="292934"/>
                </a:solidFill>
                <a:latin typeface="Calibri" panose="020F0502020204030204" pitchFamily="34" charset="0"/>
                <a:cs typeface="Arial" panose="020B0604020202020204" pitchFamily="34" charset="0"/>
                <a:sym typeface="Calibri" panose="020F0502020204030204" pitchFamily="34" charset="0"/>
              </a:rPr>
              <a:t>Speaker of the House </a:t>
            </a:r>
            <a:r>
              <a:rPr lang="en-US" altLang="en-US" sz="2500" i="1" dirty="0">
                <a:solidFill>
                  <a:srgbClr val="292934"/>
                </a:solidFill>
                <a:latin typeface="Calibri" panose="020F0502020204030204" pitchFamily="34" charset="0"/>
                <a:cs typeface="Arial" panose="020B0604020202020204" pitchFamily="34" charset="0"/>
                <a:sym typeface="Calibri" panose="020F0502020204030204" pitchFamily="34" charset="0"/>
              </a:rPr>
              <a:t>(non-voting)</a:t>
            </a:r>
          </a:p>
          <a:p>
            <a:pPr marL="180975" indent="-180975">
              <a:spcBef>
                <a:spcPts val="563"/>
              </a:spcBef>
              <a:buSzPct val="85000"/>
              <a:buFontTx/>
              <a:buChar char="•"/>
            </a:pPr>
            <a:r>
              <a:rPr lang="en-US" altLang="en-US" sz="2500" dirty="0">
                <a:solidFill>
                  <a:srgbClr val="292934"/>
                </a:solidFill>
                <a:latin typeface="Calibri" panose="020F0502020204030204" pitchFamily="34" charset="0"/>
                <a:cs typeface="Arial" panose="020B0604020202020204" pitchFamily="34" charset="0"/>
                <a:sym typeface="Calibri" panose="020F0502020204030204" pitchFamily="34" charset="0"/>
              </a:rPr>
              <a:t>Board of Trustees </a:t>
            </a:r>
            <a:r>
              <a:rPr lang="en-US" altLang="en-US" sz="2500" i="1" dirty="0">
                <a:solidFill>
                  <a:srgbClr val="292934"/>
                </a:solidFill>
                <a:latin typeface="Calibri" panose="020F0502020204030204" pitchFamily="34" charset="0"/>
                <a:cs typeface="Arial" panose="020B0604020202020204" pitchFamily="34" charset="0"/>
                <a:sym typeface="Calibri" panose="020F0502020204030204" pitchFamily="34" charset="0"/>
              </a:rPr>
              <a:t>(non-voting)</a:t>
            </a:r>
          </a:p>
          <a:p>
            <a:pPr marL="180975" indent="-180975">
              <a:spcBef>
                <a:spcPts val="563"/>
              </a:spcBef>
              <a:buSzPct val="85000"/>
              <a:buFontTx/>
              <a:buChar char="•"/>
            </a:pPr>
            <a:r>
              <a:rPr lang="en-US" altLang="en-US" sz="2500" dirty="0">
                <a:solidFill>
                  <a:srgbClr val="292934"/>
                </a:solidFill>
                <a:latin typeface="Calibri" panose="020F0502020204030204" pitchFamily="34" charset="0"/>
                <a:cs typeface="Arial" panose="020B0604020202020204" pitchFamily="34" charset="0"/>
                <a:sym typeface="Calibri" panose="020F0502020204030204" pitchFamily="34" charset="0"/>
              </a:rPr>
              <a:t>Council chairs </a:t>
            </a:r>
            <a:r>
              <a:rPr lang="en-US" altLang="en-US" sz="2500" i="1" dirty="0">
                <a:solidFill>
                  <a:srgbClr val="292934"/>
                </a:solidFill>
                <a:latin typeface="Calibri" panose="020F0502020204030204" pitchFamily="34" charset="0"/>
                <a:cs typeface="Arial" panose="020B0604020202020204" pitchFamily="34" charset="0"/>
                <a:sym typeface="Calibri" panose="020F0502020204030204" pitchFamily="34" charset="0"/>
              </a:rPr>
              <a:t>(non-voting)</a:t>
            </a:r>
          </a:p>
          <a:p>
            <a:pPr marL="180975" indent="-180975">
              <a:spcBef>
                <a:spcPts val="563"/>
              </a:spcBef>
              <a:buSzPct val="85000"/>
              <a:buFontTx/>
              <a:buChar char="•"/>
            </a:pPr>
            <a:r>
              <a:rPr lang="en-US" altLang="en-US" sz="2500" dirty="0">
                <a:solidFill>
                  <a:srgbClr val="292934"/>
                </a:solidFill>
                <a:latin typeface="Calibri" panose="020F0502020204030204" pitchFamily="34" charset="0"/>
                <a:cs typeface="Arial" panose="020B0604020202020204" pitchFamily="34" charset="0"/>
                <a:sym typeface="Calibri" panose="020F0502020204030204" pitchFamily="34" charset="0"/>
              </a:rPr>
              <a:t>Secretary </a:t>
            </a:r>
            <a:r>
              <a:rPr lang="en-US" altLang="en-US" sz="2500" i="1" dirty="0">
                <a:solidFill>
                  <a:srgbClr val="292934"/>
                </a:solidFill>
                <a:latin typeface="Calibri" panose="020F0502020204030204" pitchFamily="34" charset="0"/>
                <a:cs typeface="Arial" panose="020B0604020202020204" pitchFamily="34" charset="0"/>
                <a:sym typeface="Calibri" panose="020F0502020204030204" pitchFamily="34" charset="0"/>
              </a:rPr>
              <a:t>(ASDA’s Executive Director, non-voting)</a:t>
            </a:r>
          </a:p>
          <a:p>
            <a:pPr marL="180975" indent="-180975">
              <a:spcBef>
                <a:spcPts val="563"/>
              </a:spcBef>
              <a:buSzPct val="85000"/>
              <a:buFontTx/>
              <a:buChar char="•"/>
            </a:pP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88" y="1536234"/>
            <a:ext cx="5065612" cy="3379714"/>
          </a:xfrm>
          <a:prstGeom prst="rect">
            <a:avLst/>
          </a:prstGeom>
        </p:spPr>
      </p:pic>
    </p:spTree>
    <p:extLst>
      <p:ext uri="{BB962C8B-B14F-4D97-AF65-F5344CB8AC3E}">
        <p14:creationId xmlns:p14="http://schemas.microsoft.com/office/powerpoint/2010/main" val="1039541042"/>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Shape 76"/>
          <p:cNvSpPr txBox="1">
            <a:spLocks noGrp="1"/>
          </p:cNvSpPr>
          <p:nvPr>
            <p:ph type="title"/>
          </p:nvPr>
        </p:nvSpPr>
        <p:spPr>
          <a:xfrm>
            <a:off x="421151" y="324118"/>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Role of the House of Delegates</a:t>
            </a:r>
          </a:p>
        </p:txBody>
      </p:sp>
      <p:sp>
        <p:nvSpPr>
          <p:cNvPr id="21507" name="Shape 77"/>
          <p:cNvSpPr txBox="1">
            <a:spLocks noGrp="1"/>
          </p:cNvSpPr>
          <p:nvPr>
            <p:ph sz="quarter" idx="10"/>
          </p:nvPr>
        </p:nvSpPr>
        <p:spPr>
          <a:xfrm>
            <a:off x="421151" y="1387778"/>
            <a:ext cx="6400564" cy="4876800"/>
          </a:xfrm>
          <a:prstGeom prst="rect">
            <a:avLst/>
          </a:prstGeom>
        </p:spPr>
        <p:txBody>
          <a:bodyPr tIns="45700" bIns="45700"/>
          <a:lstStyle/>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Supreme legislative body of ASDA</a:t>
            </a:r>
          </a:p>
          <a:p>
            <a:pPr marL="180975" indent="-180975">
              <a:spcBef>
                <a:spcPct val="0"/>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Elects officers (Executive Committee)</a:t>
            </a:r>
          </a:p>
          <a:p>
            <a:pPr marL="180975" indent="-180975">
              <a:spcBef>
                <a:spcPts val="563"/>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Determines the policies governing ASDA</a:t>
            </a:r>
          </a:p>
          <a:p>
            <a:pPr marL="180975" indent="-180975">
              <a:spcBef>
                <a:spcPts val="563"/>
              </a:spcBef>
              <a:buSzPct val="85000"/>
              <a:buFontTx/>
              <a:buChar char="•"/>
            </a:pPr>
            <a:r>
              <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rPr>
              <a:t>Amends Bylaws and Standing Rules of the House of Delegates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714" y="1314718"/>
            <a:ext cx="4949136" cy="3302002"/>
          </a:xfrm>
          <a:prstGeom prst="rect">
            <a:avLst/>
          </a:prstGeom>
        </p:spPr>
      </p:pic>
    </p:spTree>
    <p:extLst>
      <p:ext uri="{BB962C8B-B14F-4D97-AF65-F5344CB8AC3E}">
        <p14:creationId xmlns:p14="http://schemas.microsoft.com/office/powerpoint/2010/main" val="3721741655"/>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Shape 106"/>
          <p:cNvSpPr txBox="1">
            <a:spLocks noGrp="1"/>
          </p:cNvSpPr>
          <p:nvPr>
            <p:ph type="title"/>
          </p:nvPr>
        </p:nvSpPr>
        <p:spPr>
          <a:xfrm>
            <a:off x="747329" y="288364"/>
            <a:ext cx="8229600" cy="990600"/>
          </a:xfrm>
        </p:spPr>
        <p:txBody>
          <a:bodyPr vert="horz" lIns="91440" tIns="45700" rIns="91440" bIns="45700" rtlCol="0" anchor="ctr">
            <a:normAutofit/>
          </a:bodyPr>
          <a:lstStyle/>
          <a:p>
            <a:pPr eaLnBrk="1" hangingPunct="1">
              <a:spcBef>
                <a:spcPct val="0"/>
              </a:spcBef>
              <a:spcAft>
                <a:spcPct val="0"/>
              </a:spcAft>
              <a:buClr>
                <a:srgbClr val="292934"/>
              </a:buClr>
              <a:buSzPct val="25000"/>
              <a:buFont typeface="Calibri" panose="020F0502020204030204" pitchFamily="34" charset="0"/>
              <a:buNone/>
            </a:pPr>
            <a:r>
              <a:rPr lang="en-US" altLang="en-US" sz="4000" dirty="0">
                <a:solidFill>
                  <a:srgbClr val="292934"/>
                </a:solidFill>
                <a:latin typeface="Calibri" panose="020F0502020204030204" pitchFamily="34" charset="0"/>
                <a:cs typeface="Arial" panose="020B0604020202020204" pitchFamily="34" charset="0"/>
                <a:sym typeface="Calibri" panose="020F0502020204030204" pitchFamily="34" charset="0"/>
              </a:rPr>
              <a:t>Elections at Annual Session</a:t>
            </a:r>
          </a:p>
        </p:txBody>
      </p:sp>
      <p:sp>
        <p:nvSpPr>
          <p:cNvPr id="23555" name="Shape 107"/>
          <p:cNvSpPr txBox="1">
            <a:spLocks noGrp="1"/>
          </p:cNvSpPr>
          <p:nvPr>
            <p:ph sz="quarter" idx="10"/>
          </p:nvPr>
        </p:nvSpPr>
        <p:spPr>
          <a:xfrm>
            <a:off x="1290694" y="1395667"/>
            <a:ext cx="6033742" cy="4876800"/>
          </a:xfrm>
          <a:prstGeom prst="rect">
            <a:avLst/>
          </a:prstGeom>
        </p:spPr>
        <p:txBody>
          <a:bodyPr tIns="45700" bIns="45700"/>
          <a:lstStyle/>
          <a:p>
            <a:pPr marL="180975" indent="-180975">
              <a:spcBef>
                <a:spcPct val="0"/>
              </a:spcBef>
              <a:buSzPct val="85000"/>
              <a:buFontTx/>
              <a:buChar char="•"/>
            </a:pPr>
            <a:r>
              <a:rPr lang="en-US" altLang="en-US" dirty="0">
                <a:solidFill>
                  <a:srgbClr val="292934"/>
                </a:solidFill>
                <a:latin typeface="Calibri" panose="020F0502020204030204" pitchFamily="34" charset="0"/>
                <a:cs typeface="Arial" panose="020B0604020202020204" pitchFamily="34" charset="0"/>
                <a:sym typeface="Calibri" panose="020F0502020204030204" pitchFamily="34" charset="0"/>
              </a:rPr>
              <a:t>House of delegates votes on the Executive Committee</a:t>
            </a:r>
          </a:p>
          <a:p>
            <a:pPr marL="180975" indent="-180975">
              <a:spcBef>
                <a:spcPts val="563"/>
              </a:spcBef>
              <a:buSzPct val="85000"/>
              <a:buFontTx/>
              <a:buChar char="•"/>
            </a:pPr>
            <a:r>
              <a:rPr lang="en-US" altLang="en-US" dirty="0">
                <a:solidFill>
                  <a:srgbClr val="292934"/>
                </a:solidFill>
                <a:latin typeface="Calibri" panose="020F0502020204030204" pitchFamily="34" charset="0"/>
                <a:cs typeface="Arial" panose="020B0604020202020204" pitchFamily="34" charset="0"/>
                <a:sym typeface="Calibri" panose="020F0502020204030204" pitchFamily="34" charset="0"/>
              </a:rPr>
              <a:t>Districts elect their trustees</a:t>
            </a:r>
            <a:endParaRPr lang="en-US" altLang="en-US" sz="2800" dirty="0">
              <a:solidFill>
                <a:srgbClr val="292934"/>
              </a:solidFill>
              <a:latin typeface="Calibri" panose="020F0502020204030204" pitchFamily="34" charset="0"/>
              <a:cs typeface="Arial" panose="020B0604020202020204" pitchFamily="34" charset="0"/>
              <a:sym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782" y="449639"/>
            <a:ext cx="3309769" cy="4976803"/>
          </a:xfrm>
          <a:prstGeom prst="rect">
            <a:avLst/>
          </a:prstGeom>
        </p:spPr>
      </p:pic>
    </p:spTree>
    <p:extLst>
      <p:ext uri="{BB962C8B-B14F-4D97-AF65-F5344CB8AC3E}">
        <p14:creationId xmlns:p14="http://schemas.microsoft.com/office/powerpoint/2010/main" val="848707379"/>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1668</TotalTime>
  <Words>947</Words>
  <Application>Microsoft Office PowerPoint</Application>
  <PresentationFormat>Widescreen</PresentationFormat>
  <Paragraphs>143</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Calibri</vt:lpstr>
      <vt:lpstr>Calibri Light</vt:lpstr>
      <vt:lpstr>Helvetica Neue</vt:lpstr>
      <vt:lpstr>Helvetica Neue Black Condensed</vt:lpstr>
      <vt:lpstr>Office Theme</vt:lpstr>
      <vt:lpstr>National Governing and Leadership Structure</vt:lpstr>
      <vt:lpstr>What is ASDA?</vt:lpstr>
      <vt:lpstr>Why Does ASDA’s Structure Matter to Leaders?</vt:lpstr>
      <vt:lpstr>ASDA’s Governing Structure</vt:lpstr>
      <vt:lpstr>Executive Committee</vt:lpstr>
      <vt:lpstr>Board of Trustees</vt:lpstr>
      <vt:lpstr>Who is ASDA’s House of Delegates?</vt:lpstr>
      <vt:lpstr>Role of the House of Delegates</vt:lpstr>
      <vt:lpstr>Elections at Annual Session</vt:lpstr>
      <vt:lpstr>Standing Committees</vt:lpstr>
      <vt:lpstr>Council on Advocacy</vt:lpstr>
      <vt:lpstr>Council on Communications</vt:lpstr>
      <vt:lpstr>Council on Membership</vt:lpstr>
      <vt:lpstr>Council on Professional Issues</vt:lpstr>
      <vt:lpstr>Editorial Board</vt:lpstr>
      <vt:lpstr>Management Committees </vt:lpstr>
      <vt:lpstr>Committee on Sessions</vt:lpstr>
      <vt:lpstr>Governance Committee</vt:lpstr>
      <vt:lpstr>ASDA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Libbey Detcher</cp:lastModifiedBy>
  <cp:revision>139</cp:revision>
  <dcterms:created xsi:type="dcterms:W3CDTF">2015-11-30T15:50:51Z</dcterms:created>
  <dcterms:modified xsi:type="dcterms:W3CDTF">2025-08-28T02:38:36Z</dcterms:modified>
</cp:coreProperties>
</file>