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37" r:id="rId2"/>
    <p:sldId id="378" r:id="rId3"/>
    <p:sldId id="373" r:id="rId4"/>
    <p:sldId id="375" r:id="rId5"/>
    <p:sldId id="377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3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3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3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3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3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3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3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3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3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F9C06-FAD4-6C98-7236-5DB43278348C}" name="Martha Haveles" initials="MH" userId="S::mhaveles@collegeave.com::2262bec2-8a75-43b6-9d1e-81501941f6d9" providerId="AD"/>
  <p188:author id="{6C6CC866-1CD1-9666-DDF3-BBF00939335B}" name="lizabeth waldvogel" initials="lw" userId="08731aa3ebc45bb9" providerId="Windows Live"/>
  <p188:author id="{420A56DC-10D4-BDE6-CA57-C456D8F02F19}" name="Liz Waldvogel" initials="" userId="S::LWaldvogel@collegeave.com::17e23615-b702-4545-ac7f-1fc91d01534c" providerId="AD"/>
  <p188:author id="{496F21DE-5604-266E-FCE3-7CA139663C16}" name="Deb Gossman" initials="DG" userId="S::dgossman@collegeave.com::5c72edae-dfa7-4830-b5d5-be3fe3c33e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69"/>
    <a:srgbClr val="FFE0D5"/>
    <a:srgbClr val="E0EEC0"/>
    <a:srgbClr val="C9EFF2"/>
    <a:srgbClr val="F6E1C1"/>
    <a:srgbClr val="00818A"/>
    <a:srgbClr val="FF7B44"/>
    <a:srgbClr val="03818A"/>
    <a:srgbClr val="8ACE00"/>
    <a:srgbClr val="FFE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5F8485-17B0-47F7-9C7A-EDB05527827C}" v="45" dt="2025-03-24T18:50:20.859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2E7"/>
          </a:solidFill>
        </a:fill>
      </a:tcStyle>
    </a:wholeTbl>
    <a:band2H>
      <a:tcTxStyle/>
      <a:tcStyle>
        <a:tcBdr/>
        <a:fill>
          <a:solidFill>
            <a:srgbClr val="E6F1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5D6"/>
          </a:solidFill>
        </a:fill>
      </a:tcStyle>
    </a:wholeTbl>
    <a:band2H>
      <a:tcTxStyle/>
      <a:tcStyle>
        <a:tcBdr/>
        <a:fill>
          <a:solidFill>
            <a:srgbClr val="EBEB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CDCE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3"/>
        </a:fontRef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C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/>
        </a:fontRef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3"/>
              </a:solidFill>
              <a:prstDash val="solid"/>
              <a:round/>
            </a:ln>
          </a:top>
          <a:bottom>
            <a:ln w="254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round/>
            </a:ln>
          </a:top>
          <a:bottom>
            <a:ln w="254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5D6"/>
          </a:solidFill>
        </a:fill>
      </a:tcStyle>
    </a:wholeTbl>
    <a:band2H>
      <a:tcTxStyle/>
      <a:tcStyle>
        <a:tcBdr/>
        <a:fill>
          <a:solidFill>
            <a:srgbClr val="EBEB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3"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3">
              <a:alpha val="20000"/>
            </a:schemeClr>
          </a:solidFill>
        </a:fill>
      </a:tcStyle>
    </a:firstCol>
    <a:lastRow>
      <a:tcTxStyle b="on" i="off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508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254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9" autoAdjust="0"/>
    <p:restoredTop sz="94653"/>
  </p:normalViewPr>
  <p:slideViewPr>
    <p:cSldViewPr snapToGrid="0">
      <p:cViewPr varScale="1">
        <p:scale>
          <a:sx n="78" d="100"/>
          <a:sy n="78" d="100"/>
        </p:scale>
        <p:origin x="162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62" name="Shape 3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7C1C5-AAE2-C791-FA20-D3D09ED65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81EB51-BE1C-1510-8BA0-CF95DC5255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FD6B800-5F61-7260-BAFA-FE2761770C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02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 copy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BEC532-C1BC-2489-F472-C735ED89E3A1}"/>
              </a:ext>
            </a:extLst>
          </p:cNvPr>
          <p:cNvSpPr/>
          <p:nvPr userDrawn="1"/>
        </p:nvSpPr>
        <p:spPr>
          <a:xfrm>
            <a:off x="1" y="4242423"/>
            <a:ext cx="9144000" cy="267992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>
            <a:outerShdw blurRad="50800" dist="50800" dir="5400000" sx="76288" sy="76288" algn="ctr" rotWithShape="0">
              <a:srgbClr val="000000">
                <a:alpha val="43137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accent3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72A3438E-C5D0-9BC9-0591-E4524D8EF899}"/>
              </a:ext>
            </a:extLst>
          </p:cNvPr>
          <p:cNvSpPr txBox="1"/>
          <p:nvPr userDrawn="1"/>
        </p:nvSpPr>
        <p:spPr>
          <a:xfrm>
            <a:off x="515521" y="6459222"/>
            <a:ext cx="4753165" cy="228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914400">
              <a:lnSpc>
                <a:spcPct val="120000"/>
              </a:lnSpc>
              <a:spcBef>
                <a:spcPts val="2400"/>
              </a:spcBef>
              <a:defRPr sz="8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 i="0" dirty="0">
                <a:solidFill>
                  <a:srgbClr val="002769"/>
                </a:solidFill>
                <a:latin typeface="Figtree Light SemiBold" pitchFamily="2" charset="0"/>
              </a:rPr>
              <a:t>PROPRIETARY AND CONFIDENTIAL. </a:t>
            </a:r>
            <a:r>
              <a:rPr b="0" i="0" dirty="0">
                <a:solidFill>
                  <a:srgbClr val="002769"/>
                </a:solidFill>
                <a:latin typeface="Figtree Light" pitchFamily="2" charset="0"/>
              </a:rPr>
              <a:t>©</a:t>
            </a:r>
            <a:r>
              <a:rPr lang="en-US" b="0" i="0" dirty="0">
                <a:solidFill>
                  <a:srgbClr val="002769"/>
                </a:solidFill>
                <a:latin typeface="Figtree Light" pitchFamily="2" charset="0"/>
              </a:rPr>
              <a:t>2025</a:t>
            </a:r>
            <a:r>
              <a:rPr b="0" i="0" dirty="0">
                <a:solidFill>
                  <a:srgbClr val="002769"/>
                </a:solidFill>
                <a:latin typeface="Figtree Light" pitchFamily="2" charset="0"/>
              </a:rPr>
              <a:t> COLLEGE AVE.  ALL RIGHTS RESERVED.</a:t>
            </a:r>
          </a:p>
        </p:txBody>
      </p:sp>
      <p:pic>
        <p:nvPicPr>
          <p:cNvPr id="12" name="Picture 1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A2CD234-6C6D-CF9F-0EC2-42FF2E9430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4" y="5917465"/>
            <a:ext cx="1693540" cy="38851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450AB7D-A35C-7167-6DF5-13A855EE1143}"/>
              </a:ext>
            </a:extLst>
          </p:cNvPr>
          <p:cNvSpPr txBox="1"/>
          <p:nvPr userDrawn="1"/>
        </p:nvSpPr>
        <p:spPr>
          <a:xfrm>
            <a:off x="492411" y="730257"/>
            <a:ext cx="7541623" cy="17594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ts val="65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spc="0" normalizeH="0" baseline="0" dirty="0">
                <a:ln>
                  <a:noFill/>
                </a:ln>
                <a:solidFill>
                  <a:srgbClr val="002769"/>
                </a:solidFill>
                <a:effectLst/>
                <a:uFillTx/>
                <a:latin typeface="Lora" pitchFamily="2" charset="77"/>
                <a:ea typeface="+mn-ea"/>
                <a:cs typeface="+mn-cs"/>
                <a:sym typeface="Calibri"/>
              </a:rPr>
              <a:t>A Better Student Loan </a:t>
            </a:r>
            <a:r>
              <a:rPr kumimoji="0" lang="en-US" sz="7200" b="1" i="1" u="none" strike="noStrike" cap="none" spc="0" normalizeH="0" baseline="0" dirty="0">
                <a:ln>
                  <a:noFill/>
                </a:ln>
                <a:solidFill>
                  <a:srgbClr val="002769"/>
                </a:solidFill>
                <a:effectLst/>
                <a:uFillTx/>
                <a:latin typeface="Lora" pitchFamily="2" charset="77"/>
                <a:ea typeface="+mn-ea"/>
                <a:cs typeface="+mn-cs"/>
                <a:sym typeface="Calibri"/>
              </a:rPr>
              <a:t>Experience.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B821A7-E6A7-BA4E-A401-FB0B939AC470}"/>
              </a:ext>
            </a:extLst>
          </p:cNvPr>
          <p:cNvSpPr txBox="1"/>
          <p:nvPr userDrawn="1"/>
        </p:nvSpPr>
        <p:spPr>
          <a:xfrm>
            <a:off x="6846652" y="6329768"/>
            <a:ext cx="1781827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2769"/>
                </a:solidFill>
                <a:effectLst/>
                <a:uFillTx/>
                <a:latin typeface="Figtree Light" pitchFamily="2" charset="0"/>
                <a:ea typeface="+mn-ea"/>
                <a:cs typeface="+mn-cs"/>
                <a:sym typeface="Calibri"/>
              </a:rPr>
              <a:t>collegeave.com</a:t>
            </a:r>
          </a:p>
        </p:txBody>
      </p:sp>
      <p:pic>
        <p:nvPicPr>
          <p:cNvPr id="54" name="Picture 53" descr="A stack of books with a graduation cap on top&#10;&#10;Description automatically generated">
            <a:extLst>
              <a:ext uri="{FF2B5EF4-FFF2-40B4-BE49-F238E27FC236}">
                <a16:creationId xmlns:a16="http://schemas.microsoft.com/office/drawing/2014/main" id="{67CF15BE-0D1D-AE31-FD3C-8A118CF6FB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636" y="2410547"/>
            <a:ext cx="4318169" cy="4114306"/>
          </a:xfrm>
          <a:prstGeom prst="rect">
            <a:avLst/>
          </a:prstGeom>
        </p:spPr>
      </p:pic>
      <p:grpSp>
        <p:nvGrpSpPr>
          <p:cNvPr id="57" name="Group 56">
            <a:extLst>
              <a:ext uri="{FF2B5EF4-FFF2-40B4-BE49-F238E27FC236}">
                <a16:creationId xmlns:a16="http://schemas.microsoft.com/office/drawing/2014/main" id="{05B4AAB8-0E4A-5603-A279-8D76A1DD27D1}"/>
              </a:ext>
            </a:extLst>
          </p:cNvPr>
          <p:cNvGrpSpPr/>
          <p:nvPr userDrawn="1"/>
        </p:nvGrpSpPr>
        <p:grpSpPr>
          <a:xfrm>
            <a:off x="7438285" y="601812"/>
            <a:ext cx="496434" cy="5160947"/>
            <a:chOff x="7317052" y="628545"/>
            <a:chExt cx="496434" cy="4691770"/>
          </a:xfrm>
        </p:grpSpPr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EFAAD537-EC71-E106-49E0-9B333BFCB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7052" y="2944733"/>
              <a:ext cx="488595" cy="2375582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754691CA-E624-1A33-EFBF-D3578F856DB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alphaModFix amt="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24891" y="628545"/>
              <a:ext cx="488595" cy="23755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6375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4BC2D0B4-BFD9-9D82-4582-0196B3E432F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15072" y="1417639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defRPr>
                <a:solidFill>
                  <a:srgbClr val="002769"/>
                </a:solidFill>
              </a:defRPr>
            </a:lvl1pPr>
            <a:lvl2pPr>
              <a:defRPr>
                <a:solidFill>
                  <a:srgbClr val="002769"/>
                </a:solidFill>
              </a:defRPr>
            </a:lvl2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E314D9-695E-57C7-AC5A-288508915C1D}"/>
              </a:ext>
            </a:extLst>
          </p:cNvPr>
          <p:cNvSpPr/>
          <p:nvPr userDrawn="1"/>
        </p:nvSpPr>
        <p:spPr>
          <a:xfrm>
            <a:off x="-1" y="6257109"/>
            <a:ext cx="9144001" cy="60089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accent3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5D17CB71-B28E-CE25-0332-CA7135EC0C2E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00639" y="6464871"/>
            <a:ext cx="230187" cy="215440"/>
          </a:xfrm>
          <a:prstGeom prst="rect">
            <a:avLst/>
          </a:prstGeom>
          <a:noFill/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>
              <a:defRPr sz="800">
                <a:solidFill>
                  <a:srgbClr val="002769"/>
                </a:solidFill>
                <a:latin typeface="Figtree Light" pitchFamily="2" charset="0"/>
                <a:ea typeface="Figtree Light" pitchFamily="2" charset="0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A75FD12-75BE-7DA7-F325-B36C31EE255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92" y="6456871"/>
            <a:ext cx="1051555" cy="241238"/>
          </a:xfrm>
          <a:prstGeom prst="rect">
            <a:avLst/>
          </a:prstGeom>
        </p:spPr>
      </p:pic>
      <p:sp>
        <p:nvSpPr>
          <p:cNvPr id="2" name="TextBox 8">
            <a:extLst>
              <a:ext uri="{FF2B5EF4-FFF2-40B4-BE49-F238E27FC236}">
                <a16:creationId xmlns:a16="http://schemas.microsoft.com/office/drawing/2014/main" id="{708FFD56-4C0D-5B5F-E6D3-688B5E34CA84}"/>
              </a:ext>
            </a:extLst>
          </p:cNvPr>
          <p:cNvSpPr txBox="1"/>
          <p:nvPr userDrawn="1"/>
        </p:nvSpPr>
        <p:spPr>
          <a:xfrm>
            <a:off x="515521" y="6459222"/>
            <a:ext cx="4753165" cy="228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914400">
              <a:lnSpc>
                <a:spcPct val="120000"/>
              </a:lnSpc>
              <a:spcBef>
                <a:spcPts val="2400"/>
              </a:spcBef>
              <a:defRPr sz="8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 i="0" dirty="0">
                <a:solidFill>
                  <a:srgbClr val="002769"/>
                </a:solidFill>
                <a:latin typeface="Figtree Light SemiBold" pitchFamily="2" charset="0"/>
              </a:rPr>
              <a:t>PROPRIETARY AND CONFIDENTIAL. </a:t>
            </a:r>
            <a:r>
              <a:rPr b="0" i="0" dirty="0">
                <a:solidFill>
                  <a:srgbClr val="002769"/>
                </a:solidFill>
                <a:latin typeface="Figtree Light" pitchFamily="2" charset="0"/>
              </a:rPr>
              <a:t>©</a:t>
            </a:r>
            <a:r>
              <a:rPr lang="en-US" b="0" i="0" dirty="0">
                <a:solidFill>
                  <a:srgbClr val="002769"/>
                </a:solidFill>
                <a:latin typeface="Figtree Light" pitchFamily="2" charset="0"/>
              </a:rPr>
              <a:t>2025</a:t>
            </a:r>
            <a:r>
              <a:rPr b="0" i="0" dirty="0">
                <a:solidFill>
                  <a:srgbClr val="002769"/>
                </a:solidFill>
                <a:latin typeface="Figtree Light" pitchFamily="2" charset="0"/>
              </a:rPr>
              <a:t> COLLEGE AVE.  ALL RIGHTS RESERVED.</a:t>
            </a:r>
          </a:p>
        </p:txBody>
      </p:sp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288" userDrawn="1">
          <p15:clr>
            <a:srgbClr val="FBAE40"/>
          </p15:clr>
        </p15:guide>
        <p15:guide id="4" orient="horz" pos="648" userDrawn="1">
          <p15:clr>
            <a:srgbClr val="FBAE40"/>
          </p15:clr>
        </p15:guide>
        <p15:guide id="5" orient="horz" pos="7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4BC2D0B4-BFD9-9D82-4582-0196B3E432F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423085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defRPr>
                <a:solidFill>
                  <a:srgbClr val="002769"/>
                </a:solidFill>
              </a:defRPr>
            </a:lvl1pPr>
            <a:lvl2pPr>
              <a:defRPr>
                <a:solidFill>
                  <a:srgbClr val="002769"/>
                </a:solidFill>
              </a:defRPr>
            </a:lvl2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3166BD-577D-97A7-944A-B3A2F2181145}"/>
              </a:ext>
            </a:extLst>
          </p:cNvPr>
          <p:cNvSpPr/>
          <p:nvPr userDrawn="1"/>
        </p:nvSpPr>
        <p:spPr>
          <a:xfrm>
            <a:off x="-1" y="6257109"/>
            <a:ext cx="9144001" cy="60089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accent3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A5B68FE5-9CE1-D152-4524-D0912F0173C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00639" y="6464871"/>
            <a:ext cx="230187" cy="215440"/>
          </a:xfrm>
          <a:prstGeom prst="rect">
            <a:avLst/>
          </a:prstGeom>
          <a:noFill/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>
              <a:defRPr sz="800">
                <a:solidFill>
                  <a:srgbClr val="002769"/>
                </a:solidFill>
                <a:latin typeface="Figtree Light" pitchFamily="2" charset="0"/>
                <a:ea typeface="Figtree Light" pitchFamily="2" charset="0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8BB3BC3-DD10-6BE1-A140-8C09367525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92" y="6456871"/>
            <a:ext cx="1051555" cy="241238"/>
          </a:xfrm>
          <a:prstGeom prst="rect">
            <a:avLst/>
          </a:prstGeom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4420DC0A-4217-E9EE-2504-3BE4AB0B626C}"/>
              </a:ext>
            </a:extLst>
          </p:cNvPr>
          <p:cNvSpPr txBox="1"/>
          <p:nvPr userDrawn="1"/>
        </p:nvSpPr>
        <p:spPr>
          <a:xfrm>
            <a:off x="515521" y="6459222"/>
            <a:ext cx="4753165" cy="228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914400">
              <a:lnSpc>
                <a:spcPct val="120000"/>
              </a:lnSpc>
              <a:spcBef>
                <a:spcPts val="2400"/>
              </a:spcBef>
              <a:defRPr sz="8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 i="0" dirty="0">
                <a:solidFill>
                  <a:srgbClr val="002769"/>
                </a:solidFill>
                <a:latin typeface="Figtree Light SemiBold" pitchFamily="2" charset="0"/>
              </a:rPr>
              <a:t>PROPRIETARY AND CONFIDENTIAL. </a:t>
            </a:r>
            <a:r>
              <a:rPr b="0" i="0" dirty="0">
                <a:solidFill>
                  <a:srgbClr val="002769"/>
                </a:solidFill>
                <a:latin typeface="Figtree Light" pitchFamily="2" charset="0"/>
              </a:rPr>
              <a:t>©</a:t>
            </a:r>
            <a:r>
              <a:rPr lang="en-US" b="0" i="0" dirty="0">
                <a:solidFill>
                  <a:srgbClr val="002769"/>
                </a:solidFill>
                <a:latin typeface="Figtree Light" pitchFamily="2" charset="0"/>
              </a:rPr>
              <a:t>2025</a:t>
            </a:r>
            <a:r>
              <a:rPr b="0" i="0" dirty="0">
                <a:solidFill>
                  <a:srgbClr val="002769"/>
                </a:solidFill>
                <a:latin typeface="Figtree Light" pitchFamily="2" charset="0"/>
              </a:rPr>
              <a:t> COLLEGE AVE.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3914991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423085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</p:txBody>
      </p:sp>
      <p:sp>
        <p:nvSpPr>
          <p:cNvPr id="25" name="Slide Number">
            <a:extLst>
              <a:ext uri="{FF2B5EF4-FFF2-40B4-BE49-F238E27FC236}">
                <a16:creationId xmlns:a16="http://schemas.microsoft.com/office/drawing/2014/main" id="{C993EE6E-1650-BFA9-EB1F-7DE55AD2A36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00639" y="6464871"/>
            <a:ext cx="230187" cy="215440"/>
          </a:xfrm>
          <a:prstGeom prst="rect">
            <a:avLst/>
          </a:prstGeom>
          <a:noFill/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>
              <a:defRPr sz="800">
                <a:solidFill>
                  <a:srgbClr val="002769"/>
                </a:solidFill>
                <a:latin typeface="Figtree Light" pitchFamily="2" charset="0"/>
                <a:ea typeface="Figtree Light" pitchFamily="2" charset="0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7" name="Picture 26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DA5BF323-AA72-D516-D874-E7E28C8521C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323" y="6291794"/>
            <a:ext cx="1693540" cy="388517"/>
          </a:xfrm>
          <a:prstGeom prst="rect">
            <a:avLst/>
          </a:prstGeom>
        </p:spPr>
      </p:pic>
      <p:sp>
        <p:nvSpPr>
          <p:cNvPr id="2" name="TextBox 8">
            <a:extLst>
              <a:ext uri="{FF2B5EF4-FFF2-40B4-BE49-F238E27FC236}">
                <a16:creationId xmlns:a16="http://schemas.microsoft.com/office/drawing/2014/main" id="{F435755A-673A-B863-8021-2192C2F44F6C}"/>
              </a:ext>
            </a:extLst>
          </p:cNvPr>
          <p:cNvSpPr txBox="1"/>
          <p:nvPr userDrawn="1"/>
        </p:nvSpPr>
        <p:spPr>
          <a:xfrm>
            <a:off x="515521" y="6459222"/>
            <a:ext cx="4753165" cy="228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914400">
              <a:lnSpc>
                <a:spcPct val="120000"/>
              </a:lnSpc>
              <a:spcBef>
                <a:spcPts val="2400"/>
              </a:spcBef>
              <a:defRPr sz="8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 i="0" dirty="0">
                <a:solidFill>
                  <a:srgbClr val="002769"/>
                </a:solidFill>
                <a:latin typeface="Figtree Light SemiBold" pitchFamily="2" charset="0"/>
              </a:rPr>
              <a:t>PROPRIETARY AND CONFIDENTIAL. </a:t>
            </a:r>
            <a:r>
              <a:rPr b="0" i="0" dirty="0">
                <a:solidFill>
                  <a:srgbClr val="002769"/>
                </a:solidFill>
                <a:latin typeface="Figtree Light" pitchFamily="2" charset="0"/>
              </a:rPr>
              <a:t>©</a:t>
            </a:r>
            <a:r>
              <a:rPr lang="en-US" b="0" i="0" dirty="0">
                <a:solidFill>
                  <a:srgbClr val="002769"/>
                </a:solidFill>
                <a:latin typeface="Figtree Light" pitchFamily="2" charset="0"/>
              </a:rPr>
              <a:t>2025</a:t>
            </a:r>
            <a:r>
              <a:rPr b="0" i="0" dirty="0">
                <a:solidFill>
                  <a:srgbClr val="002769"/>
                </a:solidFill>
                <a:latin typeface="Figtree Light" pitchFamily="2" charset="0"/>
              </a:rPr>
              <a:t> COLLEGE AVE. 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9" r:id="rId2"/>
    <p:sldLayoutId id="2147483666" r:id="rId3"/>
  </p:sldLayoutIdLst>
  <p:transition spd="med"/>
  <p:hf hdr="0" ftr="0" dt="0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2"/>
          </a:solidFill>
          <a:uFillTx/>
          <a:latin typeface="Lora" pitchFamily="2" charset="77"/>
          <a:ea typeface="Lora" pitchFamily="2" charset="77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2800" b="0" i="0" u="none" strike="noStrike" cap="none" spc="0" baseline="0">
          <a:solidFill>
            <a:srgbClr val="002769"/>
          </a:solidFill>
          <a:uFillTx/>
          <a:latin typeface="Figtree Light" pitchFamily="2" charset="0"/>
          <a:ea typeface="Figtree Light" pitchFamily="2" charset="0"/>
          <a:cs typeface="Arial"/>
          <a:sym typeface="Arial"/>
        </a:defRPr>
      </a:lvl1pPr>
      <a:lvl2pPr marL="790575" marR="0" indent="-333375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2400" b="0" i="0" u="none" strike="noStrike" cap="none" spc="0" baseline="0">
          <a:solidFill>
            <a:srgbClr val="002769"/>
          </a:solidFill>
          <a:uFillTx/>
          <a:latin typeface="Figtree Light" pitchFamily="2" charset="0"/>
          <a:ea typeface="Figtree Light" pitchFamily="2" charset="0"/>
          <a:cs typeface="Arial"/>
          <a:sym typeface="Arial"/>
        </a:defRPr>
      </a:lvl2pPr>
      <a:lvl3pPr marL="1181100" marR="0" indent="-2667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2000" b="0" i="0" u="none" strike="noStrike" cap="none" spc="0" baseline="0">
          <a:solidFill>
            <a:schemeClr val="accent3"/>
          </a:solidFill>
          <a:uFillTx/>
          <a:latin typeface="Figtree Light" pitchFamily="2" charset="0"/>
          <a:ea typeface="Figtree Light" pitchFamily="2" charset="0"/>
          <a:cs typeface="Arial"/>
          <a:sym typeface="Arial"/>
        </a:defRPr>
      </a:lvl3pPr>
      <a:lvl4pPr marL="1691638" marR="0" indent="-320038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accent3"/>
          </a:solidFill>
          <a:uFillTx/>
          <a:latin typeface="Figtree Light" pitchFamily="2" charset="0"/>
          <a:ea typeface="Figtree Light" pitchFamily="2" charset="0"/>
          <a:cs typeface="Arial"/>
          <a:sym typeface="Arial"/>
        </a:defRPr>
      </a:lvl4pPr>
      <a:lvl5pPr marL="2148838" marR="0" indent="-320038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accent3"/>
          </a:solidFill>
          <a:uFillTx/>
          <a:latin typeface="Figtree Light" pitchFamily="2" charset="0"/>
          <a:ea typeface="Figtree Light" pitchFamily="2" charset="0"/>
          <a:cs typeface="Arial"/>
          <a:sym typeface="Arial"/>
        </a:defRPr>
      </a:lvl5pPr>
      <a:lvl6pPr marL="2606038" marR="0" indent="-320038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6pPr>
      <a:lvl7pPr marL="3063238" marR="0" indent="-320038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7pPr>
      <a:lvl8pPr marL="3520440" marR="0" indent="-32003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8pPr>
      <a:lvl9pPr marL="3977640" marR="0" indent="-32004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orient="horz" pos="648" userDrawn="1">
          <p15:clr>
            <a:srgbClr val="F26B43"/>
          </p15:clr>
        </p15:guide>
        <p15:guide id="3" orient="horz" pos="792" userDrawn="1">
          <p15:clr>
            <a:srgbClr val="F26B43"/>
          </p15:clr>
        </p15:guide>
        <p15:guide id="4" pos="360" userDrawn="1">
          <p15:clr>
            <a:srgbClr val="F26B43"/>
          </p15:clr>
        </p15:guide>
        <p15:guide id="5" orient="horz" pos="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legeave.com/terms-and-conditions/asda-member-benefit-terms-and-condition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legeave.com/terms-and-conditions/asda-member-benefit-terms-and-conditions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legeave.com/terms-and-conditions/asda-member-benefit-terms-and-conditions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8328F-38AB-2E70-A9AF-DABB0BB56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D9B239-2135-D226-9CDE-6C0FE3731A7B}"/>
              </a:ext>
            </a:extLst>
          </p:cNvPr>
          <p:cNvSpPr txBox="1"/>
          <p:nvPr/>
        </p:nvSpPr>
        <p:spPr>
          <a:xfrm>
            <a:off x="498549" y="2495967"/>
            <a:ext cx="3631476" cy="830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i="1" dirty="0">
                <a:solidFill>
                  <a:srgbClr val="00818A"/>
                </a:solidFill>
                <a:latin typeface="Figtree Light SemiBold" pitchFamily="2" charset="0"/>
              </a:rPr>
              <a:t>An ASDA partner to help you fund the tuition gap.</a:t>
            </a:r>
            <a:endParaRPr kumimoji="0" lang="en-US" sz="2400" b="1" i="1" u="none" strike="noStrike" cap="none" spc="0" normalizeH="0" baseline="0" dirty="0">
              <a:ln>
                <a:noFill/>
              </a:ln>
              <a:solidFill>
                <a:srgbClr val="00818A"/>
              </a:solidFill>
              <a:effectLst/>
              <a:uFillTx/>
              <a:latin typeface="Figtree Light SemiBold" pitchFamily="2" charset="0"/>
              <a:ea typeface="+mn-ea"/>
              <a:cs typeface="+mn-cs"/>
              <a:sym typeface="Calibri"/>
            </a:endParaRPr>
          </a:p>
        </p:txBody>
      </p:sp>
      <p:pic>
        <p:nvPicPr>
          <p:cNvPr id="6" name="Picture 5" descr="A blue and white logo&#10;&#10;AI-generated content may be incorrect.">
            <a:extLst>
              <a:ext uri="{FF2B5EF4-FFF2-40B4-BE49-F238E27FC236}">
                <a16:creationId xmlns:a16="http://schemas.microsoft.com/office/drawing/2014/main" id="{8BD9D063-4A3A-B744-19BD-B70E6B4308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119" y="5684314"/>
            <a:ext cx="836459" cy="83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50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B208B-FBAF-1D57-9FFC-6C25C934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Sets This Partnership Apart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BC0C1-5EED-A2DB-B492-5EF3EB83C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002769"/>
                </a:solidFill>
                <a:latin typeface="Figtree Light" pitchFamily="2" charset="0"/>
              </a:rPr>
              <a:t>ASDA works hard to help you with what matters. </a:t>
            </a:r>
          </a:p>
          <a:p>
            <a:pPr marL="0" indent="0">
              <a:buNone/>
            </a:pPr>
            <a:endParaRPr lang="en-US" sz="2000" dirty="0">
              <a:solidFill>
                <a:srgbClr val="002769"/>
              </a:solidFill>
              <a:latin typeface="Figtree Light" pitchFamily="2" charset="0"/>
            </a:endParaRPr>
          </a:p>
          <a:p>
            <a:r>
              <a:rPr lang="en-US" sz="2000" dirty="0">
                <a:solidFill>
                  <a:srgbClr val="002769"/>
                </a:solidFill>
                <a:latin typeface="Figtree Light" pitchFamily="2" charset="0"/>
              </a:rPr>
              <a:t>We recognize that paying for school can be stressful and is a number one priority. </a:t>
            </a:r>
          </a:p>
          <a:p>
            <a:pPr marL="0" indent="0">
              <a:buNone/>
            </a:pPr>
            <a:endParaRPr lang="en-US" sz="2000" dirty="0">
              <a:solidFill>
                <a:srgbClr val="002769"/>
              </a:solidFill>
              <a:latin typeface="Figtree Light" pitchFamily="2" charset="0"/>
            </a:endParaRPr>
          </a:p>
          <a:p>
            <a:r>
              <a:rPr lang="en-US" sz="2000" dirty="0">
                <a:solidFill>
                  <a:srgbClr val="002769"/>
                </a:solidFill>
                <a:latin typeface="Figtree Light" pitchFamily="2" charset="0"/>
              </a:rPr>
              <a:t>ASDA formed a strategic partnership with College Ave, a private student lender, to help them fund the gap not covered by  grants, scholarships, federal loans, and personal savings.</a:t>
            </a:r>
          </a:p>
          <a:p>
            <a:pPr marL="0" indent="0">
              <a:buNone/>
            </a:pPr>
            <a:endParaRPr lang="en-US" sz="2000" dirty="0">
              <a:solidFill>
                <a:srgbClr val="002769"/>
              </a:solidFill>
              <a:latin typeface="Figtree Light" pitchFamily="2" charset="0"/>
            </a:endParaRPr>
          </a:p>
          <a:p>
            <a:r>
              <a:rPr lang="en-US" sz="2000" b="0" i="0" dirty="0">
                <a:solidFill>
                  <a:srgbClr val="002769"/>
                </a:solidFill>
                <a:effectLst/>
                <a:latin typeface="Figtree"/>
              </a:rPr>
              <a:t>1.00% principal balance reduction on In School loans upon borrower graduation.</a:t>
            </a:r>
            <a:r>
              <a:rPr lang="en-US" sz="2000" b="0" i="0" baseline="30000" dirty="0">
                <a:solidFill>
                  <a:srgbClr val="002769"/>
                </a:solidFill>
                <a:effectLst/>
                <a:latin typeface="Figtree"/>
              </a:rPr>
              <a:t>1</a:t>
            </a:r>
            <a:endParaRPr lang="en-US" sz="2000" b="0" i="0" dirty="0">
              <a:solidFill>
                <a:srgbClr val="002769"/>
              </a:solidFill>
              <a:effectLst/>
              <a:latin typeface="Figtree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F766D6-D369-BA2F-D21F-0F8E49E762D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000F5F-4E3A-3855-D9DE-D12885044319}"/>
              </a:ext>
            </a:extLst>
          </p:cNvPr>
          <p:cNvSpPr txBox="1"/>
          <p:nvPr/>
        </p:nvSpPr>
        <p:spPr>
          <a:xfrm>
            <a:off x="415072" y="5788742"/>
            <a:ext cx="8313856" cy="4154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700" baseline="30000" dirty="0">
                <a:solidFill>
                  <a:srgbClr val="002769"/>
                </a:solidFill>
                <a:latin typeface="Figtree"/>
              </a:rPr>
              <a:t>1</a:t>
            </a:r>
            <a:r>
              <a:rPr lang="en-US" sz="700" dirty="0">
                <a:solidFill>
                  <a:srgbClr val="002769"/>
                </a:solidFill>
                <a:latin typeface="Figtree"/>
              </a:rPr>
              <a:t>1% principal balance reduction will be applied as a statement credit to your College Ave Loan upon validation that you have completed your Undergraduate or Graduate degree program. Contact College Ave for specific details (844) 422-7502. </a:t>
            </a:r>
            <a:r>
              <a:rPr lang="en-US" sz="700" dirty="0">
                <a:solidFill>
                  <a:srgbClr val="002769"/>
                </a:solidFill>
                <a:latin typeface="Figtree"/>
                <a:hlinkClick r:id="rId2"/>
              </a:rPr>
              <a:t>ASDA Member Benefit Terms &amp; Conditions.</a:t>
            </a:r>
            <a:endParaRPr lang="en-US" sz="700" dirty="0">
              <a:solidFill>
                <a:srgbClr val="002769"/>
              </a:solidFill>
              <a:latin typeface="Figtree"/>
            </a:endParaRPr>
          </a:p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00" u="none" strike="noStrike" cap="none" spc="0" normalizeH="0" dirty="0">
                <a:ln>
                  <a:noFill/>
                </a:ln>
                <a:solidFill>
                  <a:srgbClr val="002769"/>
                </a:solidFill>
                <a:effectLst/>
                <a:uFillTx/>
                <a:latin typeface="Figtree"/>
                <a:sym typeface="Calibri"/>
              </a:rPr>
              <a:t>As a member benefit affiliate, ASDA may receive compensation from College Ave on the basis of completed transactions </a:t>
            </a:r>
          </a:p>
        </p:txBody>
      </p:sp>
    </p:spTree>
    <p:extLst>
      <p:ext uri="{BB962C8B-B14F-4D97-AF65-F5344CB8AC3E}">
        <p14:creationId xmlns:p14="http://schemas.microsoft.com/office/powerpoint/2010/main" val="125926907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A3277-8EF9-6A41-B39E-D5D4B82AB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A screen shot of a cell phone&#10;&#10;Description automatically generated">
            <a:extLst>
              <a:ext uri="{FF2B5EF4-FFF2-40B4-BE49-F238E27FC236}">
                <a16:creationId xmlns:a16="http://schemas.microsoft.com/office/drawing/2014/main" id="{82F26D5C-89BE-7464-3C3E-113D54C40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92" b="9981"/>
          <a:stretch/>
        </p:blipFill>
        <p:spPr>
          <a:xfrm>
            <a:off x="-329783" y="1755046"/>
            <a:ext cx="9953468" cy="40698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object 2">
            <a:extLst>
              <a:ext uri="{FF2B5EF4-FFF2-40B4-BE49-F238E27FC236}">
                <a16:creationId xmlns:a16="http://schemas.microsoft.com/office/drawing/2014/main" id="{ED5BE2F8-9A78-D7F6-6105-1E0B6FF14C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College</a:t>
            </a:r>
            <a:r>
              <a:rPr sz="3200" spc="-70" dirty="0"/>
              <a:t> </a:t>
            </a:r>
            <a:r>
              <a:rPr sz="3200" dirty="0"/>
              <a:t>Ave</a:t>
            </a:r>
            <a:r>
              <a:rPr lang="en-US" sz="3200" dirty="0"/>
              <a:t> Company Overview</a:t>
            </a:r>
            <a:endParaRPr sz="3200" spc="-10" dirty="0">
              <a:solidFill>
                <a:srgbClr val="04A3B4"/>
              </a:solidFill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E978B674-D854-1BC0-1900-6D266A64453B}"/>
              </a:ext>
            </a:extLst>
          </p:cNvPr>
          <p:cNvSpPr txBox="1"/>
          <p:nvPr/>
        </p:nvSpPr>
        <p:spPr>
          <a:xfrm>
            <a:off x="4902556" y="2233074"/>
            <a:ext cx="3251324" cy="1198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b="1" spc="-10" dirty="0">
                <a:solidFill>
                  <a:srgbClr val="002769"/>
                </a:solidFill>
                <a:latin typeface="Arial"/>
                <a:cs typeface="Arial"/>
              </a:rPr>
              <a:t>C</a:t>
            </a:r>
            <a:r>
              <a:rPr lang="en-US" sz="1600" b="1" spc="-10" dirty="0">
                <a:solidFill>
                  <a:srgbClr val="002769"/>
                </a:solidFill>
                <a:latin typeface="Arial"/>
                <a:cs typeface="Arial"/>
              </a:rPr>
              <a:t>onsumer-Friendly Product Suite</a:t>
            </a:r>
            <a:br>
              <a:rPr lang="en-US" sz="1600" b="1" spc="-20" dirty="0">
                <a:solidFill>
                  <a:srgbClr val="002769"/>
                </a:solidFill>
                <a:latin typeface="Arial"/>
                <a:cs typeface="Arial"/>
              </a:rPr>
            </a:b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12</a:t>
            </a:r>
            <a:r>
              <a:rPr sz="1400" spc="-2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products</a:t>
            </a:r>
            <a:r>
              <a:rPr sz="1400" spc="-4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spanning</a:t>
            </a:r>
            <a:r>
              <a:rPr sz="1400" spc="-1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every</a:t>
            </a:r>
            <a:r>
              <a:rPr sz="1400" spc="-2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stage</a:t>
            </a:r>
            <a:r>
              <a:rPr sz="1400" spc="-4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2769"/>
                </a:solidFill>
                <a:latin typeface="Arial"/>
                <a:cs typeface="Arial"/>
              </a:rPr>
              <a:t>of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the</a:t>
            </a:r>
            <a:r>
              <a:rPr sz="1400" spc="-4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higher</a:t>
            </a:r>
            <a:r>
              <a:rPr sz="1400" spc="-3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education</a:t>
            </a:r>
            <a:r>
              <a:rPr sz="1400" spc="-3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2769"/>
                </a:solidFill>
                <a:latin typeface="Arial"/>
                <a:cs typeface="Arial"/>
              </a:rPr>
              <a:t>lifecycle.</a:t>
            </a:r>
            <a:endParaRPr sz="1400" dirty="0">
              <a:solidFill>
                <a:srgbClr val="002769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en-US" sz="1400" b="1" dirty="0">
              <a:solidFill>
                <a:srgbClr val="03818A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lang="en-US" sz="1400" b="1" dirty="0">
                <a:solidFill>
                  <a:srgbClr val="03818A"/>
                </a:solidFill>
                <a:latin typeface="Arial"/>
                <a:cs typeface="Arial"/>
              </a:rPr>
              <a:t>Including Dental School Loans</a:t>
            </a:r>
            <a:endParaRPr sz="1400" dirty="0">
              <a:solidFill>
                <a:srgbClr val="03818A"/>
              </a:solidFill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DF116D9-9269-8C5B-1F4C-37A83C1F6FBB}"/>
              </a:ext>
            </a:extLst>
          </p:cNvPr>
          <p:cNvSpPr txBox="1"/>
          <p:nvPr/>
        </p:nvSpPr>
        <p:spPr>
          <a:xfrm>
            <a:off x="818276" y="3897473"/>
            <a:ext cx="3446426" cy="1659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41630" algn="ctr"/>
            <a:r>
              <a:rPr lang="en-US" sz="1600" b="1" dirty="0">
                <a:solidFill>
                  <a:srgbClr val="002769"/>
                </a:solidFill>
                <a:latin typeface="Arial"/>
                <a:cs typeface="Arial"/>
              </a:rPr>
              <a:t>Best in Class Customer Service</a:t>
            </a:r>
            <a:br>
              <a:rPr lang="en-US" sz="1600" b="1" spc="-10" dirty="0">
                <a:solidFill>
                  <a:srgbClr val="002769"/>
                </a:solidFill>
                <a:latin typeface="Arial"/>
                <a:cs typeface="Arial"/>
              </a:rPr>
            </a:b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Simple,</a:t>
            </a:r>
            <a:r>
              <a:rPr sz="1400" spc="-2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clear</a:t>
            </a:r>
            <a:r>
              <a:rPr sz="1400" spc="-2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and</a:t>
            </a:r>
            <a:r>
              <a:rPr sz="1400" spc="-2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2769"/>
                </a:solidFill>
                <a:latin typeface="Arial"/>
                <a:cs typeface="Arial"/>
              </a:rPr>
              <a:t>personalized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2769"/>
                </a:solidFill>
                <a:latin typeface="Arial"/>
                <a:cs typeface="Arial"/>
              </a:rPr>
              <a:t>approach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to</a:t>
            </a:r>
            <a:r>
              <a:rPr sz="1400" spc="-4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college</a:t>
            </a:r>
            <a:r>
              <a:rPr sz="1400" spc="-1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financing</a:t>
            </a:r>
            <a:r>
              <a:rPr sz="1400" spc="-4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with</a:t>
            </a:r>
            <a:r>
              <a:rPr sz="1400" spc="-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the</a:t>
            </a:r>
            <a:r>
              <a:rPr sz="1400" spc="-3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cleanest</a:t>
            </a:r>
            <a:r>
              <a:rPr sz="1400" spc="-20" dirty="0">
                <a:solidFill>
                  <a:srgbClr val="002769"/>
                </a:solidFill>
                <a:latin typeface="Arial"/>
                <a:cs typeface="Arial"/>
              </a:rPr>
              <a:t> loan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application</a:t>
            </a:r>
            <a:r>
              <a:rPr sz="1400" spc="-2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experience</a:t>
            </a:r>
            <a:r>
              <a:rPr sz="1400" spc="-3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in</a:t>
            </a:r>
            <a:r>
              <a:rPr sz="1400" spc="-4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the</a:t>
            </a:r>
            <a:r>
              <a:rPr sz="1400" spc="-4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2769"/>
                </a:solidFill>
                <a:latin typeface="Arial"/>
                <a:cs typeface="Arial"/>
              </a:rPr>
              <a:t>industry.</a:t>
            </a:r>
            <a:endParaRPr sz="1400" dirty="0">
              <a:solidFill>
                <a:srgbClr val="002769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en-US" sz="1600" b="1" dirty="0">
              <a:solidFill>
                <a:srgbClr val="03818A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z="1400" b="1" dirty="0">
                <a:solidFill>
                  <a:srgbClr val="03818A"/>
                </a:solidFill>
                <a:latin typeface="Arial"/>
                <a:cs typeface="Arial"/>
              </a:rPr>
              <a:t>(3</a:t>
            </a:r>
            <a:r>
              <a:rPr sz="1400" b="1" spc="-25" dirty="0">
                <a:solidFill>
                  <a:srgbClr val="03818A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3818A"/>
                </a:solidFill>
                <a:latin typeface="Arial"/>
                <a:cs typeface="Arial"/>
              </a:rPr>
              <a:t>min.</a:t>
            </a:r>
            <a:r>
              <a:rPr sz="1400" b="1" spc="-25" dirty="0">
                <a:solidFill>
                  <a:srgbClr val="03818A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3818A"/>
                </a:solidFill>
                <a:latin typeface="Arial"/>
                <a:cs typeface="Arial"/>
              </a:rPr>
              <a:t>vs.</a:t>
            </a:r>
            <a:r>
              <a:rPr sz="1400" b="1" spc="-10" dirty="0">
                <a:solidFill>
                  <a:srgbClr val="03818A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3818A"/>
                </a:solidFill>
                <a:latin typeface="Arial"/>
                <a:cs typeface="Arial"/>
              </a:rPr>
              <a:t>15</a:t>
            </a:r>
            <a:r>
              <a:rPr sz="1400" b="1" spc="-10" dirty="0">
                <a:solidFill>
                  <a:srgbClr val="03818A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3818A"/>
                </a:solidFill>
                <a:latin typeface="Arial"/>
                <a:cs typeface="Arial"/>
              </a:rPr>
              <a:t>min.</a:t>
            </a:r>
            <a:r>
              <a:rPr sz="1400" b="1" spc="-45" dirty="0">
                <a:solidFill>
                  <a:srgbClr val="03818A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3818A"/>
                </a:solidFill>
                <a:latin typeface="Arial"/>
                <a:cs typeface="Arial"/>
              </a:rPr>
              <a:t>industry</a:t>
            </a:r>
            <a:r>
              <a:rPr sz="1400" b="1" spc="-20" dirty="0">
                <a:solidFill>
                  <a:srgbClr val="03818A"/>
                </a:solidFill>
                <a:latin typeface="Arial"/>
                <a:cs typeface="Arial"/>
              </a:rPr>
              <a:t> avg.)</a:t>
            </a:r>
            <a:endParaRPr sz="1400" dirty="0">
              <a:solidFill>
                <a:srgbClr val="03818A"/>
              </a:solidFill>
              <a:latin typeface="Arial"/>
              <a:cs typeface="Arial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C4F197A5-33A2-2669-F979-872348FD46EE}"/>
              </a:ext>
            </a:extLst>
          </p:cNvPr>
          <p:cNvSpPr txBox="1"/>
          <p:nvPr/>
        </p:nvSpPr>
        <p:spPr>
          <a:xfrm>
            <a:off x="4744389" y="3897473"/>
            <a:ext cx="3567658" cy="1659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/>
            <a:r>
              <a:rPr lang="en-US" sz="1600" b="1" dirty="0">
                <a:solidFill>
                  <a:srgbClr val="002769"/>
                </a:solidFill>
                <a:latin typeface="Arial"/>
                <a:cs typeface="Arial"/>
              </a:rPr>
              <a:t>Highly Regarded By Independent Industry Experts</a:t>
            </a:r>
            <a:br>
              <a:rPr lang="en-US" sz="1600" b="1" spc="-10" dirty="0">
                <a:solidFill>
                  <a:srgbClr val="002769"/>
                </a:solidFill>
                <a:latin typeface="Arial"/>
                <a:cs typeface="Arial"/>
              </a:rPr>
            </a:b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Forbes</a:t>
            </a:r>
            <a:r>
              <a:rPr sz="1400" spc="-5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Advisor,</a:t>
            </a:r>
            <a:r>
              <a:rPr sz="1400" spc="-2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NerdWallet</a:t>
            </a:r>
            <a:r>
              <a:rPr sz="1400" spc="-5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and</a:t>
            </a:r>
            <a:r>
              <a:rPr sz="1400" spc="-4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002769"/>
                </a:solidFill>
                <a:latin typeface="Arial"/>
                <a:cs typeface="Arial"/>
              </a:rPr>
              <a:t>U.S.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 News</a:t>
            </a:r>
            <a:r>
              <a:rPr sz="1400" spc="-1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&amp;</a:t>
            </a:r>
            <a:r>
              <a:rPr sz="1400" spc="-3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World</a:t>
            </a:r>
            <a:r>
              <a:rPr sz="1400" spc="-5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Report</a:t>
            </a:r>
            <a:r>
              <a:rPr sz="1400" spc="-3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have</a:t>
            </a:r>
            <a:r>
              <a:rPr sz="1400" spc="-2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2769"/>
                </a:solidFill>
                <a:latin typeface="Arial"/>
                <a:cs typeface="Arial"/>
              </a:rPr>
              <a:t>acknowledged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College</a:t>
            </a:r>
            <a:r>
              <a:rPr sz="1400" spc="-3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Ave</a:t>
            </a:r>
            <a:r>
              <a:rPr sz="1400" spc="-1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as</a:t>
            </a:r>
            <a:r>
              <a:rPr sz="1400" spc="-35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being</a:t>
            </a:r>
            <a:r>
              <a:rPr sz="1400" spc="-20" dirty="0">
                <a:solidFill>
                  <a:srgbClr val="00276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769"/>
                </a:solidFill>
                <a:latin typeface="Arial"/>
                <a:cs typeface="Arial"/>
              </a:rPr>
              <a:t>best-</a:t>
            </a:r>
            <a:r>
              <a:rPr sz="1400" spc="-10" dirty="0">
                <a:solidFill>
                  <a:srgbClr val="002769"/>
                </a:solidFill>
                <a:latin typeface="Arial"/>
                <a:cs typeface="Arial"/>
              </a:rPr>
              <a:t>in-class.</a:t>
            </a:r>
            <a:endParaRPr sz="1400" dirty="0">
              <a:solidFill>
                <a:srgbClr val="002769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en-US" sz="1400" b="1" dirty="0">
              <a:solidFill>
                <a:srgbClr val="03818A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z="1400" b="1" dirty="0">
                <a:solidFill>
                  <a:srgbClr val="03818A"/>
                </a:solidFill>
                <a:latin typeface="Arial"/>
                <a:cs typeface="Arial"/>
              </a:rPr>
              <a:t>Highest</a:t>
            </a:r>
            <a:r>
              <a:rPr sz="1400" b="1" spc="-35" dirty="0">
                <a:solidFill>
                  <a:srgbClr val="03818A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3818A"/>
                </a:solidFill>
                <a:latin typeface="Arial"/>
                <a:cs typeface="Arial"/>
              </a:rPr>
              <a:t>positive</a:t>
            </a:r>
            <a:r>
              <a:rPr sz="1400" b="1" spc="-35" dirty="0">
                <a:solidFill>
                  <a:srgbClr val="03818A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3818A"/>
                </a:solidFill>
                <a:latin typeface="Arial"/>
                <a:cs typeface="Arial"/>
              </a:rPr>
              <a:t>brand</a:t>
            </a:r>
            <a:r>
              <a:rPr sz="1400" b="1" spc="-30" dirty="0">
                <a:solidFill>
                  <a:srgbClr val="03818A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3818A"/>
                </a:solidFill>
                <a:latin typeface="Arial"/>
                <a:cs typeface="Arial"/>
              </a:rPr>
              <a:t>perception</a:t>
            </a:r>
            <a:endParaRPr sz="1400" dirty="0">
              <a:solidFill>
                <a:srgbClr val="03818A"/>
              </a:solidFill>
              <a:latin typeface="Arial"/>
              <a:cs typeface="Arial"/>
            </a:endParaRPr>
          </a:p>
        </p:txBody>
      </p:sp>
      <p:sp>
        <p:nvSpPr>
          <p:cNvPr id="22" name="object 4">
            <a:extLst>
              <a:ext uri="{FF2B5EF4-FFF2-40B4-BE49-F238E27FC236}">
                <a16:creationId xmlns:a16="http://schemas.microsoft.com/office/drawing/2014/main" id="{DE253AB6-E97A-FAC5-3714-723D596AB28A}"/>
              </a:ext>
            </a:extLst>
          </p:cNvPr>
          <p:cNvSpPr txBox="1"/>
          <p:nvPr/>
        </p:nvSpPr>
        <p:spPr>
          <a:xfrm>
            <a:off x="975133" y="2225579"/>
            <a:ext cx="3251324" cy="1198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pc="-10" dirty="0">
                <a:solidFill>
                  <a:srgbClr val="002769"/>
                </a:solidFill>
                <a:latin typeface="Arial"/>
                <a:cs typeface="Arial"/>
              </a:rPr>
              <a:t>Fintech Success Story</a:t>
            </a:r>
            <a:br>
              <a:rPr lang="en-US" sz="1600" b="1" spc="-20" dirty="0">
                <a:solidFill>
                  <a:srgbClr val="002769"/>
                </a:solidFill>
                <a:latin typeface="Arial"/>
                <a:cs typeface="Arial"/>
              </a:rPr>
            </a:br>
            <a:r>
              <a:rPr lang="en-US" sz="1400" dirty="0">
                <a:solidFill>
                  <a:srgbClr val="002769"/>
                </a:solidFill>
                <a:latin typeface="Arial"/>
                <a:cs typeface="Arial"/>
              </a:rPr>
              <a:t>Second largest player with more than $7+ billion in originated student loans. </a:t>
            </a:r>
            <a:endParaRPr sz="1400" dirty="0">
              <a:solidFill>
                <a:srgbClr val="002769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en-US" sz="1900" b="1" dirty="0">
              <a:solidFill>
                <a:srgbClr val="03818A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400" b="1" dirty="0">
                <a:solidFill>
                  <a:srgbClr val="03818A"/>
                </a:solidFill>
                <a:latin typeface="Arial"/>
                <a:cs typeface="Arial"/>
              </a:rPr>
              <a:t>Strong Capitalization</a:t>
            </a:r>
          </a:p>
        </p:txBody>
      </p:sp>
      <p:pic>
        <p:nvPicPr>
          <p:cNvPr id="25" name="Picture 24" descr="A yellow button with white text&#10;&#10;Description automatically generated">
            <a:extLst>
              <a:ext uri="{FF2B5EF4-FFF2-40B4-BE49-F238E27FC236}">
                <a16:creationId xmlns:a16="http://schemas.microsoft.com/office/drawing/2014/main" id="{16576379-8A9F-4EB9-2B15-2FB7BE973C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159" y="1417181"/>
            <a:ext cx="837435" cy="83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55617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C29F0-F7E2-B794-BD78-2EC2F4ECD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Dental Loans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EC4D6-C211-983F-4C4E-3533BB2EE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7"/>
            <a:ext cx="4156928" cy="45259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b="0" i="0" dirty="0">
                <a:solidFill>
                  <a:srgbClr val="002769"/>
                </a:solidFill>
                <a:effectLst/>
                <a:latin typeface="Figtree"/>
              </a:rPr>
              <a:t>Your specialty is science; ours is finance. Let us help you make paying for dental school simple.</a:t>
            </a:r>
          </a:p>
          <a:p>
            <a:pPr marL="0" indent="0" algn="l">
              <a:buNone/>
            </a:pPr>
            <a:endParaRPr lang="en-US" sz="1600" b="0" i="0" dirty="0">
              <a:solidFill>
                <a:srgbClr val="002769"/>
              </a:solidFill>
              <a:effectLst/>
              <a:latin typeface="Figtre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2769"/>
                </a:solidFill>
                <a:effectLst/>
                <a:latin typeface="Figtree"/>
              </a:rPr>
              <a:t>Simple Application Process - apply online in 3 minutes and get an instant credit decision. No application, origination, or disbursement fees.</a:t>
            </a:r>
          </a:p>
          <a:p>
            <a:pPr marL="0" indent="0" algn="l">
              <a:buNone/>
            </a:pPr>
            <a:endParaRPr lang="en-US" sz="1400" b="0" i="0" dirty="0">
              <a:solidFill>
                <a:srgbClr val="002769"/>
              </a:solidFill>
              <a:effectLst/>
              <a:latin typeface="Figtre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2769"/>
                </a:solidFill>
                <a:effectLst/>
                <a:latin typeface="Figtree"/>
              </a:rPr>
              <a:t>Full Support - cover up to 100% of the costs of a dental degree</a:t>
            </a:r>
            <a:r>
              <a:rPr lang="en-US" sz="1400" baseline="30000" dirty="0">
                <a:latin typeface="Figtree"/>
              </a:rPr>
              <a:t>1 </a:t>
            </a:r>
            <a:r>
              <a:rPr lang="en-US" sz="1400" b="0" i="0" dirty="0">
                <a:solidFill>
                  <a:srgbClr val="002769"/>
                </a:solidFill>
                <a:effectLst/>
                <a:latin typeface="Figtree"/>
              </a:rPr>
              <a:t>with no origination fees.</a:t>
            </a:r>
          </a:p>
          <a:p>
            <a:pPr marL="0" indent="0" algn="l">
              <a:buNone/>
            </a:pPr>
            <a:endParaRPr lang="en-US" sz="1400" b="0" i="0" dirty="0">
              <a:solidFill>
                <a:srgbClr val="002769"/>
              </a:solidFill>
              <a:effectLst/>
              <a:latin typeface="Figtre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2769"/>
                </a:solidFill>
                <a:effectLst/>
                <a:latin typeface="Figtree"/>
              </a:rPr>
              <a:t>Defer up to an additional 24 months for payment flexibility while in residency.</a:t>
            </a:r>
          </a:p>
          <a:p>
            <a:pPr marL="0" indent="0" algn="l">
              <a:buNone/>
            </a:pPr>
            <a:endParaRPr lang="en-US" sz="1400" b="0" i="0" dirty="0">
              <a:solidFill>
                <a:srgbClr val="002769"/>
              </a:solidFill>
              <a:effectLst/>
              <a:latin typeface="Figtree"/>
            </a:endParaRPr>
          </a:p>
          <a:p>
            <a:r>
              <a:rPr lang="en-US" sz="1400" b="0" i="0" dirty="0">
                <a:solidFill>
                  <a:srgbClr val="002769"/>
                </a:solidFill>
                <a:effectLst/>
                <a:latin typeface="Figtree"/>
              </a:rPr>
              <a:t>1.00% principal balance reduction on In School loans upon borrower graduation.</a:t>
            </a:r>
            <a:r>
              <a:rPr lang="en-US" sz="1400" baseline="30000" dirty="0">
                <a:latin typeface="Figtree"/>
              </a:rPr>
              <a:t>2</a:t>
            </a:r>
            <a:endParaRPr lang="en-US" sz="1400" b="0" i="0" dirty="0">
              <a:solidFill>
                <a:srgbClr val="002769"/>
              </a:solidFill>
              <a:effectLst/>
              <a:latin typeface="Figtree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993DA-58D2-B514-E67E-2286E15B279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 descr="Dental students">
            <a:extLst>
              <a:ext uri="{FF2B5EF4-FFF2-40B4-BE49-F238E27FC236}">
                <a16:creationId xmlns:a16="http://schemas.microsoft.com/office/drawing/2014/main" id="{48B5647A-92C4-208A-ECD4-69E5E0C12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47" y="1336163"/>
            <a:ext cx="2828234" cy="418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E3B3D8-E7A6-456B-496E-006E13BE6848}"/>
              </a:ext>
            </a:extLst>
          </p:cNvPr>
          <p:cNvSpPr txBox="1"/>
          <p:nvPr/>
        </p:nvSpPr>
        <p:spPr>
          <a:xfrm>
            <a:off x="457200" y="5613322"/>
            <a:ext cx="8229600" cy="6309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700" strike="noStrike" baseline="30000" dirty="0">
                <a:solidFill>
                  <a:srgbClr val="002769"/>
                </a:solidFill>
                <a:latin typeface="Figtree"/>
              </a:rPr>
              <a:t>1</a:t>
            </a:r>
            <a:r>
              <a:rPr kumimoji="0" lang="en-US" sz="700" u="none" strike="noStrike" cap="none" spc="0" normalizeH="0" baseline="0" dirty="0">
                <a:ln>
                  <a:noFill/>
                </a:ln>
                <a:solidFill>
                  <a:srgbClr val="002769"/>
                </a:solidFill>
                <a:effectLst/>
                <a:uFillTx/>
                <a:latin typeface="Figtree"/>
                <a:sym typeface="Calibri"/>
              </a:rPr>
              <a:t>As certified by your school and less any other financial aid you might receive. Minimum $1,000. Maximum $150,000. You must be enrolled in a Doctor or Dental Surgery (DDS), Medicine in Dentistry or Dental Medicine (DMD) degree program at an eligible school to qualify for the College Ave Student Loans Dental School Loan.</a:t>
            </a:r>
          </a:p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700" baseline="30000" dirty="0">
                <a:solidFill>
                  <a:srgbClr val="002769"/>
                </a:solidFill>
                <a:latin typeface="Figtree"/>
              </a:rPr>
              <a:t>2</a:t>
            </a:r>
            <a:r>
              <a:rPr lang="en-US" sz="700" dirty="0">
                <a:solidFill>
                  <a:srgbClr val="002769"/>
                </a:solidFill>
                <a:latin typeface="Figtree"/>
              </a:rPr>
              <a:t>1% principal balance reduction will be applied as a statement credit to your College Ave Loan upon validation that you have completed your Undergraduate or Graduate degree program. Contact College Ave for specific details (844) 422-7502. </a:t>
            </a:r>
            <a:r>
              <a:rPr lang="en-US" sz="700" dirty="0">
                <a:solidFill>
                  <a:srgbClr val="002769"/>
                </a:solidFill>
                <a:latin typeface="Figtree"/>
                <a:hlinkClick r:id="rId3"/>
              </a:rPr>
              <a:t>ASDA Member Benefit Terms &amp; Conditions.</a:t>
            </a:r>
            <a:endParaRPr lang="en-US" sz="700" dirty="0">
              <a:solidFill>
                <a:srgbClr val="002769"/>
              </a:solidFill>
              <a:latin typeface="Figtree"/>
            </a:endParaRPr>
          </a:p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00" u="none" strike="noStrike" cap="none" spc="0" normalizeH="0" dirty="0">
                <a:ln>
                  <a:noFill/>
                </a:ln>
                <a:solidFill>
                  <a:srgbClr val="002769"/>
                </a:solidFill>
                <a:effectLst/>
                <a:uFillTx/>
                <a:latin typeface="Figtree"/>
                <a:sym typeface="Calibri"/>
              </a:rPr>
              <a:t>As a member benefit affiliate, ASDA may receive compensation from College Ave on the basis of completed transactions </a:t>
            </a:r>
          </a:p>
        </p:txBody>
      </p:sp>
    </p:spTree>
    <p:extLst>
      <p:ext uri="{BB962C8B-B14F-4D97-AF65-F5344CB8AC3E}">
        <p14:creationId xmlns:p14="http://schemas.microsoft.com/office/powerpoint/2010/main" val="218324220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DBC3EC-4C7D-F93F-BA1D-5ACBB54C1A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FF34A-DDD8-6A28-F3CC-FF681F7F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Undergraduate Loans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9AC77-303C-FF7E-AA2F-3B299F1AC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7"/>
            <a:ext cx="4156928" cy="45259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b="0" i="0" dirty="0">
                <a:solidFill>
                  <a:srgbClr val="002769"/>
                </a:solidFill>
                <a:effectLst/>
                <a:latin typeface="Figtree"/>
              </a:rPr>
              <a:t>Find the loan that fits you best. Plus, we’ll make it fast and easy.</a:t>
            </a:r>
          </a:p>
          <a:p>
            <a:pPr marL="0" indent="0" algn="l">
              <a:buNone/>
            </a:pPr>
            <a:endParaRPr lang="en-US" sz="1600" b="0" i="0" dirty="0">
              <a:solidFill>
                <a:srgbClr val="002769"/>
              </a:solidFill>
              <a:effectLst/>
              <a:latin typeface="Figtree"/>
            </a:endParaRPr>
          </a:p>
          <a:p>
            <a:pPr algn="l"/>
            <a:r>
              <a:rPr lang="en-US" sz="1400" b="0" i="0" dirty="0">
                <a:solidFill>
                  <a:srgbClr val="002769"/>
                </a:solidFill>
                <a:effectLst/>
                <a:latin typeface="Figtree"/>
              </a:rPr>
              <a:t>Simple Application Process - apply online in 3 minutes and get an instant credit decision. No application, origination, or disbursement fees.</a:t>
            </a:r>
          </a:p>
          <a:p>
            <a:pPr marL="0" indent="0" algn="l">
              <a:buNone/>
            </a:pPr>
            <a:endParaRPr lang="en-US" sz="1400" b="0" i="0" dirty="0">
              <a:solidFill>
                <a:srgbClr val="002769"/>
              </a:solidFill>
              <a:effectLst/>
              <a:latin typeface="Figtree"/>
            </a:endParaRPr>
          </a:p>
          <a:p>
            <a:pPr algn="l"/>
            <a:r>
              <a:rPr lang="en-US" sz="1400" b="0" i="0" dirty="0">
                <a:solidFill>
                  <a:srgbClr val="002769"/>
                </a:solidFill>
                <a:effectLst/>
                <a:latin typeface="Figtree"/>
              </a:rPr>
              <a:t>Full Support - cover up to 100% of your cost of attendance including tuition, fees, books, housing, and other costs.</a:t>
            </a:r>
            <a:r>
              <a:rPr lang="en-US" sz="1400" baseline="30000" dirty="0">
                <a:latin typeface="Figtree"/>
              </a:rPr>
              <a:t>1</a:t>
            </a:r>
          </a:p>
          <a:p>
            <a:pPr marL="0" indent="0" algn="l">
              <a:buNone/>
            </a:pPr>
            <a:endParaRPr lang="en-US" sz="1400" b="0" i="0" baseline="30000" dirty="0">
              <a:solidFill>
                <a:srgbClr val="002769"/>
              </a:solidFill>
              <a:effectLst/>
              <a:latin typeface="Figtree"/>
            </a:endParaRPr>
          </a:p>
          <a:p>
            <a:r>
              <a:rPr lang="en-US" sz="1400" b="0" i="0" dirty="0">
                <a:solidFill>
                  <a:srgbClr val="002769"/>
                </a:solidFill>
                <a:effectLst/>
                <a:latin typeface="Figtree"/>
              </a:rPr>
              <a:t>1.00% principal balance reduction on In School loans upon borrower graduation.</a:t>
            </a:r>
            <a:r>
              <a:rPr lang="en-US" sz="1400" baseline="30000" dirty="0">
                <a:latin typeface="Figtree"/>
              </a:rPr>
              <a:t>2</a:t>
            </a:r>
            <a:endParaRPr lang="en-US" sz="1400" b="0" i="0" baseline="30000" dirty="0">
              <a:solidFill>
                <a:srgbClr val="002769"/>
              </a:solidFill>
              <a:effectLst/>
              <a:latin typeface="Figtree"/>
            </a:endParaRPr>
          </a:p>
          <a:p>
            <a:pPr algn="l"/>
            <a:endParaRPr lang="en-US" b="0" i="0" dirty="0">
              <a:solidFill>
                <a:srgbClr val="002769"/>
              </a:solidFill>
              <a:effectLst/>
              <a:latin typeface="Figtree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C62C3-9411-5BE0-E9AF-B86FBF6862A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7778B26-8DBD-0040-E991-EBFDB1B3C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49391" y="1666196"/>
            <a:ext cx="3379537" cy="3525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5386D8-9E9B-2C97-016F-8C21AAB5760D}"/>
              </a:ext>
            </a:extLst>
          </p:cNvPr>
          <p:cNvSpPr txBox="1"/>
          <p:nvPr/>
        </p:nvSpPr>
        <p:spPr>
          <a:xfrm>
            <a:off x="457200" y="5632762"/>
            <a:ext cx="8229600" cy="6155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600" u="none" strike="noStrike" cap="none" spc="0" normalizeH="0" baseline="0" dirty="0">
              <a:ln>
                <a:noFill/>
              </a:ln>
              <a:solidFill>
                <a:srgbClr val="002769"/>
              </a:solidFill>
              <a:effectLst/>
              <a:uFillTx/>
              <a:latin typeface="Figtree"/>
              <a:sym typeface="Calibri"/>
            </a:endParaRPr>
          </a:p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700" strike="noStrike" baseline="30000" dirty="0">
                <a:solidFill>
                  <a:srgbClr val="002769"/>
                </a:solidFill>
                <a:latin typeface="Figtree"/>
              </a:rPr>
              <a:t>1</a:t>
            </a:r>
            <a:r>
              <a:rPr kumimoji="0" lang="en-US" sz="700" u="none" strike="noStrike" cap="none" spc="0" normalizeH="0" baseline="0" dirty="0">
                <a:ln>
                  <a:noFill/>
                </a:ln>
                <a:solidFill>
                  <a:srgbClr val="002769"/>
                </a:solidFill>
                <a:effectLst/>
                <a:uFillTx/>
                <a:latin typeface="Figtree"/>
                <a:sym typeface="Calibri"/>
              </a:rPr>
              <a:t>As certified by your school and less any other financial aid you might receive. Minimum $1,000.</a:t>
            </a:r>
          </a:p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700" baseline="30000" dirty="0">
                <a:solidFill>
                  <a:srgbClr val="002769"/>
                </a:solidFill>
                <a:latin typeface="Figtree"/>
              </a:rPr>
              <a:t>2</a:t>
            </a:r>
            <a:r>
              <a:rPr lang="en-US" sz="700" dirty="0">
                <a:solidFill>
                  <a:srgbClr val="002769"/>
                </a:solidFill>
                <a:latin typeface="Figtree"/>
              </a:rPr>
              <a:t>1% principal balance reduction will be applied as a statement credit to your College Ave Loan upon validation that you have completed your Undergraduate or Graduate degree program. Contact College Ave for specific details (844) 422-7502. </a:t>
            </a:r>
            <a:r>
              <a:rPr lang="en-US" sz="700" dirty="0">
                <a:solidFill>
                  <a:srgbClr val="002769"/>
                </a:solidFill>
                <a:latin typeface="Figtree"/>
                <a:hlinkClick r:id="rId3"/>
              </a:rPr>
              <a:t>ASDA Member Benefit Terms &amp; Conditions.</a:t>
            </a:r>
            <a:endParaRPr lang="en-US" sz="700" dirty="0">
              <a:solidFill>
                <a:srgbClr val="002769"/>
              </a:solidFill>
              <a:latin typeface="Figtree"/>
            </a:endParaRPr>
          </a:p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00" u="none" strike="noStrike" cap="none" spc="0" normalizeH="0" dirty="0">
                <a:ln>
                  <a:noFill/>
                </a:ln>
                <a:solidFill>
                  <a:srgbClr val="002769"/>
                </a:solidFill>
                <a:effectLst/>
                <a:uFillTx/>
                <a:latin typeface="Figtree"/>
                <a:sym typeface="Calibri"/>
              </a:rPr>
              <a:t>As a member benefit affiliate, ASDA may receive compensation from College Ave on the basis of completed transactions </a:t>
            </a:r>
          </a:p>
        </p:txBody>
      </p:sp>
    </p:spTree>
    <p:extLst>
      <p:ext uri="{BB962C8B-B14F-4D97-AF65-F5344CB8AC3E}">
        <p14:creationId xmlns:p14="http://schemas.microsoft.com/office/powerpoint/2010/main" val="5289408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76777B"/>
      </a:dk1>
      <a:lt1>
        <a:srgbClr val="FFFFFF"/>
      </a:lt1>
      <a:dk2>
        <a:srgbClr val="A7A7A7"/>
      </a:dk2>
      <a:lt2>
        <a:srgbClr val="535353"/>
      </a:lt2>
      <a:accent1>
        <a:srgbClr val="00ADBC"/>
      </a:accent1>
      <a:accent2>
        <a:srgbClr val="002269"/>
      </a:accent2>
      <a:accent3>
        <a:srgbClr val="76777B"/>
      </a:accent3>
      <a:accent4>
        <a:srgbClr val="006169"/>
      </a:accent4>
      <a:accent5>
        <a:srgbClr val="00133B"/>
      </a:accent5>
      <a:accent6>
        <a:srgbClr val="424345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3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b="1" u="none" strike="noStrike" cap="none" spc="0" normalizeH="0" baseline="0" dirty="0">
            <a:ln>
              <a:noFill/>
            </a:ln>
            <a:solidFill>
              <a:srgbClr val="002769"/>
            </a:solidFill>
            <a:effectLst/>
            <a:uFillTx/>
            <a:latin typeface="Figtree Light SemiBold" pitchFamily="2" charset="0"/>
            <a:sym typeface="Calibri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CASL_0125_Generic_Training_Playbook_V6" id="{3E86A6E7-6137-4841-B09F-7BCD33C8D695}" vid="{8E81DBF1-2B55-A543-8E95-99947715A3A3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DBC"/>
      </a:accent1>
      <a:accent2>
        <a:srgbClr val="002269"/>
      </a:accent2>
      <a:accent3>
        <a:srgbClr val="76777B"/>
      </a:accent3>
      <a:accent4>
        <a:srgbClr val="006169"/>
      </a:accent4>
      <a:accent5>
        <a:srgbClr val="00133B"/>
      </a:accent5>
      <a:accent6>
        <a:srgbClr val="424345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3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3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69830</TotalTime>
  <Words>670</Words>
  <Application>Microsoft Office PowerPoint</Application>
  <PresentationFormat>On-screen Show (4:3)</PresentationFormat>
  <Paragraphs>52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Figtree</vt:lpstr>
      <vt:lpstr>Figtree Light</vt:lpstr>
      <vt:lpstr>Figtree Light SemiBold</vt:lpstr>
      <vt:lpstr>Lora</vt:lpstr>
      <vt:lpstr>Office Theme</vt:lpstr>
      <vt:lpstr>PowerPoint Presentation</vt:lpstr>
      <vt:lpstr>What Sets This Partnership Apart</vt:lpstr>
      <vt:lpstr>College Ave Company Overview</vt:lpstr>
      <vt:lpstr>Dental Loans</vt:lpstr>
      <vt:lpstr>Undergraduate Loans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Ling</dc:creator>
  <cp:lastModifiedBy>Alyssa Nevedomsky</cp:lastModifiedBy>
  <cp:revision>105</cp:revision>
  <dcterms:modified xsi:type="dcterms:W3CDTF">2025-03-26T17:43:17Z</dcterms:modified>
</cp:coreProperties>
</file>