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9"/>
  </p:notesMasterIdLst>
  <p:sldIdLst>
    <p:sldId id="268" r:id="rId2"/>
    <p:sldId id="265" r:id="rId3"/>
    <p:sldId id="256" r:id="rId4"/>
    <p:sldId id="262" r:id="rId5"/>
    <p:sldId id="264" r:id="rId6"/>
    <p:sldId id="266" r:id="rId7"/>
    <p:sldId id="267" r:id="rId8"/>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6000" userDrawn="1">
          <p15:clr>
            <a:srgbClr val="A4A3A4"/>
          </p15:clr>
        </p15:guide>
        <p15:guide id="3" pos="3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050"/>
    <a:srgbClr val="2F2F2F"/>
    <a:srgbClr val="F0F0F0"/>
    <a:srgbClr val="939393"/>
    <a:srgbClr val="0078D4"/>
    <a:srgbClr val="D2D2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2" d="100"/>
          <a:sy n="92" d="100"/>
        </p:scale>
        <p:origin x="102" y="198"/>
      </p:cViewPr>
      <p:guideLst>
        <p:guide orient="horz" pos="2448"/>
        <p:guide pos="6000"/>
        <p:guide pos="3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1CA81F-C41B-4590-AB41-44CC32A6367C}" type="datetimeFigureOut">
              <a:rPr lang="en-US" smtClean="0"/>
              <a:t>8/23/2019</a:t>
            </a:fld>
            <a:endParaRPr lang="en-US" dirty="0"/>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95AA88-0382-49D5-A5D7-F38CCBB70525}" type="slidenum">
              <a:rPr lang="en-US" smtClean="0"/>
              <a:t>‹#›</a:t>
            </a:fld>
            <a:endParaRPr lang="en-US" dirty="0"/>
          </a:p>
        </p:txBody>
      </p:sp>
    </p:spTree>
    <p:extLst>
      <p:ext uri="{BB962C8B-B14F-4D97-AF65-F5344CB8AC3E}">
        <p14:creationId xmlns:p14="http://schemas.microsoft.com/office/powerpoint/2010/main" val="2762197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95AA88-0382-49D5-A5D7-F38CCBB70525}" type="slidenum">
              <a:rPr lang="en-US" smtClean="0"/>
              <a:t>1</a:t>
            </a:fld>
            <a:endParaRPr lang="en-US" dirty="0"/>
          </a:p>
        </p:txBody>
      </p:sp>
    </p:spTree>
    <p:extLst>
      <p:ext uri="{BB962C8B-B14F-4D97-AF65-F5344CB8AC3E}">
        <p14:creationId xmlns:p14="http://schemas.microsoft.com/office/powerpoint/2010/main" val="3942765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95AA88-0382-49D5-A5D7-F38CCBB70525}" type="slidenum">
              <a:rPr lang="en-US" smtClean="0"/>
              <a:t>2</a:t>
            </a:fld>
            <a:endParaRPr lang="en-US" dirty="0"/>
          </a:p>
        </p:txBody>
      </p:sp>
    </p:spTree>
    <p:extLst>
      <p:ext uri="{BB962C8B-B14F-4D97-AF65-F5344CB8AC3E}">
        <p14:creationId xmlns:p14="http://schemas.microsoft.com/office/powerpoint/2010/main" val="2938564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95AA88-0382-49D5-A5D7-F38CCBB70525}" type="slidenum">
              <a:rPr lang="en-US" smtClean="0"/>
              <a:t>3</a:t>
            </a:fld>
            <a:endParaRPr lang="en-US" dirty="0"/>
          </a:p>
        </p:txBody>
      </p:sp>
    </p:spTree>
    <p:extLst>
      <p:ext uri="{BB962C8B-B14F-4D97-AF65-F5344CB8AC3E}">
        <p14:creationId xmlns:p14="http://schemas.microsoft.com/office/powerpoint/2010/main" val="2390382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95AA88-0382-49D5-A5D7-F38CCBB70525}" type="slidenum">
              <a:rPr lang="en-US" smtClean="0"/>
              <a:t>4</a:t>
            </a:fld>
            <a:endParaRPr lang="en-US" dirty="0"/>
          </a:p>
        </p:txBody>
      </p:sp>
    </p:spTree>
    <p:extLst>
      <p:ext uri="{BB962C8B-B14F-4D97-AF65-F5344CB8AC3E}">
        <p14:creationId xmlns:p14="http://schemas.microsoft.com/office/powerpoint/2010/main" val="188405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95AA88-0382-49D5-A5D7-F38CCBB70525}" type="slidenum">
              <a:rPr lang="en-US" smtClean="0"/>
              <a:t>5</a:t>
            </a:fld>
            <a:endParaRPr lang="en-US" dirty="0"/>
          </a:p>
        </p:txBody>
      </p:sp>
    </p:spTree>
    <p:extLst>
      <p:ext uri="{BB962C8B-B14F-4D97-AF65-F5344CB8AC3E}">
        <p14:creationId xmlns:p14="http://schemas.microsoft.com/office/powerpoint/2010/main" val="3826555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95AA88-0382-49D5-A5D7-F38CCBB70525}" type="slidenum">
              <a:rPr lang="en-US" smtClean="0"/>
              <a:t>6</a:t>
            </a:fld>
            <a:endParaRPr lang="en-US" dirty="0"/>
          </a:p>
        </p:txBody>
      </p:sp>
    </p:spTree>
    <p:extLst>
      <p:ext uri="{BB962C8B-B14F-4D97-AF65-F5344CB8AC3E}">
        <p14:creationId xmlns:p14="http://schemas.microsoft.com/office/powerpoint/2010/main" val="625692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95AA88-0382-49D5-A5D7-F38CCBB70525}" type="slidenum">
              <a:rPr lang="en-US" smtClean="0"/>
              <a:t>7</a:t>
            </a:fld>
            <a:endParaRPr lang="en-US" dirty="0"/>
          </a:p>
        </p:txBody>
      </p:sp>
    </p:spTree>
    <p:extLst>
      <p:ext uri="{BB962C8B-B14F-4D97-AF65-F5344CB8AC3E}">
        <p14:creationId xmlns:p14="http://schemas.microsoft.com/office/powerpoint/2010/main" val="182528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166338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199833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338262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351814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smtClean="0"/>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687354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531661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smtClean="0"/>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smtClean="0"/>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181577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307218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973818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smtClean="0"/>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332697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dirty="0" smtClean="0"/>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2AC39B-AEF8-47A6-997C-02F38BF17500}" type="datetimeFigureOut">
              <a:rPr lang="en-US" smtClean="0"/>
              <a:t>8/23/2019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7A91BD-2D30-4D1B-B388-0538F34CA7E2}" type="slidenum">
              <a:rPr lang="en-US" smtClean="0"/>
              <a:t>‹#›</a:t>
            </a:fld>
            <a:endParaRPr lang="en-US" dirty="0"/>
          </a:p>
        </p:txBody>
      </p:sp>
    </p:spTree>
    <p:extLst>
      <p:ext uri="{BB962C8B-B14F-4D97-AF65-F5344CB8AC3E}">
        <p14:creationId xmlns:p14="http://schemas.microsoft.com/office/powerpoint/2010/main" val="2076399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E82AC39B-AEF8-47A6-997C-02F38BF17500}" type="datetimeFigureOut">
              <a:rPr lang="en-US" smtClean="0"/>
              <a:t>8/23/2019</a:t>
            </a:fld>
            <a:endParaRPr lang="en-US" dirty="0"/>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E07A91BD-2D30-4D1B-B388-0538F34CA7E2}" type="slidenum">
              <a:rPr lang="en-US" smtClean="0"/>
              <a:t>‹#›</a:t>
            </a:fld>
            <a:endParaRPr lang="en-US" dirty="0"/>
          </a:p>
        </p:txBody>
      </p:sp>
    </p:spTree>
    <p:extLst>
      <p:ext uri="{BB962C8B-B14F-4D97-AF65-F5344CB8AC3E}">
        <p14:creationId xmlns:p14="http://schemas.microsoft.com/office/powerpoint/2010/main" val="24644380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www.asdanet.org/utility-navigation/about-asda/leaders-and-governance/current-statements-of-position-or-policy"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s://www.asdanet.org/utility-navigation/Publications/Print/Contour" TargetMode="External"/><Relationship Id="rId5" Type="http://schemas.openxmlformats.org/officeDocument/2006/relationships/hyperlink" Target="https://www.asdanet.org/index/dental-student-resources/Ethics" TargetMode="External"/><Relationship Id="rId4" Type="http://schemas.openxmlformats.org/officeDocument/2006/relationships/hyperlink" Target="https://www.asdanet.org/index/dental-student-resources/health-and-wellnes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asdanet.org/utility-navigation/about-asda/leaders-and-governance/current-statements-of-position-or-policy"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s://www.asdanet.org/index/get-involved/develop-leadership-skills" TargetMode="External"/><Relationship Id="rId4" Type="http://schemas.openxmlformats.org/officeDocument/2006/relationships/hyperlink" Target="https://www.asdanet.org/index/get-involved/advocat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asdanet.org/utility-navigation/about-asda/leaders-and-governance/current-statements-of-position-or-policy"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jpeg"/><Relationship Id="rId5" Type="http://schemas.openxmlformats.org/officeDocument/2006/relationships/hyperlink" Target="https://www.asdanet.org/index/programs-events/asda-awards/Excellence-and-Advocate-Awards" TargetMode="External"/><Relationship Id="rId4" Type="http://schemas.openxmlformats.org/officeDocument/2006/relationships/hyperlink" Target="https://www.asdanet.org/index/programs-events/asda-awards/Gold-Crown-Aw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s://www.asdanet.org/docs/programs-events/NLC/nlc-18-presentations/mcpherson-pandya--developing-strong-relationships-with-your-state-dental-association" TargetMode="External"/><Relationship Id="rId4" Type="http://schemas.openxmlformats.org/officeDocument/2006/relationships/hyperlink" Target="https://www.asdanet.org/utility-navigation/about-asda/leaders-and-governance/current-statements-of-position-or-polic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www.asdanet.org/utility-navigation/about-asda/leaders-and-governance/current-statements-of-position-or-policy"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s://www.asdanet.org/index/get-involved/chapter-management-resources/Communication-tools-and-logos" TargetMode="External"/><Relationship Id="rId5" Type="http://schemas.openxmlformats.org/officeDocument/2006/relationships/hyperlink" Target="https://www.asdanet.org/utility-navigation/about-asda/asda-101/staff-and-contact-information" TargetMode="External"/><Relationship Id="rId4" Type="http://schemas.openxmlformats.org/officeDocument/2006/relationships/hyperlink" Target="https://www.asdanet.org/utility-navigation/about-asda/leaders-and-governance/Board-of-Truste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 xmlns:a16="http://schemas.microsoft.com/office/drawing/2014/main" id="{BAC6A0F5-7623-499D-9CF6-293E2B9D438C}"/>
              </a:ext>
              <a:ext uri="{C183D7F6-B498-43B3-948B-1728B52AA6E4}">
                <adec:decorative xmlns="" xmlns:adec="http://schemas.microsoft.com/office/drawing/2017/decorative" val="1"/>
              </a:ext>
            </a:extLst>
          </p:cNvPr>
          <p:cNvSpPr/>
          <p:nvPr/>
        </p:nvSpPr>
        <p:spPr>
          <a:xfrm>
            <a:off x="0" y="3"/>
            <a:ext cx="10058400" cy="1681922"/>
          </a:xfrm>
          <a:prstGeom prst="rect">
            <a:avLst/>
          </a:prstGeom>
          <a:solidFill>
            <a:srgbClr val="0078D4"/>
          </a:solidFill>
          <a:ln>
            <a:solidFill>
              <a:srgbClr val="0078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 xmlns:a16="http://schemas.microsoft.com/office/drawing/2014/main" id="{3887613D-DAF5-4362-A1F9-C1557151D8B6}"/>
              </a:ext>
            </a:extLst>
          </p:cNvPr>
          <p:cNvSpPr txBox="1"/>
          <p:nvPr/>
        </p:nvSpPr>
        <p:spPr>
          <a:xfrm>
            <a:off x="340660" y="286868"/>
            <a:ext cx="8647476" cy="1200329"/>
          </a:xfrm>
          <a:prstGeom prst="rect">
            <a:avLst/>
          </a:prstGeom>
          <a:noFill/>
        </p:spPr>
        <p:txBody>
          <a:bodyPr wrap="square" rtlCol="0">
            <a:spAutoFit/>
          </a:bodyPr>
          <a:lstStyle/>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Best Practices: </a:t>
            </a:r>
          </a:p>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Working with School Administration</a:t>
            </a:r>
            <a:endParaRPr lang="it-IT" sz="4000" kern="1500" spc="-83" dirty="0">
              <a:solidFill>
                <a:schemeClr val="bg1"/>
              </a:solidFill>
              <a:latin typeface="Segoe UI Semibold" panose="020B0702040204020203" pitchFamily="34" charset="0"/>
              <a:cs typeface="Segoe UI Semibold" panose="020B0702040204020203"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65551" y="6723345"/>
            <a:ext cx="1912480" cy="843741"/>
          </a:xfrm>
          <a:prstGeom prst="rect">
            <a:avLst/>
          </a:prstGeom>
        </p:spPr>
      </p:pic>
      <p:sp>
        <p:nvSpPr>
          <p:cNvPr id="20" name="CasellaDiTesto 19">
            <a:extLst>
              <a:ext uri="{FF2B5EF4-FFF2-40B4-BE49-F238E27FC236}">
                <a16:creationId xmlns="" xmlns:a16="http://schemas.microsoft.com/office/drawing/2014/main" id="{81538709-BD73-4FD7-BDC2-21A08D469A18}"/>
              </a:ext>
            </a:extLst>
          </p:cNvPr>
          <p:cNvSpPr txBox="1"/>
          <p:nvPr/>
        </p:nvSpPr>
        <p:spPr>
          <a:xfrm>
            <a:off x="485439" y="2070566"/>
            <a:ext cx="9159602" cy="3093154"/>
          </a:xfrm>
          <a:prstGeom prst="rect">
            <a:avLst/>
          </a:prstGeom>
          <a:noFill/>
        </p:spPr>
        <p:txBody>
          <a:bodyPr wrap="square" rtlCol="0">
            <a:spAutoFit/>
          </a:bodyPr>
          <a:lstStyle/>
          <a:p>
            <a:pPr>
              <a:lnSpc>
                <a:spcPts val="1800"/>
              </a:lnSpc>
            </a:pPr>
            <a:r>
              <a:rPr lang="en-US" sz="2400" b="1" dirty="0" smtClean="0">
                <a:latin typeface="Segoe UI" panose="020B0502040204020203" pitchFamily="34" charset="0"/>
                <a:ea typeface="Segoe UI" panose="020B0502040204020203" pitchFamily="34" charset="0"/>
                <a:cs typeface="Segoe UI" panose="020B0502040204020203" pitchFamily="34" charset="0"/>
              </a:rPr>
              <a:t>Introduction</a:t>
            </a:r>
          </a:p>
          <a:p>
            <a:pPr>
              <a:lnSpc>
                <a:spcPts val="1800"/>
              </a:lnSpc>
            </a:pPr>
            <a:endParaRPr lang="en-US" sz="1500" dirty="0" smtClean="0">
              <a:latin typeface="Segoe UI" panose="020B0502040204020203" pitchFamily="34" charset="0"/>
              <a:ea typeface="Segoe UI" panose="020B0502040204020203" pitchFamily="34" charset="0"/>
              <a:cs typeface="Segoe UI" panose="020B0502040204020203" pitchFamily="34" charset="0"/>
            </a:endParaRPr>
          </a:p>
          <a:p>
            <a:pPr>
              <a:lnSpc>
                <a:spcPts val="1800"/>
              </a:lnSpc>
            </a:pPr>
            <a:r>
              <a:rPr lang="en-US" sz="1500" dirty="0">
                <a:latin typeface="Segoe UI" panose="020B0502040204020203" pitchFamily="34" charset="0"/>
                <a:ea typeface="Segoe UI" panose="020B0502040204020203" pitchFamily="34" charset="0"/>
                <a:cs typeface="Segoe UI" panose="020B0502040204020203" pitchFamily="34" charset="0"/>
              </a:rPr>
              <a:t>D</a:t>
            </a:r>
            <a:r>
              <a:rPr lang="en-US" sz="1500" dirty="0" smtClean="0">
                <a:latin typeface="Segoe UI" panose="020B0502040204020203" pitchFamily="34" charset="0"/>
                <a:ea typeface="Segoe UI" panose="020B0502040204020203" pitchFamily="34" charset="0"/>
                <a:cs typeface="Segoe UI" panose="020B0502040204020203" pitchFamily="34" charset="0"/>
              </a:rPr>
              <a:t>eveloping a good relationship with your dental school administration can lead to important benefits for the chapter, including increased member engagement and greater school support. </a:t>
            </a:r>
          </a:p>
          <a:p>
            <a:pPr>
              <a:lnSpc>
                <a:spcPts val="1800"/>
              </a:lnSpc>
            </a:pPr>
            <a:endParaRPr lang="en-US"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r>
              <a:rPr lang="en-US" sz="1500" dirty="0" smtClean="0">
                <a:latin typeface="Segoe UI" panose="020B0502040204020203" pitchFamily="34" charset="0"/>
                <a:ea typeface="Segoe UI" panose="020B0502040204020203" pitchFamily="34" charset="0"/>
                <a:cs typeface="Segoe UI" panose="020B0502040204020203" pitchFamily="34" charset="0"/>
              </a:rPr>
              <a:t>Consider how your ASDA chapter could benefit by developing its relationship with school administration to support chapter activities and in obtaining approval for attendance at ASDA national/district events. </a:t>
            </a:r>
          </a:p>
          <a:p>
            <a:pPr>
              <a:lnSpc>
                <a:spcPts val="1800"/>
              </a:lnSpc>
            </a:pPr>
            <a:endParaRPr lang="en-US" sz="1500" dirty="0" smtClean="0">
              <a:latin typeface="Segoe UI" panose="020B0502040204020203" pitchFamily="34" charset="0"/>
              <a:ea typeface="Segoe UI" panose="020B0502040204020203" pitchFamily="34" charset="0"/>
              <a:cs typeface="Segoe UI" panose="020B0502040204020203" pitchFamily="34" charset="0"/>
            </a:endParaRPr>
          </a:p>
          <a:p>
            <a:pPr>
              <a:lnSpc>
                <a:spcPts val="1800"/>
              </a:lnSpc>
            </a:pPr>
            <a:r>
              <a:rPr lang="en-US" sz="1500" dirty="0" smtClean="0">
                <a:latin typeface="Segoe UI" panose="020B0502040204020203" pitchFamily="34" charset="0"/>
                <a:ea typeface="Segoe UI" panose="020B0502040204020203" pitchFamily="34" charset="0"/>
                <a:cs typeface="Segoe UI" panose="020B0502040204020203" pitchFamily="34" charset="0"/>
              </a:rPr>
              <a:t>This guide helps you build your ASDA chapter’s brand. The chapter will be able to demonstrate ASDA’s value, differentiate ASDA from other dental student groups, highlight ASDA’s national presence and how ASDA represents all dental students. </a:t>
            </a:r>
          </a:p>
          <a:p>
            <a:pPr>
              <a:lnSpc>
                <a:spcPts val="1800"/>
              </a:lnSpc>
            </a:pPr>
            <a:endParaRPr lang="en-US"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This guide should be used by the </a:t>
            </a:r>
            <a:r>
              <a:rPr lang="it-IT" sz="1500" dirty="0">
                <a:latin typeface="Segoe UI" panose="020B0502040204020203" pitchFamily="34" charset="0"/>
                <a:ea typeface="Segoe UI" panose="020B0502040204020203" pitchFamily="34" charset="0"/>
                <a:cs typeface="Segoe UI" panose="020B0502040204020203" pitchFamily="34" charset="0"/>
              </a:rPr>
              <a:t>Executive </a:t>
            </a:r>
            <a:r>
              <a:rPr lang="it-IT" sz="1500" dirty="0" smtClean="0">
                <a:latin typeface="Segoe UI" panose="020B0502040204020203" pitchFamily="34" charset="0"/>
                <a:ea typeface="Segoe UI" panose="020B0502040204020203" pitchFamily="34" charset="0"/>
                <a:cs typeface="Segoe UI" panose="020B0502040204020203" pitchFamily="34" charset="0"/>
              </a:rPr>
              <a:t>Committee </a:t>
            </a:r>
            <a:r>
              <a:rPr lang="it-IT" sz="1500" dirty="0" smtClean="0">
                <a:latin typeface="Segoe UI" panose="020B0502040204020203" pitchFamily="34" charset="0"/>
                <a:ea typeface="Segoe UI" panose="020B0502040204020203" pitchFamily="34" charset="0"/>
                <a:cs typeface="Segoe UI" panose="020B0502040204020203" pitchFamily="34" charset="0"/>
              </a:rPr>
              <a:t>of your ASDA chapter.</a:t>
            </a:r>
          </a:p>
        </p:txBody>
      </p:sp>
    </p:spTree>
    <p:extLst>
      <p:ext uri="{BB962C8B-B14F-4D97-AF65-F5344CB8AC3E}">
        <p14:creationId xmlns:p14="http://schemas.microsoft.com/office/powerpoint/2010/main" val="2541780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 xmlns:a16="http://schemas.microsoft.com/office/drawing/2014/main" id="{BAC6A0F5-7623-499D-9CF6-293E2B9D438C}"/>
              </a:ext>
              <a:ext uri="{C183D7F6-B498-43B3-948B-1728B52AA6E4}">
                <adec:decorative xmlns="" xmlns:adec="http://schemas.microsoft.com/office/drawing/2017/decorative" val="1"/>
              </a:ext>
            </a:extLst>
          </p:cNvPr>
          <p:cNvSpPr/>
          <p:nvPr/>
        </p:nvSpPr>
        <p:spPr>
          <a:xfrm>
            <a:off x="0" y="3"/>
            <a:ext cx="10058400" cy="1681922"/>
          </a:xfrm>
          <a:prstGeom prst="rect">
            <a:avLst/>
          </a:prstGeom>
          <a:solidFill>
            <a:srgbClr val="0078D4"/>
          </a:solidFill>
          <a:ln>
            <a:solidFill>
              <a:srgbClr val="0078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 xmlns:a16="http://schemas.microsoft.com/office/drawing/2014/main" id="{3887613D-DAF5-4362-A1F9-C1557151D8B6}"/>
              </a:ext>
            </a:extLst>
          </p:cNvPr>
          <p:cNvSpPr txBox="1"/>
          <p:nvPr/>
        </p:nvSpPr>
        <p:spPr>
          <a:xfrm>
            <a:off x="340660" y="286868"/>
            <a:ext cx="8647476" cy="1200329"/>
          </a:xfrm>
          <a:prstGeom prst="rect">
            <a:avLst/>
          </a:prstGeom>
          <a:noFill/>
        </p:spPr>
        <p:txBody>
          <a:bodyPr wrap="square" rtlCol="0">
            <a:spAutoFit/>
          </a:bodyPr>
          <a:lstStyle/>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Best Practices: </a:t>
            </a:r>
          </a:p>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Working with School Administration</a:t>
            </a:r>
            <a:endParaRPr lang="it-IT" sz="4000" kern="1500" spc="-83" dirty="0">
              <a:solidFill>
                <a:schemeClr val="bg1"/>
              </a:solidFill>
              <a:latin typeface="Segoe UI Semibold" panose="020B0702040204020203" pitchFamily="34" charset="0"/>
              <a:cs typeface="Segoe UI Semibold" panose="020B0702040204020203" pitchFamily="34" charset="0"/>
            </a:endParaRPr>
          </a:p>
        </p:txBody>
      </p:sp>
      <p:sp>
        <p:nvSpPr>
          <p:cNvPr id="19" name="CasellaDiTesto 19">
            <a:extLst>
              <a:ext uri="{FF2B5EF4-FFF2-40B4-BE49-F238E27FC236}">
                <a16:creationId xmlns="" xmlns:a16="http://schemas.microsoft.com/office/drawing/2014/main" id="{81538709-BD73-4FD7-BDC2-21A08D469A18}"/>
              </a:ext>
            </a:extLst>
          </p:cNvPr>
          <p:cNvSpPr txBox="1"/>
          <p:nvPr/>
        </p:nvSpPr>
        <p:spPr>
          <a:xfrm>
            <a:off x="1349249" y="3867512"/>
            <a:ext cx="7563962" cy="1708160"/>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As an ASDA chapter leader, you know what ASDA is and the value you gain from ASDA membership, the ASDA chapter and attending ASDA events. The school adminstration does not know ASDA like you do – help them understand</a:t>
            </a:r>
            <a:r>
              <a:rPr lang="it-IT" sz="1500" dirty="0">
                <a:latin typeface="Segoe UI" panose="020B0502040204020203" pitchFamily="34" charset="0"/>
                <a:ea typeface="Segoe UI" panose="020B0502040204020203" pitchFamily="34" charset="0"/>
                <a:cs typeface="Segoe UI" panose="020B0502040204020203" pitchFamily="34" charset="0"/>
              </a:rPr>
              <a:t> </a:t>
            </a:r>
            <a:r>
              <a:rPr lang="it-IT" sz="1500" dirty="0" smtClean="0">
                <a:latin typeface="Segoe UI" panose="020B0502040204020203" pitchFamily="34" charset="0"/>
                <a:ea typeface="Segoe UI" panose="020B0502040204020203" pitchFamily="34" charset="0"/>
                <a:cs typeface="Segoe UI" panose="020B0502040204020203" pitchFamily="34" charset="0"/>
              </a:rPr>
              <a:t>by inviting them to </a:t>
            </a:r>
            <a:r>
              <a:rPr lang="it-IT" sz="1500" dirty="0">
                <a:latin typeface="Segoe UI" panose="020B0502040204020203" pitchFamily="34" charset="0"/>
                <a:ea typeface="Segoe UI" panose="020B0502040204020203" pitchFamily="34" charset="0"/>
                <a:cs typeface="Segoe UI" panose="020B0502040204020203" pitchFamily="34" charset="0"/>
              </a:rPr>
              <a:t>ASDA chapter events, include administration on enewsletters, connect through ASDA chapter social </a:t>
            </a:r>
            <a:r>
              <a:rPr lang="it-IT" sz="1500" dirty="0" smtClean="0">
                <a:latin typeface="Segoe UI" panose="020B0502040204020203" pitchFamily="34" charset="0"/>
                <a:ea typeface="Segoe UI" panose="020B0502040204020203" pitchFamily="34" charset="0"/>
                <a:cs typeface="Segoe UI" panose="020B0502040204020203" pitchFamily="34" charset="0"/>
              </a:rPr>
              <a:t>media, share information learned at national ASDA meetings, highlight CE opportunities. </a:t>
            </a:r>
            <a:endParaRPr lang="it-IT"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35" name="CasellaDiTesto 15">
            <a:extLst>
              <a:ext uri="{FF2B5EF4-FFF2-40B4-BE49-F238E27FC236}">
                <a16:creationId xmlns="" xmlns:a16="http://schemas.microsoft.com/office/drawing/2014/main" id="{F63109D1-B946-4573-951B-E3F065686A2A}"/>
              </a:ext>
            </a:extLst>
          </p:cNvPr>
          <p:cNvSpPr txBox="1"/>
          <p:nvPr/>
        </p:nvSpPr>
        <p:spPr>
          <a:xfrm>
            <a:off x="340660" y="1922351"/>
            <a:ext cx="9310976" cy="577530"/>
          </a:xfrm>
          <a:prstGeom prst="rect">
            <a:avLst/>
          </a:prstGeom>
          <a:noFill/>
        </p:spPr>
        <p:txBody>
          <a:bodyPr wrap="square" rtlCol="0">
            <a:spAutoFit/>
          </a:bodyPr>
          <a:lstStyle/>
          <a:p>
            <a:pPr>
              <a:lnSpc>
                <a:spcPct val="150000"/>
              </a:lnSpc>
            </a:pPr>
            <a:r>
              <a:rPr lang="it-IT" sz="2400" b="1"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1</a:t>
            </a:r>
            <a:r>
              <a:rPr lang="it-IT" sz="2400" b="1" dirty="0" smtClean="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 Create Dialogue, Then Demonstrate Value </a:t>
            </a:r>
            <a:endParaRPr lang="it-IT" sz="1400"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endParaRPr>
          </a:p>
        </p:txBody>
      </p:sp>
      <p:sp>
        <p:nvSpPr>
          <p:cNvPr id="53" name="Oval 52">
            <a:extLst>
              <a:ext uri="{FF2B5EF4-FFF2-40B4-BE49-F238E27FC236}">
                <a16:creationId xmlns="" xmlns:a16="http://schemas.microsoft.com/office/drawing/2014/main" id="{0D9E5DAA-7984-4990-96FA-A31B5B7E6A89}"/>
              </a:ext>
            </a:extLst>
          </p:cNvPr>
          <p:cNvSpPr/>
          <p:nvPr/>
        </p:nvSpPr>
        <p:spPr>
          <a:xfrm rot="5400000">
            <a:off x="807749" y="4250267"/>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32" name="Oval 31">
            <a:extLst>
              <a:ext uri="{FF2B5EF4-FFF2-40B4-BE49-F238E27FC236}">
                <a16:creationId xmlns="" xmlns:a16="http://schemas.microsoft.com/office/drawing/2014/main" id="{0D9E5DAA-7984-4990-96FA-A31B5B7E6A89}"/>
              </a:ext>
            </a:extLst>
          </p:cNvPr>
          <p:cNvSpPr/>
          <p:nvPr/>
        </p:nvSpPr>
        <p:spPr>
          <a:xfrm rot="5400000">
            <a:off x="807749" y="5697410"/>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65551" y="6723345"/>
            <a:ext cx="1912480" cy="843741"/>
          </a:xfrm>
          <a:prstGeom prst="rect">
            <a:avLst/>
          </a:prstGeom>
        </p:spPr>
      </p:pic>
      <p:sp>
        <p:nvSpPr>
          <p:cNvPr id="18" name="CasellaDiTesto 19">
            <a:extLst>
              <a:ext uri="{FF2B5EF4-FFF2-40B4-BE49-F238E27FC236}">
                <a16:creationId xmlns="" xmlns:a16="http://schemas.microsoft.com/office/drawing/2014/main" id="{81538709-BD73-4FD7-BDC2-21A08D469A18}"/>
              </a:ext>
            </a:extLst>
          </p:cNvPr>
          <p:cNvSpPr txBox="1"/>
          <p:nvPr/>
        </p:nvSpPr>
        <p:spPr>
          <a:xfrm>
            <a:off x="485439" y="6504047"/>
            <a:ext cx="7563962" cy="1015663"/>
          </a:xfrm>
          <a:prstGeom prst="rect">
            <a:avLst/>
          </a:prstGeom>
          <a:noFill/>
        </p:spPr>
        <p:txBody>
          <a:bodyPr wrap="square" rtlCol="0">
            <a:spAutoFit/>
          </a:bodyPr>
          <a:lstStyle/>
          <a:p>
            <a:pPr>
              <a:lnSpc>
                <a:spcPts val="1800"/>
              </a:lnSpc>
            </a:pPr>
            <a:r>
              <a:rPr lang="en-US" sz="1100" dirty="0" smtClean="0"/>
              <a:t>Helpful ASDA Links:</a:t>
            </a:r>
          </a:p>
          <a:p>
            <a:pPr>
              <a:lnSpc>
                <a:spcPts val="1800"/>
              </a:lnSpc>
            </a:pPr>
            <a:r>
              <a:rPr lang="en-US" sz="1100" dirty="0">
                <a:hlinkClick r:id="rId4"/>
              </a:rPr>
              <a:t>https://</a:t>
            </a:r>
            <a:r>
              <a:rPr lang="en-US" sz="1100" dirty="0" smtClean="0">
                <a:hlinkClick r:id="rId4"/>
              </a:rPr>
              <a:t>www.asdanet.org/index/dental-student-resources/health-and-wellness</a:t>
            </a:r>
            <a:endParaRPr lang="en-US" sz="1100" dirty="0" smtClean="0"/>
          </a:p>
          <a:p>
            <a:pPr>
              <a:lnSpc>
                <a:spcPts val="1800"/>
              </a:lnSpc>
            </a:pPr>
            <a:r>
              <a:rPr lang="en-US" sz="1100" dirty="0">
                <a:hlinkClick r:id="rId5"/>
              </a:rPr>
              <a:t>https://</a:t>
            </a:r>
            <a:r>
              <a:rPr lang="en-US" sz="1100" dirty="0" smtClean="0">
                <a:hlinkClick r:id="rId5"/>
              </a:rPr>
              <a:t>www.asdanet.org/index/dental-student-resources/Ethics</a:t>
            </a:r>
            <a:endParaRPr lang="en-US" sz="1100" dirty="0" smtClean="0"/>
          </a:p>
          <a:p>
            <a:pPr>
              <a:lnSpc>
                <a:spcPts val="1800"/>
              </a:lnSpc>
            </a:pPr>
            <a:r>
              <a:rPr lang="en-US" sz="1100" dirty="0">
                <a:hlinkClick r:id="rId6"/>
              </a:rPr>
              <a:t>https://www.asdanet.org/utility-navigation/Publications/Print/Contour</a:t>
            </a:r>
            <a:r>
              <a:rPr lang="en-US" sz="1100" dirty="0" smtClean="0"/>
              <a:t> </a:t>
            </a:r>
            <a:endParaRPr lang="en-US" sz="1100" dirty="0" smtClean="0">
              <a:hlinkClick r:id="rId7"/>
            </a:endParaRPr>
          </a:p>
        </p:txBody>
      </p:sp>
      <p:sp>
        <p:nvSpPr>
          <p:cNvPr id="20" name="CasellaDiTesto 19">
            <a:extLst>
              <a:ext uri="{FF2B5EF4-FFF2-40B4-BE49-F238E27FC236}">
                <a16:creationId xmlns="" xmlns:a16="http://schemas.microsoft.com/office/drawing/2014/main" id="{81538709-BD73-4FD7-BDC2-21A08D469A18}"/>
              </a:ext>
            </a:extLst>
          </p:cNvPr>
          <p:cNvSpPr txBox="1"/>
          <p:nvPr/>
        </p:nvSpPr>
        <p:spPr>
          <a:xfrm>
            <a:off x="1349249" y="2993067"/>
            <a:ext cx="7563962" cy="784830"/>
          </a:xfrm>
          <a:prstGeom prst="rect">
            <a:avLst/>
          </a:prstGeom>
          <a:noFill/>
        </p:spPr>
        <p:txBody>
          <a:bodyPr wrap="square" rtlCol="0">
            <a:spAutoFit/>
          </a:bodyPr>
          <a:lstStyle/>
          <a:p>
            <a:pPr>
              <a:lnSpc>
                <a:spcPts val="1800"/>
              </a:lnSpc>
            </a:pPr>
            <a:r>
              <a:rPr lang="en-US" sz="1500" dirty="0">
                <a:latin typeface="Segoe UI" panose="020B0502040204020203" pitchFamily="34" charset="0"/>
                <a:ea typeface="Segoe UI" panose="020B0502040204020203" pitchFamily="34" charset="0"/>
                <a:cs typeface="Segoe UI" panose="020B0502040204020203" pitchFamily="34" charset="0"/>
              </a:rPr>
              <a:t>What is the chapter’s reputation on campus? Does school </a:t>
            </a:r>
            <a:r>
              <a:rPr lang="en-US" sz="1500" dirty="0" smtClean="0">
                <a:latin typeface="Segoe UI" panose="020B0502040204020203" pitchFamily="34" charset="0"/>
                <a:ea typeface="Segoe UI" panose="020B0502040204020203" pitchFamily="34" charset="0"/>
                <a:cs typeface="Segoe UI" panose="020B0502040204020203" pitchFamily="34" charset="0"/>
              </a:rPr>
              <a:t>administration view chapter members as leaders in the classroom? The school administration needs to view the leaders as professionals to trust and respect the concerns of the chapter.</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21" name="CasellaDiTesto 19">
            <a:extLst>
              <a:ext uri="{FF2B5EF4-FFF2-40B4-BE49-F238E27FC236}">
                <a16:creationId xmlns="" xmlns:a16="http://schemas.microsoft.com/office/drawing/2014/main" id="{81538709-BD73-4FD7-BDC2-21A08D469A18}"/>
              </a:ext>
            </a:extLst>
          </p:cNvPr>
          <p:cNvSpPr txBox="1"/>
          <p:nvPr/>
        </p:nvSpPr>
        <p:spPr>
          <a:xfrm>
            <a:off x="1349249" y="5489412"/>
            <a:ext cx="7563962" cy="784830"/>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Showcase how ASDA is different than other student groups. Highlight ASDA’s emphasis on leadership development, advocacy, community service and </a:t>
            </a:r>
            <a:r>
              <a:rPr lang="it-IT" sz="1500" dirty="0">
                <a:latin typeface="Segoe UI" panose="020B0502040204020203" pitchFamily="34" charset="0"/>
                <a:ea typeface="Segoe UI" panose="020B0502040204020203" pitchFamily="34" charset="0"/>
                <a:cs typeface="Segoe UI" panose="020B0502040204020203" pitchFamily="34" charset="0"/>
              </a:rPr>
              <a:t>w</a:t>
            </a:r>
            <a:r>
              <a:rPr lang="it-IT" sz="1500" dirty="0" smtClean="0">
                <a:latin typeface="Segoe UI" panose="020B0502040204020203" pitchFamily="34" charset="0"/>
                <a:ea typeface="Segoe UI" panose="020B0502040204020203" pitchFamily="34" charset="0"/>
                <a:cs typeface="Segoe UI" panose="020B0502040204020203" pitchFamily="34" charset="0"/>
              </a:rPr>
              <a:t>ellness at the national and chapter level.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22" name="Oval 21">
            <a:extLst>
              <a:ext uri="{FF2B5EF4-FFF2-40B4-BE49-F238E27FC236}">
                <a16:creationId xmlns="" xmlns:a16="http://schemas.microsoft.com/office/drawing/2014/main" id="{0D9E5DAA-7984-4990-96FA-A31B5B7E6A89}"/>
              </a:ext>
            </a:extLst>
          </p:cNvPr>
          <p:cNvSpPr/>
          <p:nvPr/>
        </p:nvSpPr>
        <p:spPr>
          <a:xfrm rot="5400000">
            <a:off x="814433" y="3188429"/>
            <a:ext cx="244392"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Tree>
    <p:extLst>
      <p:ext uri="{BB962C8B-B14F-4D97-AF65-F5344CB8AC3E}">
        <p14:creationId xmlns:p14="http://schemas.microsoft.com/office/powerpoint/2010/main" val="3557196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ttangolo 4">
            <a:extLst>
              <a:ext uri="{FF2B5EF4-FFF2-40B4-BE49-F238E27FC236}">
                <a16:creationId xmlns="" xmlns:a16="http://schemas.microsoft.com/office/drawing/2014/main" id="{BAC6A0F5-7623-499D-9CF6-293E2B9D438C}"/>
              </a:ext>
              <a:ext uri="{C183D7F6-B498-43B3-948B-1728B52AA6E4}">
                <adec:decorative xmlns="" xmlns:adec="http://schemas.microsoft.com/office/drawing/2017/decorative" val="1"/>
              </a:ext>
            </a:extLst>
          </p:cNvPr>
          <p:cNvSpPr/>
          <p:nvPr/>
        </p:nvSpPr>
        <p:spPr>
          <a:xfrm>
            <a:off x="0" y="3"/>
            <a:ext cx="10058400" cy="1681922"/>
          </a:xfrm>
          <a:prstGeom prst="rect">
            <a:avLst/>
          </a:prstGeom>
          <a:solidFill>
            <a:srgbClr val="0078D4"/>
          </a:solidFill>
          <a:ln>
            <a:solidFill>
              <a:srgbClr val="0078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 xmlns:a16="http://schemas.microsoft.com/office/drawing/2014/main" id="{3887613D-DAF5-4362-A1F9-C1557151D8B6}"/>
              </a:ext>
            </a:extLst>
          </p:cNvPr>
          <p:cNvSpPr txBox="1"/>
          <p:nvPr/>
        </p:nvSpPr>
        <p:spPr>
          <a:xfrm>
            <a:off x="340660" y="286868"/>
            <a:ext cx="8647476" cy="1200329"/>
          </a:xfrm>
          <a:prstGeom prst="rect">
            <a:avLst/>
          </a:prstGeom>
          <a:noFill/>
        </p:spPr>
        <p:txBody>
          <a:bodyPr wrap="square" rtlCol="0">
            <a:spAutoFit/>
          </a:bodyPr>
          <a:lstStyle/>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Best Practices: </a:t>
            </a:r>
          </a:p>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Working with School Administration</a:t>
            </a:r>
            <a:endParaRPr lang="it-IT" sz="4000" kern="1500" spc="-83" dirty="0">
              <a:solidFill>
                <a:schemeClr val="bg1"/>
              </a:solidFill>
              <a:latin typeface="Segoe UI Semibold" panose="020B0702040204020203" pitchFamily="34" charset="0"/>
              <a:cs typeface="Segoe UI Semibold" panose="020B0702040204020203" pitchFamily="34" charset="0"/>
            </a:endParaRPr>
          </a:p>
        </p:txBody>
      </p:sp>
      <p:sp>
        <p:nvSpPr>
          <p:cNvPr id="19" name="CasellaDiTesto 19">
            <a:extLst>
              <a:ext uri="{FF2B5EF4-FFF2-40B4-BE49-F238E27FC236}">
                <a16:creationId xmlns="" xmlns:a16="http://schemas.microsoft.com/office/drawing/2014/main" id="{81538709-BD73-4FD7-BDC2-21A08D469A18}"/>
              </a:ext>
            </a:extLst>
          </p:cNvPr>
          <p:cNvSpPr txBox="1"/>
          <p:nvPr/>
        </p:nvSpPr>
        <p:spPr>
          <a:xfrm>
            <a:off x="1257829" y="3123132"/>
            <a:ext cx="7563962" cy="784830"/>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Is there alignment between the school’s mission/dean’s goals and ASDA policy? Highlight the commonality. The school/dean may not be aware. Use common ground to build trust.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35" name="CasellaDiTesto 15">
            <a:extLst>
              <a:ext uri="{FF2B5EF4-FFF2-40B4-BE49-F238E27FC236}">
                <a16:creationId xmlns="" xmlns:a16="http://schemas.microsoft.com/office/drawing/2014/main" id="{F63109D1-B946-4573-951B-E3F065686A2A}"/>
              </a:ext>
            </a:extLst>
          </p:cNvPr>
          <p:cNvSpPr txBox="1"/>
          <p:nvPr/>
        </p:nvSpPr>
        <p:spPr>
          <a:xfrm>
            <a:off x="340660" y="1918743"/>
            <a:ext cx="9310976" cy="1107996"/>
          </a:xfrm>
          <a:prstGeom prst="rect">
            <a:avLst/>
          </a:prstGeom>
          <a:noFill/>
        </p:spPr>
        <p:txBody>
          <a:bodyPr wrap="square" rtlCol="0">
            <a:spAutoFit/>
          </a:bodyPr>
          <a:lstStyle/>
          <a:p>
            <a:pPr>
              <a:lnSpc>
                <a:spcPct val="150000"/>
              </a:lnSpc>
            </a:pPr>
            <a:r>
              <a:rPr lang="it-IT" sz="2400" b="1"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2</a:t>
            </a:r>
            <a:r>
              <a:rPr lang="it-IT" sz="2400" b="1" dirty="0" smtClean="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 Change Happens</a:t>
            </a:r>
            <a:endParaRPr lang="it-IT" sz="1400"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endParaRPr>
          </a:p>
          <a:p>
            <a:r>
              <a:rPr lang="en-US" sz="1500" dirty="0" smtClean="0">
                <a:latin typeface="Segoe UI" panose="020B0502040204020203" pitchFamily="34" charset="0"/>
                <a:ea typeface="Segoe UI" panose="020B0502040204020203" pitchFamily="34" charset="0"/>
                <a:cs typeface="Segoe UI" panose="020B0502040204020203" pitchFamily="34" charset="0"/>
              </a:rPr>
              <a:t>Change is going to happen - new deans are hired, school policy changes, ASDA chapter goals change. Focus on common ground.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50" name="Oval 49">
            <a:extLst>
              <a:ext uri="{FF2B5EF4-FFF2-40B4-BE49-F238E27FC236}">
                <a16:creationId xmlns="" xmlns:a16="http://schemas.microsoft.com/office/drawing/2014/main" id="{32AF285A-3940-4862-8F3F-88F393BC78AE}"/>
              </a:ext>
            </a:extLst>
          </p:cNvPr>
          <p:cNvSpPr/>
          <p:nvPr/>
        </p:nvSpPr>
        <p:spPr>
          <a:xfrm rot="5400000">
            <a:off x="807749" y="3240520"/>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53" name="Oval 52">
            <a:extLst>
              <a:ext uri="{FF2B5EF4-FFF2-40B4-BE49-F238E27FC236}">
                <a16:creationId xmlns="" xmlns:a16="http://schemas.microsoft.com/office/drawing/2014/main" id="{0D9E5DAA-7984-4990-96FA-A31B5B7E6A89}"/>
              </a:ext>
            </a:extLst>
          </p:cNvPr>
          <p:cNvSpPr/>
          <p:nvPr/>
        </p:nvSpPr>
        <p:spPr>
          <a:xfrm rot="5400000">
            <a:off x="807749" y="4123752"/>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30" name="CasellaDiTesto 19">
            <a:extLst>
              <a:ext uri="{FF2B5EF4-FFF2-40B4-BE49-F238E27FC236}">
                <a16:creationId xmlns="" xmlns:a16="http://schemas.microsoft.com/office/drawing/2014/main" id="{81538709-BD73-4FD7-BDC2-21A08D469A18}"/>
              </a:ext>
            </a:extLst>
          </p:cNvPr>
          <p:cNvSpPr txBox="1"/>
          <p:nvPr/>
        </p:nvSpPr>
        <p:spPr>
          <a:xfrm>
            <a:off x="1247219" y="4055625"/>
            <a:ext cx="7563962" cy="553998"/>
          </a:xfrm>
          <a:prstGeom prst="rect">
            <a:avLst/>
          </a:prstGeom>
          <a:noFill/>
        </p:spPr>
        <p:txBody>
          <a:bodyPr wrap="square" rtlCol="0">
            <a:spAutoFit/>
          </a:bodyPr>
          <a:lstStyle/>
          <a:p>
            <a:pPr>
              <a:lnSpc>
                <a:spcPts val="1800"/>
              </a:lnSpc>
            </a:pPr>
            <a:r>
              <a:rPr lang="it-IT" sz="1500" dirty="0">
                <a:latin typeface="Segoe UI" panose="020B0502040204020203" pitchFamily="34" charset="0"/>
                <a:ea typeface="Segoe UI" panose="020B0502040204020203" pitchFamily="34" charset="0"/>
                <a:cs typeface="Segoe UI" panose="020B0502040204020203" pitchFamily="34" charset="0"/>
              </a:rPr>
              <a:t>Remember that change is normal – a policy that changes one school year that is not open to discussion may be open to discussion in two years. </a:t>
            </a:r>
          </a:p>
        </p:txBody>
      </p:sp>
      <p:sp>
        <p:nvSpPr>
          <p:cNvPr id="32" name="Oval 31">
            <a:extLst>
              <a:ext uri="{FF2B5EF4-FFF2-40B4-BE49-F238E27FC236}">
                <a16:creationId xmlns="" xmlns:a16="http://schemas.microsoft.com/office/drawing/2014/main" id="{0D9E5DAA-7984-4990-96FA-A31B5B7E6A89}"/>
              </a:ext>
            </a:extLst>
          </p:cNvPr>
          <p:cNvSpPr/>
          <p:nvPr/>
        </p:nvSpPr>
        <p:spPr>
          <a:xfrm rot="5400000">
            <a:off x="823990" y="5006984"/>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38" name="CasellaDiTesto 19">
            <a:extLst>
              <a:ext uri="{FF2B5EF4-FFF2-40B4-BE49-F238E27FC236}">
                <a16:creationId xmlns="" xmlns:a16="http://schemas.microsoft.com/office/drawing/2014/main" id="{81538709-BD73-4FD7-BDC2-21A08D469A18}"/>
              </a:ext>
            </a:extLst>
          </p:cNvPr>
          <p:cNvSpPr txBox="1"/>
          <p:nvPr/>
        </p:nvSpPr>
        <p:spPr>
          <a:xfrm>
            <a:off x="1257829" y="4882907"/>
            <a:ext cx="7563962" cy="784830"/>
          </a:xfrm>
          <a:prstGeom prst="rect">
            <a:avLst/>
          </a:prstGeom>
          <a:noFill/>
        </p:spPr>
        <p:txBody>
          <a:bodyPr wrap="square" rtlCol="0">
            <a:spAutoFit/>
          </a:bodyPr>
          <a:lstStyle/>
          <a:p>
            <a:r>
              <a:rPr lang="it-IT" sz="1500" dirty="0">
                <a:latin typeface="Segoe UI" panose="020B0502040204020203" pitchFamily="34" charset="0"/>
                <a:cs typeface="Segoe UI" panose="020B0502040204020203" pitchFamily="34" charset="0"/>
              </a:rPr>
              <a:t>Create a transition plan to educate new administration on ASDA, ASDA events, and the </a:t>
            </a:r>
            <a:r>
              <a:rPr lang="it-IT" sz="1500" dirty="0" smtClean="0">
                <a:latin typeface="Segoe UI" panose="020B0502040204020203" pitchFamily="34" charset="0"/>
                <a:cs typeface="Segoe UI" panose="020B0502040204020203" pitchFamily="34" charset="0"/>
              </a:rPr>
              <a:t>chapter </a:t>
            </a:r>
            <a:r>
              <a:rPr lang="it-IT" sz="1500" dirty="0">
                <a:latin typeface="Segoe UI" panose="020B0502040204020203" pitchFamily="34" charset="0"/>
                <a:cs typeface="Segoe UI" panose="020B0502040204020203" pitchFamily="34" charset="0"/>
              </a:rPr>
              <a:t>before outgoing administration leaves – especially if outgoing administration is supportive of the chapter. </a:t>
            </a:r>
            <a:endParaRPr lang="en-US" sz="1500" dirty="0">
              <a:latin typeface="Segoe UI" panose="020B0502040204020203" pitchFamily="34" charset="0"/>
              <a:cs typeface="Segoe UI" panose="020B0502040204020203" pitchFamily="34" charset="0"/>
            </a:endParaRPr>
          </a:p>
        </p:txBody>
      </p:sp>
      <p:sp>
        <p:nvSpPr>
          <p:cNvPr id="39" name="CasellaDiTesto 19">
            <a:extLst>
              <a:ext uri="{FF2B5EF4-FFF2-40B4-BE49-F238E27FC236}">
                <a16:creationId xmlns="" xmlns:a16="http://schemas.microsoft.com/office/drawing/2014/main" id="{81538709-BD73-4FD7-BDC2-21A08D469A18}"/>
              </a:ext>
            </a:extLst>
          </p:cNvPr>
          <p:cNvSpPr txBox="1"/>
          <p:nvPr/>
        </p:nvSpPr>
        <p:spPr>
          <a:xfrm>
            <a:off x="485439" y="6504047"/>
            <a:ext cx="7563962" cy="1015663"/>
          </a:xfrm>
          <a:prstGeom prst="rect">
            <a:avLst/>
          </a:prstGeom>
          <a:noFill/>
        </p:spPr>
        <p:txBody>
          <a:bodyPr wrap="square" rtlCol="0">
            <a:spAutoFit/>
          </a:bodyPr>
          <a:lstStyle/>
          <a:p>
            <a:pPr>
              <a:lnSpc>
                <a:spcPts val="1800"/>
              </a:lnSpc>
            </a:pPr>
            <a:r>
              <a:rPr lang="en-US" sz="1100" dirty="0" smtClean="0"/>
              <a:t>Helpful ASDA Links: </a:t>
            </a:r>
            <a:endParaRPr lang="en-US" sz="1100" dirty="0" smtClean="0">
              <a:hlinkClick r:id="rId3"/>
            </a:endParaRPr>
          </a:p>
          <a:p>
            <a:pPr>
              <a:lnSpc>
                <a:spcPts val="1800"/>
              </a:lnSpc>
            </a:pPr>
            <a:r>
              <a:rPr lang="en-US" sz="1100" dirty="0" smtClean="0">
                <a:hlinkClick r:id="rId3"/>
              </a:rPr>
              <a:t>https</a:t>
            </a:r>
            <a:r>
              <a:rPr lang="en-US" sz="1100" dirty="0">
                <a:hlinkClick r:id="rId3"/>
              </a:rPr>
              <a:t>://</a:t>
            </a:r>
            <a:r>
              <a:rPr lang="en-US" sz="1100" dirty="0" smtClean="0">
                <a:hlinkClick r:id="rId3"/>
              </a:rPr>
              <a:t>www.asdanet.org/utility-navigation/about-asda/leaders-and-governance/current-statements-of-position-or-policy</a:t>
            </a:r>
            <a:endParaRPr lang="en-US" sz="1100" dirty="0" smtClean="0"/>
          </a:p>
          <a:p>
            <a:pPr>
              <a:lnSpc>
                <a:spcPts val="1800"/>
              </a:lnSpc>
            </a:pPr>
            <a:r>
              <a:rPr lang="en-US" sz="1100" dirty="0">
                <a:hlinkClick r:id="rId4"/>
              </a:rPr>
              <a:t>https://</a:t>
            </a:r>
            <a:r>
              <a:rPr lang="en-US" sz="1100" dirty="0" smtClean="0">
                <a:hlinkClick r:id="rId4"/>
              </a:rPr>
              <a:t>www.asdanet.org/index/get-involved/advocate</a:t>
            </a:r>
            <a:endParaRPr lang="en-US" sz="1100" dirty="0" smtClean="0"/>
          </a:p>
          <a:p>
            <a:pPr>
              <a:lnSpc>
                <a:spcPts val="1800"/>
              </a:lnSpc>
            </a:pPr>
            <a:r>
              <a:rPr lang="en-US" sz="1100" dirty="0">
                <a:hlinkClick r:id="rId5"/>
              </a:rPr>
              <a:t>https://www.asdanet.org/index/get-involved/develop-leadership-skills</a:t>
            </a:r>
            <a:endParaRPr lang="it-IT" sz="1100" dirty="0">
              <a:latin typeface="Segoe UI" panose="020B0502040204020203" pitchFamily="34" charset="0"/>
              <a:ea typeface="Segoe UI" panose="020B0502040204020203" pitchFamily="34" charset="0"/>
              <a:cs typeface="Segoe UI" panose="020B0502040204020203" pitchFamily="34" charset="0"/>
            </a:endParaRPr>
          </a:p>
        </p:txBody>
      </p:sp>
      <p:pic>
        <p:nvPicPr>
          <p:cNvPr id="42" name="Picture 4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65551" y="6723345"/>
            <a:ext cx="1912480" cy="843741"/>
          </a:xfrm>
          <a:prstGeom prst="rect">
            <a:avLst/>
          </a:prstGeom>
        </p:spPr>
      </p:pic>
    </p:spTree>
    <p:extLst>
      <p:ext uri="{BB962C8B-B14F-4D97-AF65-F5344CB8AC3E}">
        <p14:creationId xmlns:p14="http://schemas.microsoft.com/office/powerpoint/2010/main" val="2328055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 xmlns:a16="http://schemas.microsoft.com/office/drawing/2014/main" id="{BAC6A0F5-7623-499D-9CF6-293E2B9D438C}"/>
              </a:ext>
              <a:ext uri="{C183D7F6-B498-43B3-948B-1728B52AA6E4}">
                <adec:decorative xmlns="" xmlns:adec="http://schemas.microsoft.com/office/drawing/2017/decorative" val="1"/>
              </a:ext>
            </a:extLst>
          </p:cNvPr>
          <p:cNvSpPr/>
          <p:nvPr/>
        </p:nvSpPr>
        <p:spPr>
          <a:xfrm>
            <a:off x="0" y="3"/>
            <a:ext cx="10058400" cy="1681922"/>
          </a:xfrm>
          <a:prstGeom prst="rect">
            <a:avLst/>
          </a:prstGeom>
          <a:solidFill>
            <a:srgbClr val="0078D4"/>
          </a:solidFill>
          <a:ln>
            <a:solidFill>
              <a:srgbClr val="0078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 xmlns:a16="http://schemas.microsoft.com/office/drawing/2014/main" id="{3887613D-DAF5-4362-A1F9-C1557151D8B6}"/>
              </a:ext>
            </a:extLst>
          </p:cNvPr>
          <p:cNvSpPr txBox="1"/>
          <p:nvPr/>
        </p:nvSpPr>
        <p:spPr>
          <a:xfrm>
            <a:off x="340660" y="286868"/>
            <a:ext cx="8647476" cy="1200329"/>
          </a:xfrm>
          <a:prstGeom prst="rect">
            <a:avLst/>
          </a:prstGeom>
          <a:noFill/>
        </p:spPr>
        <p:txBody>
          <a:bodyPr wrap="square" rtlCol="0">
            <a:spAutoFit/>
          </a:bodyPr>
          <a:lstStyle/>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Best Practices: </a:t>
            </a:r>
          </a:p>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Working with School Administration</a:t>
            </a:r>
            <a:endParaRPr lang="it-IT" sz="4000" kern="1500" spc="-83" dirty="0">
              <a:solidFill>
                <a:schemeClr val="bg1"/>
              </a:solidFill>
              <a:latin typeface="Segoe UI Semibold" panose="020B0702040204020203" pitchFamily="34" charset="0"/>
              <a:cs typeface="Segoe UI Semibold" panose="020B0702040204020203" pitchFamily="34" charset="0"/>
            </a:endParaRPr>
          </a:p>
        </p:txBody>
      </p:sp>
      <p:sp>
        <p:nvSpPr>
          <p:cNvPr id="19" name="CasellaDiTesto 19">
            <a:extLst>
              <a:ext uri="{FF2B5EF4-FFF2-40B4-BE49-F238E27FC236}">
                <a16:creationId xmlns="" xmlns:a16="http://schemas.microsoft.com/office/drawing/2014/main" id="{81538709-BD73-4FD7-BDC2-21A08D469A18}"/>
              </a:ext>
            </a:extLst>
          </p:cNvPr>
          <p:cNvSpPr txBox="1"/>
          <p:nvPr/>
        </p:nvSpPr>
        <p:spPr>
          <a:xfrm>
            <a:off x="1214167" y="3134084"/>
            <a:ext cx="7563962" cy="1246495"/>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Sometimes administration is supportive and sometimes they may seem like a roadblock to your success. </a:t>
            </a:r>
            <a:r>
              <a:rPr lang="it-IT" sz="1500" dirty="0">
                <a:latin typeface="Segoe UI" panose="020B0502040204020203" pitchFamily="34" charset="0"/>
                <a:ea typeface="Segoe UI" panose="020B0502040204020203" pitchFamily="34" charset="0"/>
                <a:cs typeface="Segoe UI" panose="020B0502040204020203" pitchFamily="34" charset="0"/>
              </a:rPr>
              <a:t>R</a:t>
            </a:r>
            <a:r>
              <a:rPr lang="it-IT" sz="1500" dirty="0" smtClean="0">
                <a:latin typeface="Segoe UI" panose="020B0502040204020203" pitchFamily="34" charset="0"/>
                <a:ea typeface="Segoe UI" panose="020B0502040204020203" pitchFamily="34" charset="0"/>
                <a:cs typeface="Segoe UI" panose="020B0502040204020203" pitchFamily="34" charset="0"/>
              </a:rPr>
              <a:t>emember that the school and the staff and faculty want you and the school to be successful. If the administration has different priorities than the chapter, it may be because the school has specific goals it’s working towards. </a:t>
            </a:r>
            <a:endParaRPr lang="it-IT"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35" name="CasellaDiTesto 15">
            <a:extLst>
              <a:ext uri="{FF2B5EF4-FFF2-40B4-BE49-F238E27FC236}">
                <a16:creationId xmlns="" xmlns:a16="http://schemas.microsoft.com/office/drawing/2014/main" id="{F63109D1-B946-4573-951B-E3F065686A2A}"/>
              </a:ext>
            </a:extLst>
          </p:cNvPr>
          <p:cNvSpPr txBox="1"/>
          <p:nvPr/>
        </p:nvSpPr>
        <p:spPr>
          <a:xfrm>
            <a:off x="340660" y="1918743"/>
            <a:ext cx="9310976" cy="1107996"/>
          </a:xfrm>
          <a:prstGeom prst="rect">
            <a:avLst/>
          </a:prstGeom>
          <a:noFill/>
        </p:spPr>
        <p:txBody>
          <a:bodyPr wrap="square" rtlCol="0">
            <a:spAutoFit/>
          </a:bodyPr>
          <a:lstStyle/>
          <a:p>
            <a:pPr>
              <a:lnSpc>
                <a:spcPct val="150000"/>
              </a:lnSpc>
            </a:pPr>
            <a:r>
              <a:rPr lang="it-IT" sz="2400" b="1"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3</a:t>
            </a:r>
            <a:r>
              <a:rPr lang="it-IT" sz="2400" b="1" dirty="0" smtClean="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 Administration Has a Reason</a:t>
            </a:r>
            <a:endParaRPr lang="it-IT" sz="1400"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endParaRPr>
          </a:p>
          <a:p>
            <a:r>
              <a:rPr lang="en-US" sz="1500" dirty="0" smtClean="0">
                <a:latin typeface="Segoe UI" panose="020B0502040204020203" pitchFamily="34" charset="0"/>
                <a:ea typeface="Segoe UI" panose="020B0502040204020203" pitchFamily="34" charset="0"/>
                <a:cs typeface="Segoe UI" panose="020B0502040204020203" pitchFamily="34" charset="0"/>
              </a:rPr>
              <a:t>Administration wants the dental school and students to be successful. </a:t>
            </a:r>
            <a:r>
              <a:rPr lang="en-US" sz="1500" dirty="0">
                <a:latin typeface="Segoe UI" panose="020B0502040204020203" pitchFamily="34" charset="0"/>
                <a:ea typeface="Segoe UI" panose="020B0502040204020203" pitchFamily="34" charset="0"/>
                <a:cs typeface="Segoe UI" panose="020B0502040204020203" pitchFamily="34" charset="0"/>
              </a:rPr>
              <a:t>T</a:t>
            </a:r>
            <a:r>
              <a:rPr lang="en-US" sz="1500" dirty="0" smtClean="0">
                <a:latin typeface="Segoe UI" panose="020B0502040204020203" pitchFamily="34" charset="0"/>
                <a:ea typeface="Segoe UI" panose="020B0502040204020203" pitchFamily="34" charset="0"/>
                <a:cs typeface="Segoe UI" panose="020B0502040204020203" pitchFamily="34" charset="0"/>
              </a:rPr>
              <a:t>hey have a reason behind their actions.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50" name="Oval 49">
            <a:extLst>
              <a:ext uri="{FF2B5EF4-FFF2-40B4-BE49-F238E27FC236}">
                <a16:creationId xmlns="" xmlns:a16="http://schemas.microsoft.com/office/drawing/2014/main" id="{32AF285A-3940-4862-8F3F-88F393BC78AE}"/>
              </a:ext>
            </a:extLst>
          </p:cNvPr>
          <p:cNvSpPr/>
          <p:nvPr/>
        </p:nvSpPr>
        <p:spPr>
          <a:xfrm rot="5400000">
            <a:off x="807749" y="3240520"/>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53" name="Oval 52">
            <a:extLst>
              <a:ext uri="{FF2B5EF4-FFF2-40B4-BE49-F238E27FC236}">
                <a16:creationId xmlns="" xmlns:a16="http://schemas.microsoft.com/office/drawing/2014/main" id="{0D9E5DAA-7984-4990-96FA-A31B5B7E6A89}"/>
              </a:ext>
            </a:extLst>
          </p:cNvPr>
          <p:cNvSpPr/>
          <p:nvPr/>
        </p:nvSpPr>
        <p:spPr>
          <a:xfrm rot="5400000">
            <a:off x="818290" y="4685454"/>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30" name="CasellaDiTesto 19">
            <a:extLst>
              <a:ext uri="{FF2B5EF4-FFF2-40B4-BE49-F238E27FC236}">
                <a16:creationId xmlns="" xmlns:a16="http://schemas.microsoft.com/office/drawing/2014/main" id="{81538709-BD73-4FD7-BDC2-21A08D469A18}"/>
              </a:ext>
            </a:extLst>
          </p:cNvPr>
          <p:cNvSpPr txBox="1"/>
          <p:nvPr/>
        </p:nvSpPr>
        <p:spPr>
          <a:xfrm>
            <a:off x="1214167" y="4500884"/>
            <a:ext cx="7563962" cy="1015663"/>
          </a:xfrm>
          <a:prstGeom prst="rect">
            <a:avLst/>
          </a:prstGeom>
          <a:noFill/>
        </p:spPr>
        <p:txBody>
          <a:bodyPr wrap="square" rtlCol="0">
            <a:spAutoFit/>
          </a:bodyPr>
          <a:lstStyle/>
          <a:p>
            <a:pPr>
              <a:lnSpc>
                <a:spcPts val="1800"/>
              </a:lnSpc>
            </a:pPr>
            <a:r>
              <a:rPr lang="en-US" sz="1500" dirty="0">
                <a:latin typeface="Segoe UI" panose="020B0502040204020203" pitchFamily="34" charset="0"/>
                <a:ea typeface="Segoe UI" panose="020B0502040204020203" pitchFamily="34" charset="0"/>
                <a:cs typeface="Segoe UI" panose="020B0502040204020203" pitchFamily="34" charset="0"/>
              </a:rPr>
              <a:t>Take the time to understand the school’s mission and the dean’s goals. Is there a way to support the mission/goals? </a:t>
            </a:r>
            <a:r>
              <a:rPr lang="en-US" sz="1500" dirty="0" smtClean="0">
                <a:latin typeface="Segoe UI" panose="020B0502040204020203" pitchFamily="34" charset="0"/>
                <a:ea typeface="Segoe UI" panose="020B0502040204020203" pitchFamily="34" charset="0"/>
                <a:cs typeface="Segoe UI" panose="020B0502040204020203" pitchFamily="34" charset="0"/>
              </a:rPr>
              <a:t> </a:t>
            </a:r>
            <a:r>
              <a:rPr lang="en-US" sz="1500" dirty="0">
                <a:latin typeface="Segoe UI" panose="020B0502040204020203" pitchFamily="34" charset="0"/>
                <a:ea typeface="Segoe UI" panose="020B0502040204020203" pitchFamily="34" charset="0"/>
                <a:cs typeface="Segoe UI" panose="020B0502040204020203" pitchFamily="34" charset="0"/>
              </a:rPr>
              <a:t>Highlight a national ASDA initiative, publication or event that supports the shared goal. </a:t>
            </a:r>
            <a:r>
              <a:rPr lang="en-US" sz="1500" dirty="0" smtClean="0">
                <a:latin typeface="Segoe UI" panose="020B0502040204020203" pitchFamily="34" charset="0"/>
                <a:ea typeface="Segoe UI" panose="020B0502040204020203" pitchFamily="34" charset="0"/>
                <a:cs typeface="Segoe UI" panose="020B0502040204020203" pitchFamily="34" charset="0"/>
              </a:rPr>
              <a:t> Invite the dean and the administration to some of the chapter events.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32" name="Oval 31">
            <a:extLst>
              <a:ext uri="{FF2B5EF4-FFF2-40B4-BE49-F238E27FC236}">
                <a16:creationId xmlns="" xmlns:a16="http://schemas.microsoft.com/office/drawing/2014/main" id="{0D9E5DAA-7984-4990-96FA-A31B5B7E6A89}"/>
              </a:ext>
            </a:extLst>
          </p:cNvPr>
          <p:cNvSpPr/>
          <p:nvPr/>
        </p:nvSpPr>
        <p:spPr>
          <a:xfrm rot="5400000">
            <a:off x="807749" y="5826311"/>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8" name="CasellaDiTesto 19">
            <a:extLst>
              <a:ext uri="{FF2B5EF4-FFF2-40B4-BE49-F238E27FC236}">
                <a16:creationId xmlns="" xmlns:a16="http://schemas.microsoft.com/office/drawing/2014/main" id="{81538709-BD73-4FD7-BDC2-21A08D469A18}"/>
              </a:ext>
            </a:extLst>
          </p:cNvPr>
          <p:cNvSpPr txBox="1"/>
          <p:nvPr/>
        </p:nvSpPr>
        <p:spPr>
          <a:xfrm>
            <a:off x="1214167" y="5729164"/>
            <a:ext cx="7563962" cy="553998"/>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See it from their perspective to help you understand their view. Highlight when administration and the chapter are working together successfully.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20" name="CasellaDiTesto 19">
            <a:extLst>
              <a:ext uri="{FF2B5EF4-FFF2-40B4-BE49-F238E27FC236}">
                <a16:creationId xmlns="" xmlns:a16="http://schemas.microsoft.com/office/drawing/2014/main" id="{81538709-BD73-4FD7-BDC2-21A08D469A18}"/>
              </a:ext>
            </a:extLst>
          </p:cNvPr>
          <p:cNvSpPr txBox="1"/>
          <p:nvPr/>
        </p:nvSpPr>
        <p:spPr>
          <a:xfrm>
            <a:off x="485439" y="6504047"/>
            <a:ext cx="7563962" cy="784830"/>
          </a:xfrm>
          <a:prstGeom prst="rect">
            <a:avLst/>
          </a:prstGeom>
          <a:noFill/>
        </p:spPr>
        <p:txBody>
          <a:bodyPr wrap="square" rtlCol="0">
            <a:spAutoFit/>
          </a:bodyPr>
          <a:lstStyle/>
          <a:p>
            <a:pPr>
              <a:lnSpc>
                <a:spcPts val="1800"/>
              </a:lnSpc>
            </a:pPr>
            <a:r>
              <a:rPr lang="en-US" sz="1100" dirty="0" smtClean="0"/>
              <a:t>Helpful ASDA Links: </a:t>
            </a:r>
            <a:endParaRPr lang="en-US" sz="1100" dirty="0" smtClean="0">
              <a:hlinkClick r:id="rId3"/>
            </a:endParaRPr>
          </a:p>
          <a:p>
            <a:pPr>
              <a:lnSpc>
                <a:spcPts val="1800"/>
              </a:lnSpc>
            </a:pPr>
            <a:r>
              <a:rPr lang="en-US" sz="1100" dirty="0">
                <a:hlinkClick r:id="rId4"/>
              </a:rPr>
              <a:t>https://</a:t>
            </a:r>
            <a:r>
              <a:rPr lang="en-US" sz="1100" dirty="0" smtClean="0">
                <a:hlinkClick r:id="rId4"/>
              </a:rPr>
              <a:t>www.asdanet.org/index/programs-events/asda-awards/Gold-Crown-Awards</a:t>
            </a:r>
            <a:endParaRPr lang="en-US" sz="1100" dirty="0" smtClean="0"/>
          </a:p>
          <a:p>
            <a:pPr>
              <a:lnSpc>
                <a:spcPts val="1800"/>
              </a:lnSpc>
            </a:pPr>
            <a:r>
              <a:rPr lang="en-US" sz="1100" dirty="0">
                <a:hlinkClick r:id="rId5"/>
              </a:rPr>
              <a:t>https://www.asdanet.org/index/programs-events/asda-awards/Excellence-and-Advocate-Awards</a:t>
            </a:r>
            <a:endParaRPr lang="en-US" sz="1100" dirty="0" smtClean="0"/>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65551" y="6723345"/>
            <a:ext cx="1912480" cy="843741"/>
          </a:xfrm>
          <a:prstGeom prst="rect">
            <a:avLst/>
          </a:prstGeom>
        </p:spPr>
      </p:pic>
    </p:spTree>
    <p:extLst>
      <p:ext uri="{BB962C8B-B14F-4D97-AF65-F5344CB8AC3E}">
        <p14:creationId xmlns:p14="http://schemas.microsoft.com/office/powerpoint/2010/main" val="2833458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 xmlns:a16="http://schemas.microsoft.com/office/drawing/2014/main" id="{BAC6A0F5-7623-499D-9CF6-293E2B9D438C}"/>
              </a:ext>
              <a:ext uri="{C183D7F6-B498-43B3-948B-1728B52AA6E4}">
                <adec:decorative xmlns="" xmlns:adec="http://schemas.microsoft.com/office/drawing/2017/decorative" val="1"/>
              </a:ext>
            </a:extLst>
          </p:cNvPr>
          <p:cNvSpPr/>
          <p:nvPr/>
        </p:nvSpPr>
        <p:spPr>
          <a:xfrm>
            <a:off x="0" y="3"/>
            <a:ext cx="10058400" cy="1681922"/>
          </a:xfrm>
          <a:prstGeom prst="rect">
            <a:avLst/>
          </a:prstGeom>
          <a:solidFill>
            <a:srgbClr val="0078D4"/>
          </a:solidFill>
          <a:ln>
            <a:solidFill>
              <a:srgbClr val="0078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 xmlns:a16="http://schemas.microsoft.com/office/drawing/2014/main" id="{3887613D-DAF5-4362-A1F9-C1557151D8B6}"/>
              </a:ext>
            </a:extLst>
          </p:cNvPr>
          <p:cNvSpPr txBox="1"/>
          <p:nvPr/>
        </p:nvSpPr>
        <p:spPr>
          <a:xfrm>
            <a:off x="340660" y="286868"/>
            <a:ext cx="8647476" cy="1200329"/>
          </a:xfrm>
          <a:prstGeom prst="rect">
            <a:avLst/>
          </a:prstGeom>
          <a:noFill/>
        </p:spPr>
        <p:txBody>
          <a:bodyPr wrap="square" rtlCol="0">
            <a:spAutoFit/>
          </a:bodyPr>
          <a:lstStyle/>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Best Practices: </a:t>
            </a:r>
          </a:p>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Working with School Administration</a:t>
            </a:r>
            <a:endParaRPr lang="it-IT" sz="4000" kern="1500" spc="-83" dirty="0">
              <a:solidFill>
                <a:schemeClr val="bg1"/>
              </a:solidFill>
              <a:latin typeface="Segoe UI Semibold" panose="020B0702040204020203" pitchFamily="34" charset="0"/>
              <a:cs typeface="Segoe UI Semibold" panose="020B0702040204020203" pitchFamily="34" charset="0"/>
            </a:endParaRPr>
          </a:p>
        </p:txBody>
      </p:sp>
      <p:sp>
        <p:nvSpPr>
          <p:cNvPr id="19" name="CasellaDiTesto 19">
            <a:extLst>
              <a:ext uri="{FF2B5EF4-FFF2-40B4-BE49-F238E27FC236}">
                <a16:creationId xmlns="" xmlns:a16="http://schemas.microsoft.com/office/drawing/2014/main" id="{81538709-BD73-4FD7-BDC2-21A08D469A18}"/>
              </a:ext>
            </a:extLst>
          </p:cNvPr>
          <p:cNvSpPr txBox="1"/>
          <p:nvPr/>
        </p:nvSpPr>
        <p:spPr>
          <a:xfrm>
            <a:off x="1257829" y="3123132"/>
            <a:ext cx="7563962" cy="553998"/>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Compromise is a part of life.  Listen first to understand where collaboration can occur and consider new ways of doing things to support the school.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35" name="CasellaDiTesto 15">
            <a:extLst>
              <a:ext uri="{FF2B5EF4-FFF2-40B4-BE49-F238E27FC236}">
                <a16:creationId xmlns="" xmlns:a16="http://schemas.microsoft.com/office/drawing/2014/main" id="{F63109D1-B946-4573-951B-E3F065686A2A}"/>
              </a:ext>
            </a:extLst>
          </p:cNvPr>
          <p:cNvSpPr txBox="1"/>
          <p:nvPr/>
        </p:nvSpPr>
        <p:spPr>
          <a:xfrm>
            <a:off x="467055" y="1933897"/>
            <a:ext cx="9310976" cy="646331"/>
          </a:xfrm>
          <a:prstGeom prst="rect">
            <a:avLst/>
          </a:prstGeom>
          <a:noFill/>
        </p:spPr>
        <p:txBody>
          <a:bodyPr wrap="square" rtlCol="0">
            <a:spAutoFit/>
          </a:bodyPr>
          <a:lstStyle/>
          <a:p>
            <a:pPr>
              <a:lnSpc>
                <a:spcPct val="150000"/>
              </a:lnSpc>
            </a:pPr>
            <a:r>
              <a:rPr lang="it-IT" sz="2400" b="1"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4</a:t>
            </a:r>
            <a:r>
              <a:rPr lang="it-IT" sz="2400" b="1" dirty="0" smtClean="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 Compromise, Collaborate, Consider</a:t>
            </a:r>
            <a:endParaRPr lang="it-IT" sz="1400"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endParaRPr>
          </a:p>
        </p:txBody>
      </p:sp>
      <p:sp>
        <p:nvSpPr>
          <p:cNvPr id="50" name="Oval 49">
            <a:extLst>
              <a:ext uri="{FF2B5EF4-FFF2-40B4-BE49-F238E27FC236}">
                <a16:creationId xmlns="" xmlns:a16="http://schemas.microsoft.com/office/drawing/2014/main" id="{32AF285A-3940-4862-8F3F-88F393BC78AE}"/>
              </a:ext>
            </a:extLst>
          </p:cNvPr>
          <p:cNvSpPr/>
          <p:nvPr/>
        </p:nvSpPr>
        <p:spPr>
          <a:xfrm rot="5400000">
            <a:off x="807749" y="3240520"/>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53" name="Oval 52">
            <a:extLst>
              <a:ext uri="{FF2B5EF4-FFF2-40B4-BE49-F238E27FC236}">
                <a16:creationId xmlns="" xmlns:a16="http://schemas.microsoft.com/office/drawing/2014/main" id="{0D9E5DAA-7984-4990-96FA-A31B5B7E6A89}"/>
              </a:ext>
            </a:extLst>
          </p:cNvPr>
          <p:cNvSpPr/>
          <p:nvPr/>
        </p:nvSpPr>
        <p:spPr>
          <a:xfrm rot="5400000">
            <a:off x="807749" y="4123752"/>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30" name="CasellaDiTesto 19">
            <a:extLst>
              <a:ext uri="{FF2B5EF4-FFF2-40B4-BE49-F238E27FC236}">
                <a16:creationId xmlns="" xmlns:a16="http://schemas.microsoft.com/office/drawing/2014/main" id="{81538709-BD73-4FD7-BDC2-21A08D469A18}"/>
              </a:ext>
            </a:extLst>
          </p:cNvPr>
          <p:cNvSpPr txBox="1"/>
          <p:nvPr/>
        </p:nvSpPr>
        <p:spPr>
          <a:xfrm>
            <a:off x="1247219" y="3984198"/>
            <a:ext cx="7563962" cy="784830"/>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Are there other student groups, notable previous ASDA chapter leaders, faculty, state dental association leaders, the ASDA district trustee, other school adminstration that the ASDA chapter could collaborate with and learn from?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sp>
        <p:nvSpPr>
          <p:cNvPr id="32" name="Oval 31">
            <a:extLst>
              <a:ext uri="{FF2B5EF4-FFF2-40B4-BE49-F238E27FC236}">
                <a16:creationId xmlns="" xmlns:a16="http://schemas.microsoft.com/office/drawing/2014/main" id="{0D9E5DAA-7984-4990-96FA-A31B5B7E6A89}"/>
              </a:ext>
            </a:extLst>
          </p:cNvPr>
          <p:cNvSpPr/>
          <p:nvPr/>
        </p:nvSpPr>
        <p:spPr>
          <a:xfrm rot="5400000">
            <a:off x="833366" y="5184651"/>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6" name="CasellaDiTesto 19">
            <a:extLst>
              <a:ext uri="{FF2B5EF4-FFF2-40B4-BE49-F238E27FC236}">
                <a16:creationId xmlns="" xmlns:a16="http://schemas.microsoft.com/office/drawing/2014/main" id="{81538709-BD73-4FD7-BDC2-21A08D469A18}"/>
              </a:ext>
            </a:extLst>
          </p:cNvPr>
          <p:cNvSpPr txBox="1"/>
          <p:nvPr/>
        </p:nvSpPr>
        <p:spPr>
          <a:xfrm>
            <a:off x="1257829" y="5100938"/>
            <a:ext cx="7563962" cy="784830"/>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Consider that the chapter has to change and recognize that responding to that change can lead to a better relationship with administration, more support and ultimately a stronger chapter. </a:t>
            </a:r>
            <a:endParaRPr lang="it-IT" sz="1500" dirty="0">
              <a:latin typeface="Segoe UI" panose="020B0502040204020203" pitchFamily="34" charset="0"/>
              <a:ea typeface="Segoe UI" panose="020B0502040204020203" pitchFamily="34" charset="0"/>
              <a:cs typeface="Segoe UI" panose="020B0502040204020203"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65551" y="6723345"/>
            <a:ext cx="1912480" cy="843741"/>
          </a:xfrm>
          <a:prstGeom prst="rect">
            <a:avLst/>
          </a:prstGeom>
        </p:spPr>
      </p:pic>
      <p:sp>
        <p:nvSpPr>
          <p:cNvPr id="18" name="CasellaDiTesto 19">
            <a:extLst>
              <a:ext uri="{FF2B5EF4-FFF2-40B4-BE49-F238E27FC236}">
                <a16:creationId xmlns="" xmlns:a16="http://schemas.microsoft.com/office/drawing/2014/main" id="{81538709-BD73-4FD7-BDC2-21A08D469A18}"/>
              </a:ext>
            </a:extLst>
          </p:cNvPr>
          <p:cNvSpPr txBox="1"/>
          <p:nvPr/>
        </p:nvSpPr>
        <p:spPr>
          <a:xfrm>
            <a:off x="485439" y="6504047"/>
            <a:ext cx="7563962" cy="784830"/>
          </a:xfrm>
          <a:prstGeom prst="rect">
            <a:avLst/>
          </a:prstGeom>
          <a:noFill/>
        </p:spPr>
        <p:txBody>
          <a:bodyPr wrap="square" rtlCol="0">
            <a:spAutoFit/>
          </a:bodyPr>
          <a:lstStyle/>
          <a:p>
            <a:pPr>
              <a:lnSpc>
                <a:spcPts val="1800"/>
              </a:lnSpc>
            </a:pPr>
            <a:r>
              <a:rPr lang="en-US" sz="1100" dirty="0" smtClean="0"/>
              <a:t>Helpful ASDA Links: </a:t>
            </a:r>
            <a:endParaRPr lang="en-US" sz="1100" dirty="0" smtClean="0">
              <a:hlinkClick r:id="rId4"/>
            </a:endParaRPr>
          </a:p>
          <a:p>
            <a:pPr>
              <a:lnSpc>
                <a:spcPts val="1800"/>
              </a:lnSpc>
            </a:pPr>
            <a:r>
              <a:rPr lang="en-US" sz="1100" dirty="0">
                <a:hlinkClick r:id="rId5"/>
              </a:rPr>
              <a:t>https://www.asdanet.org/docs/programs-events/NLC/nlc-18-presentations/mcpherson-pandya--</a:t>
            </a:r>
            <a:r>
              <a:rPr lang="en-US" sz="1100" dirty="0" smtClean="0">
                <a:hlinkClick r:id="rId5"/>
              </a:rPr>
              <a:t>developing-strong-relationships-with-your-state-dental-association</a:t>
            </a:r>
            <a:endParaRPr lang="en-US" sz="1100" dirty="0" smtClean="0"/>
          </a:p>
        </p:txBody>
      </p:sp>
    </p:spTree>
    <p:extLst>
      <p:ext uri="{BB962C8B-B14F-4D97-AF65-F5344CB8AC3E}">
        <p14:creationId xmlns:p14="http://schemas.microsoft.com/office/powerpoint/2010/main" val="1204367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 xmlns:a16="http://schemas.microsoft.com/office/drawing/2014/main" id="{BAC6A0F5-7623-499D-9CF6-293E2B9D438C}"/>
              </a:ext>
              <a:ext uri="{C183D7F6-B498-43B3-948B-1728B52AA6E4}">
                <adec:decorative xmlns="" xmlns:adec="http://schemas.microsoft.com/office/drawing/2017/decorative" val="1"/>
              </a:ext>
            </a:extLst>
          </p:cNvPr>
          <p:cNvSpPr/>
          <p:nvPr/>
        </p:nvSpPr>
        <p:spPr>
          <a:xfrm>
            <a:off x="0" y="3"/>
            <a:ext cx="10058400" cy="1681922"/>
          </a:xfrm>
          <a:prstGeom prst="rect">
            <a:avLst/>
          </a:prstGeom>
          <a:solidFill>
            <a:srgbClr val="0078D4"/>
          </a:solidFill>
          <a:ln>
            <a:solidFill>
              <a:srgbClr val="0078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 xmlns:a16="http://schemas.microsoft.com/office/drawing/2014/main" id="{3887613D-DAF5-4362-A1F9-C1557151D8B6}"/>
              </a:ext>
            </a:extLst>
          </p:cNvPr>
          <p:cNvSpPr txBox="1"/>
          <p:nvPr/>
        </p:nvSpPr>
        <p:spPr>
          <a:xfrm>
            <a:off x="340660" y="286868"/>
            <a:ext cx="8647476" cy="1200329"/>
          </a:xfrm>
          <a:prstGeom prst="rect">
            <a:avLst/>
          </a:prstGeom>
          <a:noFill/>
        </p:spPr>
        <p:txBody>
          <a:bodyPr wrap="square" rtlCol="0">
            <a:spAutoFit/>
          </a:bodyPr>
          <a:lstStyle/>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Best Practices: </a:t>
            </a:r>
          </a:p>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Working with School Administration</a:t>
            </a:r>
            <a:endParaRPr lang="it-IT" sz="4000" kern="1500" spc="-83" dirty="0">
              <a:solidFill>
                <a:schemeClr val="bg1"/>
              </a:solidFill>
              <a:latin typeface="Segoe UI Semibold" panose="020B0702040204020203" pitchFamily="34" charset="0"/>
              <a:cs typeface="Segoe UI Semibold" panose="020B0702040204020203" pitchFamily="34" charset="0"/>
            </a:endParaRPr>
          </a:p>
        </p:txBody>
      </p:sp>
      <p:sp>
        <p:nvSpPr>
          <p:cNvPr id="19" name="CasellaDiTesto 19">
            <a:extLst>
              <a:ext uri="{FF2B5EF4-FFF2-40B4-BE49-F238E27FC236}">
                <a16:creationId xmlns="" xmlns:a16="http://schemas.microsoft.com/office/drawing/2014/main" id="{81538709-BD73-4FD7-BDC2-21A08D469A18}"/>
              </a:ext>
            </a:extLst>
          </p:cNvPr>
          <p:cNvSpPr txBox="1"/>
          <p:nvPr/>
        </p:nvSpPr>
        <p:spPr>
          <a:xfrm>
            <a:off x="594329" y="2474769"/>
            <a:ext cx="9183702" cy="4478149"/>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Situation: Reduced support to attend ASDA national/district meetings, such as a change in absentee policy, change in chapter’s ability to work with sponsors leading to reduced chapter funds, or increased oversight by school adminstration on who can attend. </a:t>
            </a:r>
          </a:p>
          <a:p>
            <a:pPr>
              <a:lnSpc>
                <a:spcPts val="1800"/>
              </a:lnSpc>
            </a:pPr>
            <a:endParaRPr lang="it-IT" sz="1500" dirty="0" smtClean="0">
              <a:latin typeface="Segoe UI" panose="020B0502040204020203" pitchFamily="34" charset="0"/>
              <a:ea typeface="Segoe UI" panose="020B0502040204020203" pitchFamily="34" charset="0"/>
              <a:cs typeface="Segoe UI" panose="020B0502040204020203" pitchFamily="34" charset="0"/>
            </a:endParaRPr>
          </a:p>
          <a:p>
            <a:pPr lvl="1">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Start a </a:t>
            </a:r>
            <a:r>
              <a:rPr lang="it-IT" sz="1500" dirty="0">
                <a:latin typeface="Segoe UI" panose="020B0502040204020203" pitchFamily="34" charset="0"/>
                <a:ea typeface="Segoe UI" panose="020B0502040204020203" pitchFamily="34" charset="0"/>
                <a:cs typeface="Segoe UI" panose="020B0502040204020203" pitchFamily="34" charset="0"/>
              </a:rPr>
              <a:t>dialogue with the appropriate</a:t>
            </a:r>
            <a:r>
              <a:rPr lang="it-IT" sz="1500" dirty="0" smtClean="0">
                <a:latin typeface="Segoe UI" panose="020B0502040204020203" pitchFamily="34" charset="0"/>
                <a:ea typeface="Segoe UI" panose="020B0502040204020203" pitchFamily="34" charset="0"/>
                <a:cs typeface="Segoe UI" panose="020B0502040204020203" pitchFamily="34" charset="0"/>
              </a:rPr>
              <a:t> person </a:t>
            </a:r>
            <a:r>
              <a:rPr lang="it-IT" sz="1500" dirty="0">
                <a:latin typeface="Segoe UI" panose="020B0502040204020203" pitchFamily="34" charset="0"/>
                <a:ea typeface="Segoe UI" panose="020B0502040204020203" pitchFamily="34" charset="0"/>
                <a:cs typeface="Segoe UI" panose="020B0502040204020203" pitchFamily="34" charset="0"/>
              </a:rPr>
              <a:t>to understand why the change has occured. </a:t>
            </a:r>
            <a:endParaRPr lang="it-IT" sz="1500" dirty="0" smtClean="0">
              <a:latin typeface="Segoe UI" panose="020B0502040204020203" pitchFamily="34" charset="0"/>
              <a:ea typeface="Segoe UI" panose="020B0502040204020203" pitchFamily="34" charset="0"/>
              <a:cs typeface="Segoe UI" panose="020B0502040204020203" pitchFamily="34" charset="0"/>
            </a:endParaRPr>
          </a:p>
          <a:p>
            <a:pPr lvl="1">
              <a:lnSpc>
                <a:spcPts val="1800"/>
              </a:lnSpc>
            </a:pPr>
            <a:endParaRPr lang="it-IT" sz="1500" dirty="0" smtClean="0">
              <a:latin typeface="Segoe UI" panose="020B0502040204020203" pitchFamily="34" charset="0"/>
              <a:ea typeface="Segoe UI" panose="020B0502040204020203" pitchFamily="34" charset="0"/>
              <a:cs typeface="Segoe UI" panose="020B0502040204020203" pitchFamily="34" charset="0"/>
            </a:endParaRPr>
          </a:p>
          <a:p>
            <a:pPr lvl="1">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Recognize that change happens. View the change as an opportunity to work collaboratively with adminstration to find common ground, help the chapter, and enhance your leadership skills. </a:t>
            </a:r>
          </a:p>
          <a:p>
            <a:pPr lvl="1">
              <a:lnSpc>
                <a:spcPts val="1800"/>
              </a:lnSpc>
            </a:pPr>
            <a:endParaRPr lang="it-IT" sz="1500" dirty="0">
              <a:latin typeface="Segoe UI" panose="020B0502040204020203" pitchFamily="34" charset="0"/>
              <a:ea typeface="Segoe UI" panose="020B0502040204020203" pitchFamily="34" charset="0"/>
              <a:cs typeface="Segoe UI" panose="020B0502040204020203" pitchFamily="34" charset="0"/>
            </a:endParaRPr>
          </a:p>
          <a:p>
            <a:pPr lvl="1">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Administration may not be familiar with the educational opportunities that are offered. </a:t>
            </a:r>
            <a:r>
              <a:rPr lang="it-IT" sz="1500" dirty="0">
                <a:latin typeface="Segoe UI" panose="020B0502040204020203" pitchFamily="34" charset="0"/>
                <a:ea typeface="Segoe UI" panose="020B0502040204020203" pitchFamily="34" charset="0"/>
                <a:cs typeface="Segoe UI" panose="020B0502040204020203" pitchFamily="34" charset="0"/>
              </a:rPr>
              <a:t>Demonstrate the value of attending ASDA events by showcasing </a:t>
            </a:r>
            <a:r>
              <a:rPr lang="it-IT" sz="1500" dirty="0" smtClean="0">
                <a:latin typeface="Segoe UI" panose="020B0502040204020203" pitchFamily="34" charset="0"/>
                <a:ea typeface="Segoe UI" panose="020B0502040204020203" pitchFamily="34" charset="0"/>
                <a:cs typeface="Segoe UI" panose="020B0502040204020203" pitchFamily="34" charset="0"/>
              </a:rPr>
              <a:t>what you learned. Show value by sharing that knowledge with those who did not attend. </a:t>
            </a:r>
          </a:p>
          <a:p>
            <a:pPr lvl="1">
              <a:lnSpc>
                <a:spcPts val="1800"/>
              </a:lnSpc>
            </a:pPr>
            <a:endParaRPr lang="it-IT" sz="1500" dirty="0">
              <a:latin typeface="Segoe UI" panose="020B0502040204020203" pitchFamily="34" charset="0"/>
              <a:ea typeface="Segoe UI" panose="020B0502040204020203" pitchFamily="34" charset="0"/>
              <a:cs typeface="Segoe UI" panose="020B0502040204020203" pitchFamily="34" charset="0"/>
            </a:endParaRPr>
          </a:p>
          <a:p>
            <a:pPr lvl="1">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Consider that the chapter may need to make some changes. For example, if the school questions the professionalism of national ASDA events, is that a response to events hosted by the chapter that are seen as unprofessional? </a:t>
            </a:r>
          </a:p>
          <a:p>
            <a:pPr>
              <a:lnSpc>
                <a:spcPts val="1800"/>
              </a:lnSpc>
            </a:pPr>
            <a:endParaRPr lang="it-IT"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	</a:t>
            </a:r>
            <a:endParaRPr lang="it-IT"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	</a:t>
            </a:r>
          </a:p>
        </p:txBody>
      </p:sp>
      <p:sp>
        <p:nvSpPr>
          <p:cNvPr id="35" name="CasellaDiTesto 15">
            <a:extLst>
              <a:ext uri="{FF2B5EF4-FFF2-40B4-BE49-F238E27FC236}">
                <a16:creationId xmlns="" xmlns:a16="http://schemas.microsoft.com/office/drawing/2014/main" id="{F63109D1-B946-4573-951B-E3F065686A2A}"/>
              </a:ext>
            </a:extLst>
          </p:cNvPr>
          <p:cNvSpPr txBox="1"/>
          <p:nvPr/>
        </p:nvSpPr>
        <p:spPr>
          <a:xfrm>
            <a:off x="340660" y="1918743"/>
            <a:ext cx="9310976" cy="577530"/>
          </a:xfrm>
          <a:prstGeom prst="rect">
            <a:avLst/>
          </a:prstGeom>
          <a:noFill/>
        </p:spPr>
        <p:txBody>
          <a:bodyPr wrap="square" rtlCol="0">
            <a:spAutoFit/>
          </a:bodyPr>
          <a:lstStyle/>
          <a:p>
            <a:pPr>
              <a:lnSpc>
                <a:spcPct val="150000"/>
              </a:lnSpc>
            </a:pPr>
            <a:r>
              <a:rPr lang="it-IT" sz="2400" b="1"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5</a:t>
            </a:r>
            <a:r>
              <a:rPr lang="it-IT" sz="2400" b="1" dirty="0" smtClean="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 When One Door Closes, Another Door Opens</a:t>
            </a:r>
            <a:endParaRPr lang="it-IT" sz="1400"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65551" y="6723345"/>
            <a:ext cx="1912480" cy="843741"/>
          </a:xfrm>
          <a:prstGeom prst="rect">
            <a:avLst/>
          </a:prstGeom>
        </p:spPr>
      </p:pic>
      <p:sp>
        <p:nvSpPr>
          <p:cNvPr id="8" name="Oval 7">
            <a:extLst>
              <a:ext uri="{FF2B5EF4-FFF2-40B4-BE49-F238E27FC236}">
                <a16:creationId xmlns="" xmlns:a16="http://schemas.microsoft.com/office/drawing/2014/main" id="{32AF285A-3940-4862-8F3F-88F393BC78AE}"/>
              </a:ext>
            </a:extLst>
          </p:cNvPr>
          <p:cNvSpPr/>
          <p:nvPr/>
        </p:nvSpPr>
        <p:spPr>
          <a:xfrm rot="5400000">
            <a:off x="728860" y="3430435"/>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0" name="Oval 9">
            <a:extLst>
              <a:ext uri="{FF2B5EF4-FFF2-40B4-BE49-F238E27FC236}">
                <a16:creationId xmlns="" xmlns:a16="http://schemas.microsoft.com/office/drawing/2014/main" id="{32AF285A-3940-4862-8F3F-88F393BC78AE}"/>
              </a:ext>
            </a:extLst>
          </p:cNvPr>
          <p:cNvSpPr/>
          <p:nvPr/>
        </p:nvSpPr>
        <p:spPr>
          <a:xfrm rot="5400000">
            <a:off x="728860" y="4019336"/>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1" name="Oval 10">
            <a:extLst>
              <a:ext uri="{FF2B5EF4-FFF2-40B4-BE49-F238E27FC236}">
                <a16:creationId xmlns="" xmlns:a16="http://schemas.microsoft.com/office/drawing/2014/main" id="{32AF285A-3940-4862-8F3F-88F393BC78AE}"/>
              </a:ext>
            </a:extLst>
          </p:cNvPr>
          <p:cNvSpPr/>
          <p:nvPr/>
        </p:nvSpPr>
        <p:spPr>
          <a:xfrm rot="5400000">
            <a:off x="728860" y="4755729"/>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3" name="Oval 12">
            <a:extLst>
              <a:ext uri="{FF2B5EF4-FFF2-40B4-BE49-F238E27FC236}">
                <a16:creationId xmlns="" xmlns:a16="http://schemas.microsoft.com/office/drawing/2014/main" id="{32AF285A-3940-4862-8F3F-88F393BC78AE}"/>
              </a:ext>
            </a:extLst>
          </p:cNvPr>
          <p:cNvSpPr/>
          <p:nvPr/>
        </p:nvSpPr>
        <p:spPr>
          <a:xfrm rot="5400000">
            <a:off x="728860" y="5625850"/>
            <a:ext cx="257760" cy="306796"/>
          </a:xfrm>
          <a:prstGeom prst="ellipse">
            <a:avLst/>
          </a:prstGeom>
          <a:solidFill>
            <a:srgbClr val="50505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p>
        </p:txBody>
      </p:sp>
      <p:sp>
        <p:nvSpPr>
          <p:cNvPr id="12" name="CasellaDiTesto 19">
            <a:extLst>
              <a:ext uri="{FF2B5EF4-FFF2-40B4-BE49-F238E27FC236}">
                <a16:creationId xmlns="" xmlns:a16="http://schemas.microsoft.com/office/drawing/2014/main" id="{81538709-BD73-4FD7-BDC2-21A08D469A18}"/>
              </a:ext>
            </a:extLst>
          </p:cNvPr>
          <p:cNvSpPr txBox="1"/>
          <p:nvPr/>
        </p:nvSpPr>
        <p:spPr>
          <a:xfrm>
            <a:off x="485439" y="6504047"/>
            <a:ext cx="7563962" cy="1400383"/>
          </a:xfrm>
          <a:prstGeom prst="rect">
            <a:avLst/>
          </a:prstGeom>
          <a:noFill/>
        </p:spPr>
        <p:txBody>
          <a:bodyPr wrap="square" rtlCol="0">
            <a:spAutoFit/>
          </a:bodyPr>
          <a:lstStyle/>
          <a:p>
            <a:pPr>
              <a:lnSpc>
                <a:spcPts val="1800"/>
              </a:lnSpc>
            </a:pPr>
            <a:r>
              <a:rPr lang="en-US" sz="1100" dirty="0" smtClean="0"/>
              <a:t>Ideas to Consider:</a:t>
            </a:r>
          </a:p>
          <a:p>
            <a:pPr marL="171450" indent="-171450">
              <a:buFont typeface="Arial" panose="020B0604020202020204" pitchFamily="34" charset="0"/>
              <a:buChar char="•"/>
            </a:pPr>
            <a:r>
              <a:rPr lang="en-US" sz="1100" dirty="0" smtClean="0"/>
              <a:t>Inviting school administration and/or faculty to attend an ASDA national/district meeting to see the meeting first-hand. </a:t>
            </a:r>
          </a:p>
          <a:p>
            <a:pPr marL="171450" indent="-171450">
              <a:buFont typeface="Arial" panose="020B0604020202020204" pitchFamily="34" charset="0"/>
              <a:buChar char="•"/>
            </a:pPr>
            <a:r>
              <a:rPr lang="en-US" sz="1100" dirty="0" smtClean="0"/>
              <a:t>Working with the school to establish guidelines for sponsor relationships and/or sponsor funds. </a:t>
            </a:r>
          </a:p>
          <a:p>
            <a:pPr marL="171450" indent="-171450">
              <a:buFont typeface="Arial" panose="020B0604020202020204" pitchFamily="34" charset="0"/>
              <a:buChar char="•"/>
            </a:pPr>
            <a:r>
              <a:rPr lang="en-US" sz="1100" dirty="0" smtClean="0"/>
              <a:t>Holding sponsored events off-campus. </a:t>
            </a:r>
          </a:p>
          <a:p>
            <a:pPr marL="171450" indent="-171450">
              <a:buFont typeface="Arial" panose="020B0604020202020204" pitchFamily="34" charset="0"/>
              <a:buChar char="•"/>
            </a:pPr>
            <a:r>
              <a:rPr lang="en-US" sz="1100" dirty="0" smtClean="0"/>
              <a:t>Having the ASDA </a:t>
            </a:r>
            <a:r>
              <a:rPr lang="en-US" sz="1100" dirty="0"/>
              <a:t>chapter and administration work together </a:t>
            </a:r>
            <a:r>
              <a:rPr lang="en-US" sz="1100" dirty="0" smtClean="0"/>
              <a:t>on </a:t>
            </a:r>
            <a:r>
              <a:rPr lang="en-US" sz="1100" dirty="0"/>
              <a:t>a shared issue for a resolution for Annual Session or an NLC </a:t>
            </a:r>
            <a:r>
              <a:rPr lang="en-US" sz="1100" dirty="0" smtClean="0"/>
              <a:t>presentation. </a:t>
            </a:r>
            <a:endParaRPr lang="en-US" sz="1100" dirty="0"/>
          </a:p>
          <a:p>
            <a:pPr>
              <a:lnSpc>
                <a:spcPts val="1800"/>
              </a:lnSpc>
            </a:pPr>
            <a:endParaRPr lang="en-US" sz="1100" dirty="0" smtClean="0"/>
          </a:p>
        </p:txBody>
      </p:sp>
    </p:spTree>
    <p:extLst>
      <p:ext uri="{BB962C8B-B14F-4D97-AF65-F5344CB8AC3E}">
        <p14:creationId xmlns:p14="http://schemas.microsoft.com/office/powerpoint/2010/main" val="20387010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tangolo 4">
            <a:extLst>
              <a:ext uri="{FF2B5EF4-FFF2-40B4-BE49-F238E27FC236}">
                <a16:creationId xmlns="" xmlns:a16="http://schemas.microsoft.com/office/drawing/2014/main" id="{BAC6A0F5-7623-499D-9CF6-293E2B9D438C}"/>
              </a:ext>
              <a:ext uri="{C183D7F6-B498-43B3-948B-1728B52AA6E4}">
                <adec:decorative xmlns="" xmlns:adec="http://schemas.microsoft.com/office/drawing/2017/decorative" val="1"/>
              </a:ext>
            </a:extLst>
          </p:cNvPr>
          <p:cNvSpPr/>
          <p:nvPr/>
        </p:nvSpPr>
        <p:spPr>
          <a:xfrm>
            <a:off x="0" y="3"/>
            <a:ext cx="10058400" cy="1681922"/>
          </a:xfrm>
          <a:prstGeom prst="rect">
            <a:avLst/>
          </a:prstGeom>
          <a:solidFill>
            <a:srgbClr val="0078D4"/>
          </a:solidFill>
          <a:ln>
            <a:solidFill>
              <a:srgbClr val="0078D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2550" tIns="31277" rIns="62550" bIns="31277" numCol="1" spcCol="0" rtlCol="0" fromWordArt="0" anchor="ctr" anchorCtr="0" forceAA="0" compatLnSpc="1">
            <a:prstTxWarp prst="textNoShape">
              <a:avLst/>
            </a:prstTxWarp>
            <a:noAutofit/>
          </a:bodyPr>
          <a:lstStyle/>
          <a:p>
            <a:pPr algn="ctr"/>
            <a:endParaRPr lang="it-IT" sz="1229" dirty="0"/>
          </a:p>
        </p:txBody>
      </p:sp>
      <p:sp>
        <p:nvSpPr>
          <p:cNvPr id="44" name="CasellaDiTesto 3">
            <a:extLst>
              <a:ext uri="{FF2B5EF4-FFF2-40B4-BE49-F238E27FC236}">
                <a16:creationId xmlns="" xmlns:a16="http://schemas.microsoft.com/office/drawing/2014/main" id="{3887613D-DAF5-4362-A1F9-C1557151D8B6}"/>
              </a:ext>
            </a:extLst>
          </p:cNvPr>
          <p:cNvSpPr txBox="1"/>
          <p:nvPr/>
        </p:nvSpPr>
        <p:spPr>
          <a:xfrm>
            <a:off x="340660" y="286868"/>
            <a:ext cx="8647476" cy="1200329"/>
          </a:xfrm>
          <a:prstGeom prst="rect">
            <a:avLst/>
          </a:prstGeom>
          <a:noFill/>
        </p:spPr>
        <p:txBody>
          <a:bodyPr wrap="square" rtlCol="0">
            <a:spAutoFit/>
          </a:bodyPr>
          <a:lstStyle/>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Best Practices: </a:t>
            </a:r>
          </a:p>
          <a:p>
            <a:pPr>
              <a:lnSpc>
                <a:spcPct val="90000"/>
              </a:lnSpc>
            </a:pPr>
            <a:r>
              <a:rPr lang="it-IT" sz="4000" kern="1500" spc="-83" dirty="0" smtClean="0">
                <a:solidFill>
                  <a:schemeClr val="bg1"/>
                </a:solidFill>
                <a:latin typeface="Segoe UI Semibold" panose="020B0702040204020203" pitchFamily="34" charset="0"/>
                <a:cs typeface="Segoe UI Semibold" panose="020B0702040204020203" pitchFamily="34" charset="0"/>
              </a:rPr>
              <a:t>Working with School Administration</a:t>
            </a:r>
            <a:endParaRPr lang="it-IT" sz="4000" kern="1500" spc="-83" dirty="0">
              <a:solidFill>
                <a:schemeClr val="bg1"/>
              </a:solidFill>
              <a:latin typeface="Segoe UI Semibold" panose="020B0702040204020203" pitchFamily="34" charset="0"/>
              <a:cs typeface="Segoe UI Semibold" panose="020B0702040204020203" pitchFamily="34" charset="0"/>
            </a:endParaRPr>
          </a:p>
        </p:txBody>
      </p:sp>
      <p:sp>
        <p:nvSpPr>
          <p:cNvPr id="35" name="CasellaDiTesto 15">
            <a:extLst>
              <a:ext uri="{FF2B5EF4-FFF2-40B4-BE49-F238E27FC236}">
                <a16:creationId xmlns="" xmlns:a16="http://schemas.microsoft.com/office/drawing/2014/main" id="{F63109D1-B946-4573-951B-E3F065686A2A}"/>
              </a:ext>
            </a:extLst>
          </p:cNvPr>
          <p:cNvSpPr txBox="1"/>
          <p:nvPr/>
        </p:nvSpPr>
        <p:spPr>
          <a:xfrm>
            <a:off x="340660" y="1918743"/>
            <a:ext cx="9310976" cy="577530"/>
          </a:xfrm>
          <a:prstGeom prst="rect">
            <a:avLst/>
          </a:prstGeom>
          <a:noFill/>
        </p:spPr>
        <p:txBody>
          <a:bodyPr wrap="square" rtlCol="0">
            <a:spAutoFit/>
          </a:bodyPr>
          <a:lstStyle/>
          <a:p>
            <a:pPr>
              <a:lnSpc>
                <a:spcPct val="150000"/>
              </a:lnSpc>
            </a:pPr>
            <a:r>
              <a:rPr lang="it-IT" sz="2400" b="1" dirty="0" smtClean="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rPr>
              <a:t>Checklist</a:t>
            </a:r>
            <a:endParaRPr lang="it-IT" sz="1400" dirty="0">
              <a:solidFill>
                <a:schemeClr val="tx1">
                  <a:lumMod val="85000"/>
                  <a:lumOff val="15000"/>
                </a:schemeClr>
              </a:solidFill>
              <a:latin typeface="Segoe UI" panose="020B0502040204020203" pitchFamily="34" charset="0"/>
              <a:ea typeface="Segoe UI" panose="020B0502040204020203" pitchFamily="34" charset="0"/>
              <a:cs typeface="Segoe UI" panose="020B0502040204020203" pitchFamily="34" charset="0"/>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65551" y="6723345"/>
            <a:ext cx="1912480" cy="843741"/>
          </a:xfrm>
          <a:prstGeom prst="rect">
            <a:avLst/>
          </a:prstGeom>
        </p:spPr>
      </p:pic>
      <p:sp>
        <p:nvSpPr>
          <p:cNvPr id="3" name="Rectangle 2"/>
          <p:cNvSpPr/>
          <p:nvPr/>
        </p:nvSpPr>
        <p:spPr>
          <a:xfrm>
            <a:off x="673169" y="2635117"/>
            <a:ext cx="407485" cy="35329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asellaDiTesto 19">
            <a:extLst>
              <a:ext uri="{FF2B5EF4-FFF2-40B4-BE49-F238E27FC236}">
                <a16:creationId xmlns="" xmlns:a16="http://schemas.microsoft.com/office/drawing/2014/main" id="{81538709-BD73-4FD7-BDC2-21A08D469A18}"/>
              </a:ext>
            </a:extLst>
          </p:cNvPr>
          <p:cNvSpPr txBox="1"/>
          <p:nvPr/>
        </p:nvSpPr>
        <p:spPr>
          <a:xfrm>
            <a:off x="1192185" y="2582804"/>
            <a:ext cx="7266015" cy="784830"/>
          </a:xfrm>
          <a:prstGeom prst="rect">
            <a:avLst/>
          </a:prstGeom>
          <a:noFill/>
        </p:spPr>
        <p:txBody>
          <a:bodyPr wrap="square" rtlCol="0">
            <a:spAutoFit/>
          </a:bodyPr>
          <a:lstStyle/>
          <a:p>
            <a:pPr>
              <a:lnSpc>
                <a:spcPts val="1800"/>
              </a:lnSpc>
            </a:pPr>
            <a:r>
              <a:rPr lang="it-IT" sz="1500" dirty="0">
                <a:latin typeface="Segoe UI" panose="020B0502040204020203" pitchFamily="34" charset="0"/>
                <a:ea typeface="Segoe UI" panose="020B0502040204020203" pitchFamily="34" charset="0"/>
                <a:cs typeface="Segoe UI" panose="020B0502040204020203" pitchFamily="34" charset="0"/>
              </a:rPr>
              <a:t>Having a meaningful relationship with school administration takes </a:t>
            </a:r>
            <a:r>
              <a:rPr lang="it-IT" sz="1500" dirty="0" smtClean="0">
                <a:latin typeface="Segoe UI" panose="020B0502040204020203" pitchFamily="34" charset="0"/>
                <a:ea typeface="Segoe UI" panose="020B0502040204020203" pitchFamily="34" charset="0"/>
                <a:cs typeface="Segoe UI" panose="020B0502040204020203" pitchFamily="34" charset="0"/>
              </a:rPr>
              <a:t>time and effort. </a:t>
            </a:r>
            <a:r>
              <a:rPr lang="it-IT" sz="1500" dirty="0">
                <a:latin typeface="Segoe UI" panose="020B0502040204020203" pitchFamily="34" charset="0"/>
                <a:ea typeface="Segoe UI" panose="020B0502040204020203" pitchFamily="34" charset="0"/>
                <a:cs typeface="Segoe UI" panose="020B0502040204020203" pitchFamily="34" charset="0"/>
              </a:rPr>
              <a:t>Don’t wait until there is an issue to </a:t>
            </a:r>
            <a:r>
              <a:rPr lang="it-IT" sz="1500" dirty="0" smtClean="0">
                <a:latin typeface="Segoe UI" panose="020B0502040204020203" pitchFamily="34" charset="0"/>
                <a:ea typeface="Segoe UI" panose="020B0502040204020203" pitchFamily="34" charset="0"/>
                <a:cs typeface="Segoe UI" panose="020B0502040204020203" pitchFamily="34" charset="0"/>
              </a:rPr>
              <a:t>develop this relationship.</a:t>
            </a:r>
            <a:endParaRPr lang="it-IT"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endParaRPr lang="it-IT" sz="15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5" name="Rectangle 14"/>
          <p:cNvSpPr/>
          <p:nvPr/>
        </p:nvSpPr>
        <p:spPr>
          <a:xfrm>
            <a:off x="673169" y="3316087"/>
            <a:ext cx="407485" cy="35329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asellaDiTesto 19">
            <a:extLst>
              <a:ext uri="{FF2B5EF4-FFF2-40B4-BE49-F238E27FC236}">
                <a16:creationId xmlns="" xmlns:a16="http://schemas.microsoft.com/office/drawing/2014/main" id="{81538709-BD73-4FD7-BDC2-21A08D469A18}"/>
              </a:ext>
            </a:extLst>
          </p:cNvPr>
          <p:cNvSpPr txBox="1"/>
          <p:nvPr/>
        </p:nvSpPr>
        <p:spPr>
          <a:xfrm>
            <a:off x="1192185" y="3208522"/>
            <a:ext cx="7266015" cy="784830"/>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Do your research and understand the administration’s objective. Find common</a:t>
            </a:r>
          </a:p>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interests</a:t>
            </a:r>
            <a:r>
              <a:rPr lang="it-IT" sz="1500" dirty="0" smtClean="0">
                <a:latin typeface="Segoe UI" panose="020B0502040204020203" pitchFamily="34" charset="0"/>
                <a:ea typeface="Segoe UI" panose="020B0502040204020203" pitchFamily="34" charset="0"/>
                <a:cs typeface="Segoe UI" panose="020B0502040204020203" pitchFamily="34" charset="0"/>
              </a:rPr>
              <a:t>.  </a:t>
            </a:r>
          </a:p>
          <a:p>
            <a:pPr>
              <a:lnSpc>
                <a:spcPts val="1800"/>
              </a:lnSpc>
            </a:pPr>
            <a:endParaRPr lang="it-IT" sz="15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0" name="Rectangle 9"/>
          <p:cNvSpPr/>
          <p:nvPr/>
        </p:nvSpPr>
        <p:spPr>
          <a:xfrm>
            <a:off x="673168" y="3964691"/>
            <a:ext cx="407485" cy="35329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asellaDiTesto 19">
            <a:extLst>
              <a:ext uri="{FF2B5EF4-FFF2-40B4-BE49-F238E27FC236}">
                <a16:creationId xmlns="" xmlns:a16="http://schemas.microsoft.com/office/drawing/2014/main" id="{81538709-BD73-4FD7-BDC2-21A08D469A18}"/>
              </a:ext>
            </a:extLst>
          </p:cNvPr>
          <p:cNvSpPr txBox="1"/>
          <p:nvPr/>
        </p:nvSpPr>
        <p:spPr>
          <a:xfrm>
            <a:off x="1192184" y="3903504"/>
            <a:ext cx="7266015" cy="784830"/>
          </a:xfrm>
          <a:prstGeom prst="rect">
            <a:avLst/>
          </a:prstGeom>
          <a:noFill/>
        </p:spPr>
        <p:txBody>
          <a:bodyPr wrap="square" rtlCol="0">
            <a:spAutoFit/>
          </a:bodyPr>
          <a:lstStyle/>
          <a:p>
            <a:pPr>
              <a:lnSpc>
                <a:spcPts val="1800"/>
              </a:lnSpc>
            </a:pPr>
            <a:r>
              <a:rPr lang="it-IT" sz="1500" dirty="0" smtClean="0">
                <a:latin typeface="Segoe UI" panose="020B0502040204020203" pitchFamily="34" charset="0"/>
                <a:ea typeface="Segoe UI" panose="020B0502040204020203" pitchFamily="34" charset="0"/>
                <a:cs typeface="Segoe UI" panose="020B0502040204020203" pitchFamily="34" charset="0"/>
              </a:rPr>
              <a:t>Be professional </a:t>
            </a:r>
            <a:r>
              <a:rPr lang="it-IT" sz="1500" dirty="0">
                <a:latin typeface="Segoe UI" panose="020B0502040204020203" pitchFamily="34" charset="0"/>
                <a:ea typeface="Segoe UI" panose="020B0502040204020203" pitchFamily="34" charset="0"/>
                <a:cs typeface="Segoe UI" panose="020B0502040204020203" pitchFamily="34" charset="0"/>
              </a:rPr>
              <a:t>– create agendas, wear business attire (when appropriate), use numbers/statistics and </a:t>
            </a:r>
            <a:r>
              <a:rPr lang="it-IT" sz="1500" dirty="0" smtClean="0">
                <a:latin typeface="Segoe UI" panose="020B0502040204020203" pitchFamily="34" charset="0"/>
                <a:ea typeface="Segoe UI" panose="020B0502040204020203" pitchFamily="34" charset="0"/>
                <a:cs typeface="Segoe UI" panose="020B0502040204020203" pitchFamily="34" charset="0"/>
              </a:rPr>
              <a:t>your ASDA </a:t>
            </a:r>
            <a:r>
              <a:rPr lang="it-IT" sz="1500" dirty="0">
                <a:latin typeface="Segoe UI" panose="020B0502040204020203" pitchFamily="34" charset="0"/>
                <a:ea typeface="Segoe UI" panose="020B0502040204020203" pitchFamily="34" charset="0"/>
                <a:cs typeface="Segoe UI" panose="020B0502040204020203" pitchFamily="34" charset="0"/>
              </a:rPr>
              <a:t>chapter logo, take notes and be respectful.</a:t>
            </a:r>
          </a:p>
          <a:p>
            <a:pPr>
              <a:lnSpc>
                <a:spcPts val="1800"/>
              </a:lnSpc>
            </a:pPr>
            <a:endParaRPr lang="it-IT" sz="15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3" name="Rectangle 12"/>
          <p:cNvSpPr/>
          <p:nvPr/>
        </p:nvSpPr>
        <p:spPr>
          <a:xfrm>
            <a:off x="666238" y="4579650"/>
            <a:ext cx="407485" cy="348423"/>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asellaDiTesto 19">
            <a:extLst>
              <a:ext uri="{FF2B5EF4-FFF2-40B4-BE49-F238E27FC236}">
                <a16:creationId xmlns="" xmlns:a16="http://schemas.microsoft.com/office/drawing/2014/main" id="{81538709-BD73-4FD7-BDC2-21A08D469A18}"/>
              </a:ext>
            </a:extLst>
          </p:cNvPr>
          <p:cNvSpPr txBox="1"/>
          <p:nvPr/>
        </p:nvSpPr>
        <p:spPr>
          <a:xfrm>
            <a:off x="1192184" y="4493826"/>
            <a:ext cx="7266015" cy="553998"/>
          </a:xfrm>
          <a:prstGeom prst="rect">
            <a:avLst/>
          </a:prstGeom>
          <a:noFill/>
        </p:spPr>
        <p:txBody>
          <a:bodyPr wrap="square" rtlCol="0">
            <a:spAutoFit/>
          </a:bodyPr>
          <a:lstStyle/>
          <a:p>
            <a:pPr>
              <a:lnSpc>
                <a:spcPts val="1800"/>
              </a:lnSpc>
            </a:pPr>
            <a:r>
              <a:rPr lang="en-US" sz="1500" dirty="0">
                <a:latin typeface="Segoe UI" panose="020B0502040204020203" pitchFamily="34" charset="0"/>
                <a:ea typeface="Segoe UI" panose="020B0502040204020203" pitchFamily="34" charset="0"/>
                <a:cs typeface="Segoe UI" panose="020B0502040204020203" pitchFamily="34" charset="0"/>
              </a:rPr>
              <a:t>Ask questions – questions will help you understand the goals of the administration so you can see where compromise and collaboration can occur.</a:t>
            </a:r>
            <a:endParaRPr lang="it-IT" sz="15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8" name="Rectangle 17"/>
          <p:cNvSpPr/>
          <p:nvPr/>
        </p:nvSpPr>
        <p:spPr>
          <a:xfrm>
            <a:off x="666237" y="5139308"/>
            <a:ext cx="407485" cy="35329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CasellaDiTesto 19">
            <a:extLst>
              <a:ext uri="{FF2B5EF4-FFF2-40B4-BE49-F238E27FC236}">
                <a16:creationId xmlns="" xmlns:a16="http://schemas.microsoft.com/office/drawing/2014/main" id="{81538709-BD73-4FD7-BDC2-21A08D469A18}"/>
              </a:ext>
            </a:extLst>
          </p:cNvPr>
          <p:cNvSpPr txBox="1"/>
          <p:nvPr/>
        </p:nvSpPr>
        <p:spPr>
          <a:xfrm>
            <a:off x="1192183" y="5076880"/>
            <a:ext cx="7266015" cy="784830"/>
          </a:xfrm>
          <a:prstGeom prst="rect">
            <a:avLst/>
          </a:prstGeom>
          <a:noFill/>
        </p:spPr>
        <p:txBody>
          <a:bodyPr wrap="square" rtlCol="0">
            <a:spAutoFit/>
          </a:bodyPr>
          <a:lstStyle/>
          <a:p>
            <a:pPr>
              <a:lnSpc>
                <a:spcPts val="1800"/>
              </a:lnSpc>
            </a:pPr>
            <a:r>
              <a:rPr lang="it-IT" sz="1500" dirty="0">
                <a:latin typeface="Segoe UI" panose="020B0502040204020203" pitchFamily="34" charset="0"/>
                <a:ea typeface="Segoe UI" panose="020B0502040204020203" pitchFamily="34" charset="0"/>
                <a:cs typeface="Segoe UI" panose="020B0502040204020203" pitchFamily="34" charset="0"/>
              </a:rPr>
              <a:t>Identify chapter </a:t>
            </a:r>
            <a:r>
              <a:rPr lang="it-IT" sz="1500" dirty="0" smtClean="0">
                <a:latin typeface="Segoe UI" panose="020B0502040204020203" pitchFamily="34" charset="0"/>
                <a:ea typeface="Segoe UI" panose="020B0502040204020203" pitchFamily="34" charset="0"/>
                <a:cs typeface="Segoe UI" panose="020B0502040204020203" pitchFamily="34" charset="0"/>
              </a:rPr>
              <a:t>allies to </a:t>
            </a:r>
            <a:r>
              <a:rPr lang="it-IT" sz="1500" dirty="0">
                <a:latin typeface="Segoe UI" panose="020B0502040204020203" pitchFamily="34" charset="0"/>
                <a:ea typeface="Segoe UI" panose="020B0502040204020203" pitchFamily="34" charset="0"/>
                <a:cs typeface="Segoe UI" panose="020B0502040204020203" pitchFamily="34" charset="0"/>
              </a:rPr>
              <a:t>increase your voice. </a:t>
            </a:r>
            <a:r>
              <a:rPr lang="it-IT" sz="1500" dirty="0" smtClean="0">
                <a:latin typeface="Segoe UI" panose="020B0502040204020203" pitchFamily="34" charset="0"/>
                <a:ea typeface="Segoe UI" panose="020B0502040204020203" pitchFamily="34" charset="0"/>
                <a:cs typeface="Segoe UI" panose="020B0502040204020203" pitchFamily="34" charset="0"/>
              </a:rPr>
              <a:t>Consider, your chapter advisor, faculty, past alumni, your district trustee and national ASDA.  </a:t>
            </a:r>
            <a:endParaRPr lang="it-IT" sz="1500" dirty="0">
              <a:latin typeface="Segoe UI" panose="020B0502040204020203" pitchFamily="34" charset="0"/>
              <a:ea typeface="Segoe UI" panose="020B0502040204020203" pitchFamily="34" charset="0"/>
              <a:cs typeface="Segoe UI" panose="020B0502040204020203" pitchFamily="34" charset="0"/>
            </a:endParaRPr>
          </a:p>
          <a:p>
            <a:pPr>
              <a:lnSpc>
                <a:spcPts val="1800"/>
              </a:lnSpc>
            </a:pPr>
            <a:endParaRPr lang="it-IT" sz="15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20" name="Rectangle 19"/>
          <p:cNvSpPr/>
          <p:nvPr/>
        </p:nvSpPr>
        <p:spPr>
          <a:xfrm>
            <a:off x="673168" y="5786399"/>
            <a:ext cx="407485" cy="35329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CasellaDiTesto 19">
            <a:extLst>
              <a:ext uri="{FF2B5EF4-FFF2-40B4-BE49-F238E27FC236}">
                <a16:creationId xmlns="" xmlns:a16="http://schemas.microsoft.com/office/drawing/2014/main" id="{81538709-BD73-4FD7-BDC2-21A08D469A18}"/>
              </a:ext>
            </a:extLst>
          </p:cNvPr>
          <p:cNvSpPr txBox="1"/>
          <p:nvPr/>
        </p:nvSpPr>
        <p:spPr>
          <a:xfrm>
            <a:off x="1192183" y="5770471"/>
            <a:ext cx="7266015" cy="553998"/>
          </a:xfrm>
          <a:prstGeom prst="rect">
            <a:avLst/>
          </a:prstGeom>
          <a:noFill/>
        </p:spPr>
        <p:txBody>
          <a:bodyPr wrap="square" rtlCol="0">
            <a:spAutoFit/>
          </a:bodyPr>
          <a:lstStyle/>
          <a:p>
            <a:pPr>
              <a:lnSpc>
                <a:spcPts val="1800"/>
              </a:lnSpc>
            </a:pPr>
            <a:r>
              <a:rPr lang="it-IT" sz="1500" dirty="0">
                <a:latin typeface="Segoe UI" panose="020B0502040204020203" pitchFamily="34" charset="0"/>
                <a:ea typeface="Segoe UI" panose="020B0502040204020203" pitchFamily="34" charset="0"/>
                <a:cs typeface="Segoe UI" panose="020B0502040204020203" pitchFamily="34" charset="0"/>
              </a:rPr>
              <a:t>Keep your ASDA district trustee and ASDA national </a:t>
            </a:r>
            <a:r>
              <a:rPr lang="it-IT" sz="1500" dirty="0" smtClean="0">
                <a:latin typeface="Segoe UI" panose="020B0502040204020203" pitchFamily="34" charset="0"/>
                <a:ea typeface="Segoe UI" panose="020B0502040204020203" pitchFamily="34" charset="0"/>
                <a:cs typeface="Segoe UI" panose="020B0502040204020203" pitchFamily="34" charset="0"/>
              </a:rPr>
              <a:t>office staff current </a:t>
            </a:r>
            <a:r>
              <a:rPr lang="it-IT" sz="1500" dirty="0">
                <a:latin typeface="Segoe UI" panose="020B0502040204020203" pitchFamily="34" charset="0"/>
                <a:ea typeface="Segoe UI" panose="020B0502040204020203" pitchFamily="34" charset="0"/>
                <a:cs typeface="Segoe UI" panose="020B0502040204020203" pitchFamily="34" charset="0"/>
              </a:rPr>
              <a:t>on the </a:t>
            </a:r>
            <a:r>
              <a:rPr lang="it-IT" sz="1500" dirty="0" smtClean="0">
                <a:latin typeface="Segoe UI" panose="020B0502040204020203" pitchFamily="34" charset="0"/>
                <a:ea typeface="Segoe UI" panose="020B0502040204020203" pitchFamily="34" charset="0"/>
                <a:cs typeface="Segoe UI" panose="020B0502040204020203" pitchFamily="34" charset="0"/>
              </a:rPr>
              <a:t>successes and </a:t>
            </a:r>
            <a:r>
              <a:rPr lang="it-IT" sz="1500" dirty="0">
                <a:latin typeface="Segoe UI" panose="020B0502040204020203" pitchFamily="34" charset="0"/>
                <a:ea typeface="Segoe UI" panose="020B0502040204020203" pitchFamily="34" charset="0"/>
                <a:cs typeface="Segoe UI" panose="020B0502040204020203" pitchFamily="34" charset="0"/>
              </a:rPr>
              <a:t>the challenges the chapter is facing with school </a:t>
            </a:r>
            <a:r>
              <a:rPr lang="it-IT" sz="1500" dirty="0" smtClean="0">
                <a:latin typeface="Segoe UI" panose="020B0502040204020203" pitchFamily="34" charset="0"/>
                <a:ea typeface="Segoe UI" panose="020B0502040204020203" pitchFamily="34" charset="0"/>
                <a:cs typeface="Segoe UI" panose="020B0502040204020203" pitchFamily="34" charset="0"/>
              </a:rPr>
              <a:t>administration. </a:t>
            </a:r>
          </a:p>
        </p:txBody>
      </p:sp>
      <p:sp>
        <p:nvSpPr>
          <p:cNvPr id="22" name="CasellaDiTesto 19">
            <a:extLst>
              <a:ext uri="{FF2B5EF4-FFF2-40B4-BE49-F238E27FC236}">
                <a16:creationId xmlns="" xmlns:a16="http://schemas.microsoft.com/office/drawing/2014/main" id="{81538709-BD73-4FD7-BDC2-21A08D469A18}"/>
              </a:ext>
            </a:extLst>
          </p:cNvPr>
          <p:cNvSpPr txBox="1"/>
          <p:nvPr/>
        </p:nvSpPr>
        <p:spPr>
          <a:xfrm>
            <a:off x="485439" y="6504047"/>
            <a:ext cx="7563962" cy="1015663"/>
          </a:xfrm>
          <a:prstGeom prst="rect">
            <a:avLst/>
          </a:prstGeom>
          <a:noFill/>
        </p:spPr>
        <p:txBody>
          <a:bodyPr wrap="square" rtlCol="0">
            <a:spAutoFit/>
          </a:bodyPr>
          <a:lstStyle/>
          <a:p>
            <a:pPr>
              <a:lnSpc>
                <a:spcPts val="1800"/>
              </a:lnSpc>
            </a:pPr>
            <a:r>
              <a:rPr lang="en-US" sz="1100" dirty="0" smtClean="0"/>
              <a:t>Helpful ASDA Links:</a:t>
            </a:r>
          </a:p>
          <a:p>
            <a:pPr>
              <a:lnSpc>
                <a:spcPts val="1800"/>
              </a:lnSpc>
            </a:pPr>
            <a:r>
              <a:rPr lang="en-US" sz="1100" dirty="0">
                <a:hlinkClick r:id="rId4"/>
              </a:rPr>
              <a:t>https://</a:t>
            </a:r>
            <a:r>
              <a:rPr lang="en-US" sz="1100" dirty="0" smtClean="0">
                <a:hlinkClick r:id="rId4"/>
              </a:rPr>
              <a:t>www.asdanet.org/utility-navigation/about-asda/leaders-and-governance/Board-of-Trustees</a:t>
            </a:r>
            <a:endParaRPr lang="en-US" sz="1100" dirty="0" smtClean="0"/>
          </a:p>
          <a:p>
            <a:pPr>
              <a:lnSpc>
                <a:spcPts val="1800"/>
              </a:lnSpc>
            </a:pPr>
            <a:r>
              <a:rPr lang="en-US" sz="1100" dirty="0">
                <a:hlinkClick r:id="rId5"/>
              </a:rPr>
              <a:t>https://</a:t>
            </a:r>
            <a:r>
              <a:rPr lang="en-US" sz="1100" dirty="0" smtClean="0">
                <a:hlinkClick r:id="rId5"/>
              </a:rPr>
              <a:t>www.asdanet.org/utility-navigation/about-asda/asda-101/staff-and-contact-information</a:t>
            </a:r>
            <a:endParaRPr lang="en-US" sz="1100" dirty="0" smtClean="0"/>
          </a:p>
          <a:p>
            <a:pPr>
              <a:lnSpc>
                <a:spcPts val="1800"/>
              </a:lnSpc>
            </a:pPr>
            <a:r>
              <a:rPr lang="en-US" sz="1100" dirty="0">
                <a:hlinkClick r:id="rId6"/>
              </a:rPr>
              <a:t>https://www.asdanet.org/index/get-involved/chapter-management-resources/Communication-tools-and-logos</a:t>
            </a:r>
            <a:r>
              <a:rPr lang="en-US" sz="1100" dirty="0" smtClean="0"/>
              <a:t> </a:t>
            </a:r>
            <a:endParaRPr lang="en-US" sz="1100" dirty="0" smtClean="0">
              <a:hlinkClick r:id="rId7"/>
            </a:endParaRPr>
          </a:p>
        </p:txBody>
      </p:sp>
    </p:spTree>
    <p:extLst>
      <p:ext uri="{BB962C8B-B14F-4D97-AF65-F5344CB8AC3E}">
        <p14:creationId xmlns:p14="http://schemas.microsoft.com/office/powerpoint/2010/main" val="38164857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 ways to keep your work safe and secure.potx" id="{4893428C-CB0A-49E9-96F4-7A735F1E22B6}" vid="{5E3D7976-14F6-4FDF-A4FC-DC3893D129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 ways to keep your work safe and secure</Template>
  <TotalTime>0</TotalTime>
  <Words>1136</Words>
  <Application>Microsoft Office PowerPoint</Application>
  <PresentationFormat>Custom</PresentationFormat>
  <Paragraphs>91</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Segoe UI</vt:lpstr>
      <vt:lpstr>Segoe UI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2019-04-12T15:09:45Z</dcterms:created>
  <dcterms:modified xsi:type="dcterms:W3CDTF">2019-08-23T15:23:06Z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v-abdarl@microsoft.com</vt:lpwstr>
  </property>
  <property fmtid="{D5CDD505-2E9C-101B-9397-08002B2CF9AE}" pid="5" name="MSIP_Label_f42aa342-8706-4288-bd11-ebb85995028c_SetDate">
    <vt:lpwstr>2018-09-20T17:05:47.7837537Z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