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3C_A38B14FA.xml" ContentType="application/vnd.ms-powerpoint.comments+xml"/>
  <Override PartName="/ppt/ink/ink1.xml" ContentType="application/inkml+xml"/>
  <Override PartName="/ppt/ink/ink2.xml" ContentType="application/inkml+xml"/>
  <Override PartName="/ppt/ink/ink3.xml" ContentType="application/inkml+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50" r:id="rId2"/>
  </p:sldMasterIdLst>
  <p:notesMasterIdLst>
    <p:notesMasterId r:id="rId27"/>
  </p:notesMasterIdLst>
  <p:handoutMasterIdLst>
    <p:handoutMasterId r:id="rId28"/>
  </p:handoutMasterIdLst>
  <p:sldIdLst>
    <p:sldId id="256" r:id="rId3"/>
    <p:sldId id="313" r:id="rId4"/>
    <p:sldId id="260" r:id="rId5"/>
    <p:sldId id="302" r:id="rId6"/>
    <p:sldId id="265" r:id="rId7"/>
    <p:sldId id="261" r:id="rId8"/>
    <p:sldId id="280" r:id="rId9"/>
    <p:sldId id="320" r:id="rId10"/>
    <p:sldId id="321" r:id="rId11"/>
    <p:sldId id="289" r:id="rId12"/>
    <p:sldId id="305" r:id="rId13"/>
    <p:sldId id="317" r:id="rId14"/>
    <p:sldId id="318" r:id="rId15"/>
    <p:sldId id="307" r:id="rId16"/>
    <p:sldId id="308" r:id="rId17"/>
    <p:sldId id="322" r:id="rId18"/>
    <p:sldId id="311" r:id="rId19"/>
    <p:sldId id="270" r:id="rId20"/>
    <p:sldId id="259" r:id="rId21"/>
    <p:sldId id="319" r:id="rId22"/>
    <p:sldId id="276" r:id="rId23"/>
    <p:sldId id="301" r:id="rId24"/>
    <p:sldId id="316" r:id="rId25"/>
    <p:sldId id="296" r:id="rId26"/>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E4551A-63FE-A27A-CAE1-C6F639418D87}" name="Kristin Spencer" initials="KS" userId="KAb1VOMaMJGGQJQekCEf7gI16Ou3Ab3zh7gHR9NyhYk="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C850"/>
    <a:srgbClr val="174D79"/>
    <a:srgbClr val="0079B8"/>
    <a:srgbClr val="0F334A"/>
    <a:srgbClr val="0F3249"/>
    <a:srgbClr val="153E6A"/>
    <a:srgbClr val="E6ECEB"/>
    <a:srgbClr val="BACAC7"/>
    <a:srgbClr val="047EC8"/>
    <a:srgbClr val="FFBD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84011B-5C9E-45C8-83A4-D657DC4A6B8F}" v="141" dt="2025-07-10T19:25:22.6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4" autoAdjust="0"/>
    <p:restoredTop sz="57362" autoAdjust="0"/>
  </p:normalViewPr>
  <p:slideViewPr>
    <p:cSldViewPr snapToGrid="0" snapToObjects="1">
      <p:cViewPr varScale="1">
        <p:scale>
          <a:sx n="42" d="100"/>
          <a:sy n="42" d="100"/>
        </p:scale>
        <p:origin x="1412" y="44"/>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65" d="100"/>
          <a:sy n="65" d="100"/>
        </p:scale>
        <p:origin x="308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 Spencer" userId="KAb1VOMaMJGGQJQekCEf7gI16Ou3Ab3zh7gHR9NyhYk=" providerId="None" clId="Web-{2884011B-5C9E-45C8-83A4-D657DC4A6B8F}"/>
    <pc:docChg chg="mod modSld">
      <pc:chgData name="Kristin Spencer" userId="KAb1VOMaMJGGQJQekCEf7gI16Ou3Ab3zh7gHR9NyhYk=" providerId="None" clId="Web-{2884011B-5C9E-45C8-83A4-D657DC4A6B8F}" dt="2025-07-10T19:25:01.243" v="131" actId="1076"/>
      <pc:docMkLst>
        <pc:docMk/>
      </pc:docMkLst>
      <pc:sldChg chg="delSp">
        <pc:chgData name="Kristin Spencer" userId="KAb1VOMaMJGGQJQekCEf7gI16Ou3Ab3zh7gHR9NyhYk=" providerId="None" clId="Web-{2884011B-5C9E-45C8-83A4-D657DC4A6B8F}" dt="2025-07-10T19:04:50.964" v="0"/>
        <pc:sldMkLst>
          <pc:docMk/>
          <pc:sldMk cId="0" sldId="256"/>
        </pc:sldMkLst>
        <pc:spChg chg="del">
          <ac:chgData name="Kristin Spencer" userId="KAb1VOMaMJGGQJQekCEf7gI16Ou3Ab3zh7gHR9NyhYk=" providerId="None" clId="Web-{2884011B-5C9E-45C8-83A4-D657DC4A6B8F}" dt="2025-07-10T19:04:50.964" v="0"/>
          <ac:spMkLst>
            <pc:docMk/>
            <pc:sldMk cId="0" sldId="256"/>
            <ac:spMk id="6" creationId="{BFF1A4C1-B29C-869B-300C-9036C83D9C51}"/>
          </ac:spMkLst>
        </pc:spChg>
      </pc:sldChg>
      <pc:sldChg chg="modSp">
        <pc:chgData name="Kristin Spencer" userId="KAb1VOMaMJGGQJQekCEf7gI16Ou3Ab3zh7gHR9NyhYk=" providerId="None" clId="Web-{2884011B-5C9E-45C8-83A4-D657DC4A6B8F}" dt="2025-07-10T19:10:52.946" v="68" actId="14100"/>
        <pc:sldMkLst>
          <pc:docMk/>
          <pc:sldMk cId="3827368333" sldId="265"/>
        </pc:sldMkLst>
        <pc:spChg chg="mod">
          <ac:chgData name="Kristin Spencer" userId="KAb1VOMaMJGGQJQekCEf7gI16Ou3Ab3zh7gHR9NyhYk=" providerId="None" clId="Web-{2884011B-5C9E-45C8-83A4-D657DC4A6B8F}" dt="2025-07-10T19:10:52.946" v="68" actId="14100"/>
          <ac:spMkLst>
            <pc:docMk/>
            <pc:sldMk cId="3827368333" sldId="265"/>
            <ac:spMk id="5" creationId="{00000000-0000-0000-0000-000000000000}"/>
          </ac:spMkLst>
        </pc:spChg>
      </pc:sldChg>
      <pc:sldChg chg="modSp">
        <pc:chgData name="Kristin Spencer" userId="KAb1VOMaMJGGQJQekCEf7gI16Ou3Ab3zh7gHR9NyhYk=" providerId="None" clId="Web-{2884011B-5C9E-45C8-83A4-D657DC4A6B8F}" dt="2025-07-10T19:14:30.610" v="93" actId="20577"/>
        <pc:sldMkLst>
          <pc:docMk/>
          <pc:sldMk cId="2783668309" sldId="308"/>
        </pc:sldMkLst>
        <pc:spChg chg="mod">
          <ac:chgData name="Kristin Spencer" userId="KAb1VOMaMJGGQJQekCEf7gI16Ou3Ab3zh7gHR9NyhYk=" providerId="None" clId="Web-{2884011B-5C9E-45C8-83A4-D657DC4A6B8F}" dt="2025-07-10T19:14:30.610" v="93" actId="20577"/>
          <ac:spMkLst>
            <pc:docMk/>
            <pc:sldMk cId="2783668309" sldId="308"/>
            <ac:spMk id="117" creationId="{00000000-0000-0000-0000-000000000000}"/>
          </ac:spMkLst>
        </pc:spChg>
      </pc:sldChg>
      <pc:sldChg chg="addSp delSp modSp">
        <pc:chgData name="Kristin Spencer" userId="KAb1VOMaMJGGQJQekCEf7gI16Ou3Ab3zh7gHR9NyhYk=" providerId="None" clId="Web-{2884011B-5C9E-45C8-83A4-D657DC4A6B8F}" dt="2025-07-10T19:25:01.243" v="131" actId="1076"/>
        <pc:sldMkLst>
          <pc:docMk/>
          <pc:sldMk cId="2743801082" sldId="316"/>
        </pc:sldMkLst>
        <pc:spChg chg="del">
          <ac:chgData name="Kristin Spencer" userId="KAb1VOMaMJGGQJQekCEf7gI16Ou3Ab3zh7gHR9NyhYk=" providerId="None" clId="Web-{2884011B-5C9E-45C8-83A4-D657DC4A6B8F}" dt="2025-07-10T19:24:12.164" v="97"/>
          <ac:spMkLst>
            <pc:docMk/>
            <pc:sldMk cId="2743801082" sldId="316"/>
            <ac:spMk id="4" creationId="{EA5ABE1C-7294-2657-9AAA-19B1E1B0CE9E}"/>
          </ac:spMkLst>
        </pc:spChg>
        <pc:spChg chg="del">
          <ac:chgData name="Kristin Spencer" userId="KAb1VOMaMJGGQJQekCEf7gI16Ou3Ab3zh7gHR9NyhYk=" providerId="None" clId="Web-{2884011B-5C9E-45C8-83A4-D657DC4A6B8F}" dt="2025-07-10T19:24:35.149" v="111"/>
          <ac:spMkLst>
            <pc:docMk/>
            <pc:sldMk cId="2743801082" sldId="316"/>
            <ac:spMk id="8" creationId="{5853448F-A311-F7EA-CB98-24D6ED91A32E}"/>
          </ac:spMkLst>
        </pc:spChg>
        <pc:spChg chg="del">
          <ac:chgData name="Kristin Spencer" userId="KAb1VOMaMJGGQJQekCEf7gI16Ou3Ab3zh7gHR9NyhYk=" providerId="None" clId="Web-{2884011B-5C9E-45C8-83A4-D657DC4A6B8F}" dt="2025-07-10T19:24:20.195" v="102"/>
          <ac:spMkLst>
            <pc:docMk/>
            <pc:sldMk cId="2743801082" sldId="316"/>
            <ac:spMk id="37" creationId="{FDF0274B-EBAB-CD19-CED7-8F1965D5033C}"/>
          </ac:spMkLst>
        </pc:spChg>
        <pc:spChg chg="del">
          <ac:chgData name="Kristin Spencer" userId="KAb1VOMaMJGGQJQekCEf7gI16Ou3Ab3zh7gHR9NyhYk=" providerId="None" clId="Web-{2884011B-5C9E-45C8-83A4-D657DC4A6B8F}" dt="2025-07-10T19:24:36.961" v="112"/>
          <ac:spMkLst>
            <pc:docMk/>
            <pc:sldMk cId="2743801082" sldId="316"/>
            <ac:spMk id="38" creationId="{B451F00A-23C3-AC33-0972-A2BEEDB82CDC}"/>
          </ac:spMkLst>
        </pc:spChg>
        <pc:picChg chg="del mod">
          <ac:chgData name="Kristin Spencer" userId="KAb1VOMaMJGGQJQekCEf7gI16Ou3Ab3zh7gHR9NyhYk=" providerId="None" clId="Web-{2884011B-5C9E-45C8-83A4-D657DC4A6B8F}" dt="2025-07-10T19:24:04.507" v="96"/>
          <ac:picMkLst>
            <pc:docMk/>
            <pc:sldMk cId="2743801082" sldId="316"/>
            <ac:picMk id="3" creationId="{54F3B741-8ADF-8D3E-15F4-06E79C429069}"/>
          </ac:picMkLst>
        </pc:picChg>
        <pc:picChg chg="add mod">
          <ac:chgData name="Kristin Spencer" userId="KAb1VOMaMJGGQJQekCEf7gI16Ou3Ab3zh7gHR9NyhYk=" providerId="None" clId="Web-{2884011B-5C9E-45C8-83A4-D657DC4A6B8F}" dt="2025-07-10T19:25:01.243" v="131" actId="1076"/>
          <ac:picMkLst>
            <pc:docMk/>
            <pc:sldMk cId="2743801082" sldId="316"/>
            <ac:picMk id="12" creationId="{01D78BFD-EE75-9342-E161-AC1C4D16461E}"/>
          </ac:picMkLst>
        </pc:picChg>
        <pc:inkChg chg="del">
          <ac:chgData name="Kristin Spencer" userId="KAb1VOMaMJGGQJQekCEf7gI16Ou3Ab3zh7gHR9NyhYk=" providerId="None" clId="Web-{2884011B-5C9E-45C8-83A4-D657DC4A6B8F}" dt="2025-07-10T19:24:13.382" v="98"/>
          <ac:inkMkLst>
            <pc:docMk/>
            <pc:sldMk cId="2743801082" sldId="316"/>
            <ac:inkMk id="5" creationId="{0225BBBE-48D6-02A1-B556-AD8B63744B08}"/>
          </ac:inkMkLst>
        </pc:inkChg>
        <pc:inkChg chg="del">
          <ac:chgData name="Kristin Spencer" userId="KAb1VOMaMJGGQJQekCEf7gI16Ou3Ab3zh7gHR9NyhYk=" providerId="None" clId="Web-{2884011B-5C9E-45C8-83A4-D657DC4A6B8F}" dt="2025-07-10T19:24:17.539" v="101"/>
          <ac:inkMkLst>
            <pc:docMk/>
            <pc:sldMk cId="2743801082" sldId="316"/>
            <ac:inkMk id="6" creationId="{732C1E4A-1C08-4480-27B4-D5B62775A617}"/>
          </ac:inkMkLst>
        </pc:inkChg>
        <pc:inkChg chg="del">
          <ac:chgData name="Kristin Spencer" userId="KAb1VOMaMJGGQJQekCEf7gI16Ou3Ab3zh7gHR9NyhYk=" providerId="None" clId="Web-{2884011B-5C9E-45C8-83A4-D657DC4A6B8F}" dt="2025-07-10T19:24:16.336" v="100"/>
          <ac:inkMkLst>
            <pc:docMk/>
            <pc:sldMk cId="2743801082" sldId="316"/>
            <ac:inkMk id="9" creationId="{B82BF6AC-4D53-AA2C-CBF8-0AB5352BD3B7}"/>
          </ac:inkMkLst>
        </pc:inkChg>
        <pc:inkChg chg="del">
          <ac:chgData name="Kristin Spencer" userId="KAb1VOMaMJGGQJQekCEf7gI16Ou3Ab3zh7gHR9NyhYk=" providerId="None" clId="Web-{2884011B-5C9E-45C8-83A4-D657DC4A6B8F}" dt="2025-07-10T19:24:15.179" v="99"/>
          <ac:inkMkLst>
            <pc:docMk/>
            <pc:sldMk cId="2743801082" sldId="316"/>
            <ac:inkMk id="10" creationId="{D015AD22-A041-7EA5-501A-8513790EFB5A}"/>
          </ac:inkMkLst>
        </pc:inkChg>
        <pc:inkChg chg="del">
          <ac:chgData name="Kristin Spencer" userId="KAb1VOMaMJGGQJQekCEf7gI16Ou3Ab3zh7gHR9NyhYk=" providerId="None" clId="Web-{2884011B-5C9E-45C8-83A4-D657DC4A6B8F}" dt="2025-07-10T19:24:36.961" v="126"/>
          <ac:inkMkLst>
            <pc:docMk/>
            <pc:sldMk cId="2743801082" sldId="316"/>
            <ac:inkMk id="14" creationId="{5DD41186-9278-FA9D-1952-957F62438C75}"/>
          </ac:inkMkLst>
        </pc:inkChg>
        <pc:inkChg chg="del">
          <ac:chgData name="Kristin Spencer" userId="KAb1VOMaMJGGQJQekCEf7gI16Ou3Ab3zh7gHR9NyhYk=" providerId="None" clId="Web-{2884011B-5C9E-45C8-83A4-D657DC4A6B8F}" dt="2025-07-10T19:24:36.961" v="125"/>
          <ac:inkMkLst>
            <pc:docMk/>
            <pc:sldMk cId="2743801082" sldId="316"/>
            <ac:inkMk id="15" creationId="{77328FBD-63EA-9734-F534-19A5ACE52D30}"/>
          </ac:inkMkLst>
        </pc:inkChg>
        <pc:inkChg chg="del">
          <ac:chgData name="Kristin Spencer" userId="KAb1VOMaMJGGQJQekCEf7gI16Ou3Ab3zh7gHR9NyhYk=" providerId="None" clId="Web-{2884011B-5C9E-45C8-83A4-D657DC4A6B8F}" dt="2025-07-10T19:24:36.961" v="124"/>
          <ac:inkMkLst>
            <pc:docMk/>
            <pc:sldMk cId="2743801082" sldId="316"/>
            <ac:inkMk id="16" creationId="{67340C21-FAD0-25A8-C271-D7853D335824}"/>
          </ac:inkMkLst>
        </pc:inkChg>
        <pc:inkChg chg="del">
          <ac:chgData name="Kristin Spencer" userId="KAb1VOMaMJGGQJQekCEf7gI16Ou3Ab3zh7gHR9NyhYk=" providerId="None" clId="Web-{2884011B-5C9E-45C8-83A4-D657DC4A6B8F}" dt="2025-07-10T19:24:36.961" v="123"/>
          <ac:inkMkLst>
            <pc:docMk/>
            <pc:sldMk cId="2743801082" sldId="316"/>
            <ac:inkMk id="17" creationId="{1DDD3743-5CA6-847B-3480-EB1C47F3D1CB}"/>
          </ac:inkMkLst>
        </pc:inkChg>
        <pc:inkChg chg="del">
          <ac:chgData name="Kristin Spencer" userId="KAb1VOMaMJGGQJQekCEf7gI16Ou3Ab3zh7gHR9NyhYk=" providerId="None" clId="Web-{2884011B-5C9E-45C8-83A4-D657DC4A6B8F}" dt="2025-07-10T19:24:36.961" v="122"/>
          <ac:inkMkLst>
            <pc:docMk/>
            <pc:sldMk cId="2743801082" sldId="316"/>
            <ac:inkMk id="18" creationId="{5A196062-0000-88A0-1702-C246E4143373}"/>
          </ac:inkMkLst>
        </pc:inkChg>
        <pc:inkChg chg="del">
          <ac:chgData name="Kristin Spencer" userId="KAb1VOMaMJGGQJQekCEf7gI16Ou3Ab3zh7gHR9NyhYk=" providerId="None" clId="Web-{2884011B-5C9E-45C8-83A4-D657DC4A6B8F}" dt="2025-07-10T19:24:36.961" v="121"/>
          <ac:inkMkLst>
            <pc:docMk/>
            <pc:sldMk cId="2743801082" sldId="316"/>
            <ac:inkMk id="19" creationId="{02960018-809C-2407-FB82-ED6B7620EB18}"/>
          </ac:inkMkLst>
        </pc:inkChg>
        <pc:inkChg chg="del">
          <ac:chgData name="Kristin Spencer" userId="KAb1VOMaMJGGQJQekCEf7gI16Ou3Ab3zh7gHR9NyhYk=" providerId="None" clId="Web-{2884011B-5C9E-45C8-83A4-D657DC4A6B8F}" dt="2025-07-10T19:24:36.961" v="120"/>
          <ac:inkMkLst>
            <pc:docMk/>
            <pc:sldMk cId="2743801082" sldId="316"/>
            <ac:inkMk id="20" creationId="{68093813-177A-6CFA-D930-915CA0DC7305}"/>
          </ac:inkMkLst>
        </pc:inkChg>
        <pc:inkChg chg="del">
          <ac:chgData name="Kristin Spencer" userId="KAb1VOMaMJGGQJQekCEf7gI16Ou3Ab3zh7gHR9NyhYk=" providerId="None" clId="Web-{2884011B-5C9E-45C8-83A4-D657DC4A6B8F}" dt="2025-07-10T19:24:36.961" v="119"/>
          <ac:inkMkLst>
            <pc:docMk/>
            <pc:sldMk cId="2743801082" sldId="316"/>
            <ac:inkMk id="21" creationId="{6CEA541C-4E0A-1894-DFB1-8962C718D17C}"/>
          </ac:inkMkLst>
        </pc:inkChg>
        <pc:inkChg chg="del">
          <ac:chgData name="Kristin Spencer" userId="KAb1VOMaMJGGQJQekCEf7gI16Ou3Ab3zh7gHR9NyhYk=" providerId="None" clId="Web-{2884011B-5C9E-45C8-83A4-D657DC4A6B8F}" dt="2025-07-10T19:24:36.961" v="118"/>
          <ac:inkMkLst>
            <pc:docMk/>
            <pc:sldMk cId="2743801082" sldId="316"/>
            <ac:inkMk id="22" creationId="{1ED64FF2-261B-1E5C-9870-60D3BCAE536C}"/>
          </ac:inkMkLst>
        </pc:inkChg>
        <pc:inkChg chg="del">
          <ac:chgData name="Kristin Spencer" userId="KAb1VOMaMJGGQJQekCEf7gI16Ou3Ab3zh7gHR9NyhYk=" providerId="None" clId="Web-{2884011B-5C9E-45C8-83A4-D657DC4A6B8F}" dt="2025-07-10T19:24:36.961" v="117"/>
          <ac:inkMkLst>
            <pc:docMk/>
            <pc:sldMk cId="2743801082" sldId="316"/>
            <ac:inkMk id="23" creationId="{BD5B1415-8FB4-E09C-4DE7-254B3D330A57}"/>
          </ac:inkMkLst>
        </pc:inkChg>
        <pc:inkChg chg="del">
          <ac:chgData name="Kristin Spencer" userId="KAb1VOMaMJGGQJQekCEf7gI16Ou3Ab3zh7gHR9NyhYk=" providerId="None" clId="Web-{2884011B-5C9E-45C8-83A4-D657DC4A6B8F}" dt="2025-07-10T19:24:36.961" v="116"/>
          <ac:inkMkLst>
            <pc:docMk/>
            <pc:sldMk cId="2743801082" sldId="316"/>
            <ac:inkMk id="24" creationId="{6DD89E80-2B61-AF72-78AD-365048E9D144}"/>
          </ac:inkMkLst>
        </pc:inkChg>
        <pc:inkChg chg="del">
          <ac:chgData name="Kristin Spencer" userId="KAb1VOMaMJGGQJQekCEf7gI16Ou3Ab3zh7gHR9NyhYk=" providerId="None" clId="Web-{2884011B-5C9E-45C8-83A4-D657DC4A6B8F}" dt="2025-07-10T19:24:36.961" v="115"/>
          <ac:inkMkLst>
            <pc:docMk/>
            <pc:sldMk cId="2743801082" sldId="316"/>
            <ac:inkMk id="25" creationId="{4E36A095-0E2A-74CD-27E2-A5EA10E5A17C}"/>
          </ac:inkMkLst>
        </pc:inkChg>
        <pc:inkChg chg="del">
          <ac:chgData name="Kristin Spencer" userId="KAb1VOMaMJGGQJQekCEf7gI16Ou3Ab3zh7gHR9NyhYk=" providerId="None" clId="Web-{2884011B-5C9E-45C8-83A4-D657DC4A6B8F}" dt="2025-07-10T19:24:36.961" v="114"/>
          <ac:inkMkLst>
            <pc:docMk/>
            <pc:sldMk cId="2743801082" sldId="316"/>
            <ac:inkMk id="26" creationId="{3BA350DC-FE4E-F034-E76A-DCB01F15D929}"/>
          </ac:inkMkLst>
        </pc:inkChg>
        <pc:inkChg chg="del">
          <ac:chgData name="Kristin Spencer" userId="KAb1VOMaMJGGQJQekCEf7gI16Ou3Ab3zh7gHR9NyhYk=" providerId="None" clId="Web-{2884011B-5C9E-45C8-83A4-D657DC4A6B8F}" dt="2025-07-10T19:24:31.195" v="110"/>
          <ac:inkMkLst>
            <pc:docMk/>
            <pc:sldMk cId="2743801082" sldId="316"/>
            <ac:inkMk id="27" creationId="{D81A14BC-B968-F6A0-6EA9-78AECCF4E529}"/>
          </ac:inkMkLst>
        </pc:inkChg>
        <pc:inkChg chg="del">
          <ac:chgData name="Kristin Spencer" userId="KAb1VOMaMJGGQJQekCEf7gI16Ou3Ab3zh7gHR9NyhYk=" providerId="None" clId="Web-{2884011B-5C9E-45C8-83A4-D657DC4A6B8F}" dt="2025-07-10T19:24:27.555" v="109"/>
          <ac:inkMkLst>
            <pc:docMk/>
            <pc:sldMk cId="2743801082" sldId="316"/>
            <ac:inkMk id="28" creationId="{0AD8ADE9-74DC-3B8E-61F6-D7DC9C806BEA}"/>
          </ac:inkMkLst>
        </pc:inkChg>
        <pc:inkChg chg="del">
          <ac:chgData name="Kristin Spencer" userId="KAb1VOMaMJGGQJQekCEf7gI16Ou3Ab3zh7gHR9NyhYk=" providerId="None" clId="Web-{2884011B-5C9E-45C8-83A4-D657DC4A6B8F}" dt="2025-07-10T19:24:26.961" v="108"/>
          <ac:inkMkLst>
            <pc:docMk/>
            <pc:sldMk cId="2743801082" sldId="316"/>
            <ac:inkMk id="29" creationId="{D3AA1CFE-E272-FE4B-3E7A-7F4ADF15087D}"/>
          </ac:inkMkLst>
        </pc:inkChg>
        <pc:inkChg chg="del">
          <ac:chgData name="Kristin Spencer" userId="KAb1VOMaMJGGQJQekCEf7gI16Ou3Ab3zh7gHR9NyhYk=" providerId="None" clId="Web-{2884011B-5C9E-45C8-83A4-D657DC4A6B8F}" dt="2025-07-10T19:24:26.773" v="107"/>
          <ac:inkMkLst>
            <pc:docMk/>
            <pc:sldMk cId="2743801082" sldId="316"/>
            <ac:inkMk id="30" creationId="{D2C7FFBE-52CB-2617-E0AB-59BB05DCF205}"/>
          </ac:inkMkLst>
        </pc:inkChg>
        <pc:inkChg chg="del">
          <ac:chgData name="Kristin Spencer" userId="KAb1VOMaMJGGQJQekCEf7gI16Ou3Ab3zh7gHR9NyhYk=" providerId="None" clId="Web-{2884011B-5C9E-45C8-83A4-D657DC4A6B8F}" dt="2025-07-10T19:24:26.305" v="106"/>
          <ac:inkMkLst>
            <pc:docMk/>
            <pc:sldMk cId="2743801082" sldId="316"/>
            <ac:inkMk id="31" creationId="{A298E606-C33B-736F-F960-B4CA3495BCC2}"/>
          </ac:inkMkLst>
        </pc:inkChg>
        <pc:inkChg chg="del">
          <ac:chgData name="Kristin Spencer" userId="KAb1VOMaMJGGQJQekCEf7gI16Ou3Ab3zh7gHR9NyhYk=" providerId="None" clId="Web-{2884011B-5C9E-45C8-83A4-D657DC4A6B8F}" dt="2025-07-10T19:24:25.648" v="105"/>
          <ac:inkMkLst>
            <pc:docMk/>
            <pc:sldMk cId="2743801082" sldId="316"/>
            <ac:inkMk id="32" creationId="{4904C5F7-4E14-E5EA-9D77-0451ACD0465E}"/>
          </ac:inkMkLst>
        </pc:inkChg>
        <pc:inkChg chg="del">
          <ac:chgData name="Kristin Spencer" userId="KAb1VOMaMJGGQJQekCEf7gI16Ou3Ab3zh7gHR9NyhYk=" providerId="None" clId="Web-{2884011B-5C9E-45C8-83A4-D657DC4A6B8F}" dt="2025-07-10T19:24:24.289" v="103"/>
          <ac:inkMkLst>
            <pc:docMk/>
            <pc:sldMk cId="2743801082" sldId="316"/>
            <ac:inkMk id="33" creationId="{7D57F47D-2FEB-68CD-584B-FF22033CD0EF}"/>
          </ac:inkMkLst>
        </pc:inkChg>
        <pc:inkChg chg="del">
          <ac:chgData name="Kristin Spencer" userId="KAb1VOMaMJGGQJQekCEf7gI16Ou3Ab3zh7gHR9NyhYk=" providerId="None" clId="Web-{2884011B-5C9E-45C8-83A4-D657DC4A6B8F}" dt="2025-07-10T19:24:24.945" v="104"/>
          <ac:inkMkLst>
            <pc:docMk/>
            <pc:sldMk cId="2743801082" sldId="316"/>
            <ac:inkMk id="34" creationId="{0C55C759-2ABA-9186-0DA6-6973C52CB7AC}"/>
          </ac:inkMkLst>
        </pc:inkChg>
        <pc:inkChg chg="del">
          <ac:chgData name="Kristin Spencer" userId="KAb1VOMaMJGGQJQekCEf7gI16Ou3Ab3zh7gHR9NyhYk=" providerId="None" clId="Web-{2884011B-5C9E-45C8-83A4-D657DC4A6B8F}" dt="2025-07-10T19:24:36.961" v="113"/>
          <ac:inkMkLst>
            <pc:docMk/>
            <pc:sldMk cId="2743801082" sldId="316"/>
            <ac:inkMk id="36" creationId="{84C3BD38-E8F5-A181-F5FB-EE88196B26BA}"/>
          </ac:inkMkLst>
        </pc:inkChg>
      </pc:sldChg>
    </pc:docChg>
  </pc:docChgLst>
</pc:chgInfo>
</file>

<file path=ppt/comments/modernComment_13C_A38B14FA.xml><?xml version="1.0" encoding="utf-8"?>
<p188:cmLst xmlns:a="http://schemas.openxmlformats.org/drawingml/2006/main" xmlns:r="http://schemas.openxmlformats.org/officeDocument/2006/relationships" xmlns:p188="http://schemas.microsoft.com/office/powerpoint/2018/8/main">
  <p188:cm id="{A883656B-97FA-481E-90C1-9FED6637CA84}" authorId="{5FE4551A-63FE-A27A-CAE1-C6F639418D87}" created="2025-07-10T19:25:22.635">
    <pc:sldMkLst xmlns:pc="http://schemas.microsoft.com/office/powerpoint/2013/main/command">
      <pc:docMk/>
      <pc:sldMk cId="2743801082" sldId="316"/>
    </pc:sldMkLst>
    <p188:txBody>
      <a:bodyPr/>
      <a:lstStyle/>
      <a:p>
        <a:r>
          <a:rPr lang="en-US"/>
          <a:t>I updated the graphic so the threes weren't pasted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C932F4-90CB-44D8-A914-ACC01156B61F}" type="datetimeFigureOut">
              <a:rPr lang="en-US" smtClean="0"/>
              <a:t>7/15/2025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58343B-7716-47AD-9E6F-49DB48B8D90C}" type="slidenum">
              <a:rPr lang="en-US" smtClean="0"/>
              <a:t>‹#›</a:t>
            </a:fld>
            <a:endParaRPr lang="en-US"/>
          </a:p>
        </p:txBody>
      </p:sp>
    </p:spTree>
    <p:extLst>
      <p:ext uri="{BB962C8B-B14F-4D97-AF65-F5344CB8AC3E}">
        <p14:creationId xmlns:p14="http://schemas.microsoft.com/office/powerpoint/2010/main" val="238680790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5T00:40:54.396"/>
    </inkml:context>
    <inkml:brush xml:id="br0">
      <inkml:brushProperty name="width" value="0.3" units="cm"/>
      <inkml:brushProperty name="height" value="0.6" units="cm"/>
      <inkml:brushProperty name="color" value="#174D79"/>
      <inkml:brushProperty name="tip" value="rectangle"/>
      <inkml:brushProperty name="rasterOp" value="maskPen"/>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5T20:35:40.187"/>
    </inkml:context>
    <inkml:brush xml:id="br0">
      <inkml:brushProperty name="width" value="0.3" units="cm"/>
      <inkml:brushProperty name="height" value="0.6" units="cm"/>
      <inkml:brushProperty name="color" value="#174D79"/>
      <inkml:brushProperty name="tip" value="rectangle"/>
      <inkml:brushProperty name="rasterOp" value="maskPen"/>
      <inkml:brushProperty name="ignorePressur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5T20:35:43.004"/>
    </inkml:context>
    <inkml:brush xml:id="br0">
      <inkml:brushProperty name="width" value="0.3" units="cm"/>
      <inkml:brushProperty name="height" value="0.6" units="cm"/>
      <inkml:brushProperty name="color" value="#174D79"/>
      <inkml:brushProperty name="tip" value="rectangle"/>
      <inkml:brushProperty name="rasterOp" value="maskPen"/>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51C11-5A79-411B-A5F1-3B971D9A5306}"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EFD2E-DB98-4209-98B0-A4C683938160}" type="slidenum">
              <a:rPr lang="en-US" smtClean="0"/>
              <a:t>‹#›</a:t>
            </a:fld>
            <a:endParaRPr lang="en-US"/>
          </a:p>
        </p:txBody>
      </p:sp>
    </p:spTree>
    <p:extLst>
      <p:ext uri="{BB962C8B-B14F-4D97-AF65-F5344CB8AC3E}">
        <p14:creationId xmlns:p14="http://schemas.microsoft.com/office/powerpoint/2010/main" val="3593997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sdanet.org/index/programs-events/webinars/chapter-manageme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t>Introduce</a:t>
            </a:r>
            <a:r>
              <a:rPr lang="en-US" i="1" baseline="0" dirty="0"/>
              <a:t> the presentation and yourself.]</a:t>
            </a:r>
          </a:p>
          <a:p>
            <a:endParaRPr lang="en-US" i="1" baseline="0" dirty="0"/>
          </a:p>
          <a:p>
            <a:r>
              <a:rPr lang="en-US" i="1" baseline="0" dirty="0"/>
              <a:t>(For example, Thank you for joining us today to introduce you to ASDA and why membership in ASDA is an important step in getting connected to the field of dentistry. My name is </a:t>
            </a:r>
            <a:r>
              <a:rPr lang="en-US" i="1" baseline="0" dirty="0" err="1"/>
              <a:t>xxxx</a:t>
            </a:r>
            <a:r>
              <a:rPr lang="en-US" i="1" baseline="0" dirty="0"/>
              <a:t>. I’m a D2 at </a:t>
            </a:r>
            <a:r>
              <a:rPr lang="en-US" i="1" baseline="0" dirty="0" err="1"/>
              <a:t>xxxx</a:t>
            </a:r>
            <a:r>
              <a:rPr lang="en-US" i="1" baseline="0" dirty="0"/>
              <a:t>. I first became involved in ASDA </a:t>
            </a:r>
            <a:r>
              <a:rPr lang="en-US" i="1" baseline="0" dirty="0" err="1"/>
              <a:t>xxxxx</a:t>
            </a:r>
            <a:r>
              <a:rPr lang="en-US" i="1" baseline="0" dirty="0"/>
              <a:t>. After this presentation you will understand ASDA’s important initiatives and your member benefits. Let’s start.]</a:t>
            </a:r>
            <a:endParaRPr lang="en-US" dirty="0"/>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1</a:t>
            </a:fld>
            <a:endParaRPr lang="en-US"/>
          </a:p>
        </p:txBody>
      </p:sp>
    </p:spTree>
    <p:extLst>
      <p:ext uri="{BB962C8B-B14F-4D97-AF65-F5344CB8AC3E}">
        <p14:creationId xmlns:p14="http://schemas.microsoft.com/office/powerpoint/2010/main" val="4177214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Before we get into some of the details of how</a:t>
            </a:r>
            <a:r>
              <a:rPr lang="en-US" baseline="0" dirty="0"/>
              <a:t> students become members of ASDA, here are a few key facts you should know as an ASDA chapter leader.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a:p>
          <a:p>
            <a:endParaRPr lang="en-US" baseline="0" dirty="0"/>
          </a:p>
          <a:p>
            <a:pPr marL="228600" indent="-228600">
              <a:buAutoNum type="arabicPeriod"/>
            </a:pPr>
            <a:r>
              <a:rPr lang="en-US" baseline="0" dirty="0"/>
              <a:t>ASDA opens the membership year in September. The 2026 membership year will open September 4</a:t>
            </a:r>
            <a:r>
              <a:rPr lang="en-US" baseline="30000" dirty="0"/>
              <a:t>th</a:t>
            </a:r>
            <a:r>
              <a:rPr lang="en-US" baseline="0" dirty="0"/>
              <a:t>. Dues are $99. </a:t>
            </a:r>
          </a:p>
          <a:p>
            <a:endParaRPr lang="en-US" dirty="0"/>
          </a:p>
          <a:p>
            <a:r>
              <a:rPr lang="en-US" dirty="0"/>
              <a:t>Predoctoral membership dues cover membership in ASDA and the ADA as a student member and entitles you to the benefits of both organizations. As you saw earlier in this session ASDA membership represents a first step toward a lifelong involvement in organized dentistry. </a:t>
            </a:r>
          </a:p>
          <a:p>
            <a:endParaRPr lang="en-US" dirty="0"/>
          </a:p>
          <a:p>
            <a:pPr marL="228600" indent="-228600">
              <a:buAutoNum type="arabicPeriod"/>
            </a:pPr>
            <a:r>
              <a:rPr lang="en-US" sz="1200" dirty="0">
                <a:solidFill>
                  <a:srgbClr val="292934"/>
                </a:solidFill>
                <a:latin typeface="Calibri" panose="020F0502020204030204" pitchFamily="34" charset="0"/>
                <a:ea typeface="MS PGothic" pitchFamily="34" charset="-128"/>
                <a:cs typeface="Arial" panose="020B0604020202020204" pitchFamily="34" charset="0"/>
              </a:rPr>
              <a:t>Once students become ASDA members and are added to our system they will have an ASDA member profile through My ASDA on our website asdanet.org</a:t>
            </a:r>
          </a:p>
        </p:txBody>
      </p:sp>
      <p:sp>
        <p:nvSpPr>
          <p:cNvPr id="4" name="Slide Number Placeholder 3"/>
          <p:cNvSpPr>
            <a:spLocks noGrp="1"/>
          </p:cNvSpPr>
          <p:nvPr>
            <p:ph type="sldNum" sz="quarter" idx="10"/>
          </p:nvPr>
        </p:nvSpPr>
        <p:spPr/>
        <p:txBody>
          <a:bodyPr/>
          <a:lstStyle/>
          <a:p>
            <a:fld id="{25CD528D-A234-4574-9AC4-60D93E1CBE8C}" type="slidenum">
              <a:rPr lang="en-US" smtClean="0"/>
              <a:t>10</a:t>
            </a:fld>
            <a:endParaRPr lang="en-US"/>
          </a:p>
        </p:txBody>
      </p:sp>
    </p:spTree>
    <p:extLst>
      <p:ext uri="{BB962C8B-B14F-4D97-AF65-F5344CB8AC3E}">
        <p14:creationId xmlns:p14="http://schemas.microsoft.com/office/powerpoint/2010/main" val="270650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8: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sz="1100" dirty="0">
                <a:solidFill>
                  <a:srgbClr val="5A6067"/>
                </a:solidFill>
              </a:rPr>
              <a:t>As an ASDA predoctoral member, you’ll gain access to member benefits that help you succeed in school and in your career. ASDA membership includes: </a:t>
            </a:r>
            <a:endParaRPr dirty="0"/>
          </a:p>
          <a:p>
            <a:pPr marL="0" indent="0"/>
            <a:endParaRPr sz="1100" dirty="0">
              <a:solidFill>
                <a:srgbClr val="5A6067"/>
              </a:solidFill>
            </a:endParaRPr>
          </a:p>
          <a:p>
            <a:pPr marL="173132" indent="-173132">
              <a:buClr>
                <a:schemeClr val="dk1"/>
              </a:buClr>
              <a:buSzPts val="1100"/>
              <a:buFont typeface="Arial"/>
              <a:buChar char="•"/>
            </a:pPr>
            <a:r>
              <a:rPr lang="en-US" sz="1100" dirty="0"/>
              <a:t>Student membership in the ADA. </a:t>
            </a:r>
            <a:r>
              <a:rPr lang="en-US" sz="1100" dirty="0">
                <a:solidFill>
                  <a:srgbClr val="5A6067"/>
                </a:solidFill>
              </a:rPr>
              <a:t>Predoctoral and international dental student members of ASDA also become student members of the ADA and are eligible for the same benefits as dentists</a:t>
            </a:r>
            <a:endParaRPr dirty="0"/>
          </a:p>
          <a:p>
            <a:pPr marL="173132" indent="-173132">
              <a:buClr>
                <a:schemeClr val="dk1"/>
              </a:buClr>
              <a:buSzPts val="1100"/>
              <a:buFont typeface="Arial"/>
              <a:buChar char="•"/>
            </a:pPr>
            <a:r>
              <a:rPr lang="en-US" sz="1100" dirty="0"/>
              <a:t>Access to legislators to influence and educate them about dental care, delivery modes, licensure and reimbursement policies</a:t>
            </a:r>
            <a:endParaRPr sz="1100" dirty="0">
              <a:solidFill>
                <a:srgbClr val="5A6067"/>
              </a:solidFill>
            </a:endParaRPr>
          </a:p>
          <a:p>
            <a:pPr marL="173132" indent="-173132">
              <a:buClr>
                <a:schemeClr val="dk1"/>
              </a:buClr>
              <a:buSzPts val="1100"/>
              <a:buFont typeface="Arial"/>
              <a:buChar char="•"/>
            </a:pPr>
            <a:r>
              <a:rPr lang="en-US" sz="1100" dirty="0"/>
              <a:t>Free subscription to ASDA’s award-winning publications</a:t>
            </a:r>
            <a:endParaRPr sz="1100" u="sng" dirty="0">
              <a:solidFill>
                <a:schemeClr val="hlink"/>
              </a:solidFill>
              <a:hlinkClick r:id="rId3"/>
            </a:endParaRPr>
          </a:p>
          <a:p>
            <a:pPr marL="173132" indent="-173132">
              <a:buClr>
                <a:schemeClr val="dk1"/>
              </a:buClr>
              <a:buSzPts val="1100"/>
              <a:buFont typeface="Arial"/>
              <a:buChar char="•"/>
            </a:pPr>
            <a:r>
              <a:rPr lang="en-US" sz="1100" dirty="0"/>
              <a:t>Education on Wellness, Advocacy, Career Resources and Clinical &amp; Cutting-Edge topics</a:t>
            </a:r>
            <a:endParaRPr dirty="0"/>
          </a:p>
          <a:p>
            <a:pPr marL="173132" indent="-173132">
              <a:buClr>
                <a:schemeClr val="dk1"/>
              </a:buClr>
              <a:buSzPts val="1100"/>
              <a:buFont typeface="Arial"/>
              <a:buChar char="•"/>
            </a:pPr>
            <a:r>
              <a:rPr lang="en-US" sz="1100" dirty="0"/>
              <a:t>Interactive experiences with seasoned dental professionals and dental students at chapter, district and national ASDA events</a:t>
            </a:r>
            <a:endParaRPr dirty="0"/>
          </a:p>
          <a:p>
            <a:pPr marL="173132" indent="-173132">
              <a:buClr>
                <a:schemeClr val="dk1"/>
              </a:buClr>
              <a:buSzPts val="1100"/>
              <a:buFont typeface="Arial"/>
              <a:buChar char="•"/>
            </a:pPr>
            <a:r>
              <a:rPr lang="en-US" sz="1100" dirty="0"/>
              <a:t>Development of leadership and interpersonal skills which you’ll need when you begin practicing</a:t>
            </a:r>
            <a:endParaRPr dirty="0"/>
          </a:p>
          <a:p>
            <a:pPr marL="173132" indent="-173132">
              <a:buClr>
                <a:schemeClr val="dk1"/>
              </a:buClr>
              <a:buSzPts val="1100"/>
              <a:buFont typeface="Arial"/>
              <a:buChar char="•"/>
            </a:pPr>
            <a:r>
              <a:rPr lang="en-US" sz="1100" dirty="0"/>
              <a:t>Discounts and financial benefits and savings including life &amp; disability insurance and malpractice insurance </a:t>
            </a:r>
          </a:p>
          <a:p>
            <a:pPr marL="173132" indent="-173132">
              <a:buClr>
                <a:schemeClr val="dk1"/>
              </a:buClr>
              <a:buSzPts val="1100"/>
              <a:buFont typeface="Arial"/>
              <a:buChar char="•"/>
            </a:pPr>
            <a:r>
              <a:rPr lang="en-US" sz="1100" dirty="0"/>
              <a:t>These benefits offer you opportunities to get involved and create a community and a connection to your peers through ASDA at the chapter, district and national level. Let’s dive deeper into these areas. </a:t>
            </a:r>
            <a:endParaRPr dirty="0"/>
          </a:p>
        </p:txBody>
      </p:sp>
      <p:sp>
        <p:nvSpPr>
          <p:cNvPr id="89" name="Google Shape;89;p8: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A6067"/>
                </a:solidFill>
                <a:effectLst/>
                <a:latin typeface="Open Sans" panose="020B0606030504020204" pitchFamily="34" charset="0"/>
              </a:rPr>
              <a:t>Use your ASDA membership to get a discount! ASDA has collaborated with businesses and organizations to offer our members discounts and deals to make life a little more affordable while in dental school. We’ve got some great deals for you. Scan the QR code to check out what’s available.</a:t>
            </a:r>
            <a:endParaRPr lang="en-US" dirty="0"/>
          </a:p>
        </p:txBody>
      </p:sp>
      <p:sp>
        <p:nvSpPr>
          <p:cNvPr id="4" name="Slide Number Placeholder 3"/>
          <p:cNvSpPr>
            <a:spLocks noGrp="1"/>
          </p:cNvSpPr>
          <p:nvPr>
            <p:ph type="sldNum" sz="quarter" idx="5"/>
          </p:nvPr>
        </p:nvSpPr>
        <p:spPr/>
        <p:txBody>
          <a:bodyPr/>
          <a:lstStyle/>
          <a:p>
            <a:fld id="{CC0EFD2E-DB98-4209-98B0-A4C683938160}" type="slidenum">
              <a:rPr lang="en-US" smtClean="0"/>
              <a:t>12</a:t>
            </a:fld>
            <a:endParaRPr lang="en-US"/>
          </a:p>
        </p:txBody>
      </p:sp>
    </p:spTree>
    <p:extLst>
      <p:ext uri="{BB962C8B-B14F-4D97-AF65-F5344CB8AC3E}">
        <p14:creationId xmlns:p14="http://schemas.microsoft.com/office/powerpoint/2010/main" val="688677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9:notes"/>
          <p:cNvSpPr txBox="1">
            <a:spLocks noGrp="1"/>
          </p:cNvSpPr>
          <p:nvPr>
            <p:ph type="body" idx="1"/>
          </p:nvPr>
        </p:nvSpPr>
        <p:spPr>
          <a:xfrm>
            <a:off x="702310" y="4480004"/>
            <a:ext cx="5618480" cy="3665458"/>
          </a:xfrm>
          <a:prstGeom prst="rect">
            <a:avLst/>
          </a:prstGeom>
          <a:noFill/>
          <a:ln>
            <a:noFill/>
          </a:ln>
        </p:spPr>
        <p:txBody>
          <a:bodyPr spcFirstLastPara="1" wrap="square" lIns="92300" tIns="46125" rIns="92300" bIns="46125" anchor="t" anchorCtr="0">
            <a:noAutofit/>
          </a:bodyPr>
          <a:lstStyle/>
          <a:p>
            <a:pPr marL="0" lvl="0" indent="0" algn="l" rtl="0">
              <a:lnSpc>
                <a:spcPct val="100000"/>
              </a:lnSpc>
              <a:spcBef>
                <a:spcPts val="0"/>
              </a:spcBef>
              <a:spcAft>
                <a:spcPts val="0"/>
              </a:spcAft>
              <a:buSzPts val="1400"/>
              <a:buNone/>
            </a:pPr>
            <a:r>
              <a:rPr lang="en-US" dirty="0"/>
              <a:t>You have access to ASDA’s award-winning magazine. It is a great resource on issues important to dental students. </a:t>
            </a:r>
            <a:r>
              <a:rPr lang="en-US" dirty="0">
                <a:latin typeface="Calibri"/>
                <a:ea typeface="Calibri"/>
                <a:cs typeface="Calibri"/>
                <a:sym typeface="Calibri"/>
              </a:rPr>
              <a:t>Articles are written by experts in the field, current dental students, and recent graduates. Article topics </a:t>
            </a:r>
            <a:r>
              <a:rPr lang="en-US" dirty="0">
                <a:solidFill>
                  <a:srgbClr val="292934"/>
                </a:solidFill>
              </a:rPr>
              <a:t>include wellness, leadership, advocacy, science and technology and more. </a:t>
            </a:r>
          </a:p>
          <a:p>
            <a:pPr marL="0" indent="0"/>
            <a:endParaRPr lang="en-US" dirty="0">
              <a:solidFill>
                <a:srgbClr val="292934"/>
              </a:solidFill>
            </a:endParaRPr>
          </a:p>
          <a:p>
            <a:pPr marL="0" indent="0"/>
            <a:r>
              <a:rPr lang="en-US" dirty="0">
                <a:solidFill>
                  <a:srgbClr val="292934"/>
                </a:solidFill>
              </a:rPr>
              <a:t>Editorial Board strives to have representation from every chapter in Contour. </a:t>
            </a:r>
          </a:p>
          <a:p>
            <a:pPr marL="0" indent="0"/>
            <a:endParaRPr lang="en-US" dirty="0">
              <a:solidFill>
                <a:srgbClr val="29293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92934"/>
                </a:solidFill>
                <a:ea typeface="MS PGothic" pitchFamily="34" charset="-128"/>
              </a:rPr>
              <a:t>[Highlight articles that you’ve found helpful or were written by a district or chapter member.]</a:t>
            </a:r>
          </a:p>
          <a:p>
            <a:pPr marL="0" indent="0"/>
            <a:endParaRPr lang="en-US" dirty="0">
              <a:solidFill>
                <a:srgbClr val="292934"/>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solidFill>
                <a:srgbClr val="292934"/>
              </a:solidFill>
            </a:endParaRPr>
          </a:p>
          <a:p>
            <a:pPr marL="0" lvl="0" indent="0" algn="l" rtl="0">
              <a:lnSpc>
                <a:spcPct val="100000"/>
              </a:lnSpc>
              <a:spcBef>
                <a:spcPts val="0"/>
              </a:spcBef>
              <a:spcAft>
                <a:spcPts val="0"/>
              </a:spcAft>
              <a:buSzPts val="1400"/>
              <a:buNone/>
            </a:pPr>
            <a:endParaRPr lang="en-US" dirty="0">
              <a:solidFill>
                <a:srgbClr val="292934"/>
              </a:solidFill>
            </a:endParaRPr>
          </a:p>
          <a:p>
            <a:pPr marL="0" lvl="0" indent="0" algn="l" rtl="0">
              <a:lnSpc>
                <a:spcPct val="100000"/>
              </a:lnSpc>
              <a:spcBef>
                <a:spcPts val="0"/>
              </a:spcBef>
              <a:spcAft>
                <a:spcPts val="0"/>
              </a:spcAft>
              <a:buSzPts val="1400"/>
              <a:buNone/>
            </a:pPr>
            <a:endParaRPr dirty="0">
              <a:solidFill>
                <a:srgbClr val="292934"/>
              </a:solidFill>
            </a:endParaRPr>
          </a:p>
          <a:p>
            <a:pPr marL="0" lvl="0" indent="0" algn="l" rtl="0">
              <a:lnSpc>
                <a:spcPct val="100000"/>
              </a:lnSpc>
              <a:spcBef>
                <a:spcPts val="0"/>
              </a:spcBef>
              <a:spcAft>
                <a:spcPts val="0"/>
              </a:spcAft>
              <a:buSzPts val="1400"/>
              <a:buNone/>
            </a:pPr>
            <a:endParaRPr dirty="0">
              <a:solidFill>
                <a:srgbClr val="292934"/>
              </a:solidFill>
            </a:endParaRPr>
          </a:p>
          <a:p>
            <a:pPr marL="0" lvl="0" indent="0" algn="l" rtl="0">
              <a:lnSpc>
                <a:spcPct val="100000"/>
              </a:lnSpc>
              <a:spcBef>
                <a:spcPts val="0"/>
              </a:spcBef>
              <a:spcAft>
                <a:spcPts val="0"/>
              </a:spcAft>
              <a:buSzPts val="1400"/>
              <a:buNone/>
            </a:pPr>
            <a:endParaRPr dirty="0"/>
          </a:p>
        </p:txBody>
      </p:sp>
      <p:sp>
        <p:nvSpPr>
          <p:cNvPr id="91" name="Google Shape;91;p9:notes"/>
          <p:cNvSpPr txBox="1">
            <a:spLocks noGrp="1"/>
          </p:cNvSpPr>
          <p:nvPr>
            <p:ph type="sldNum" idx="12"/>
          </p:nvPr>
        </p:nvSpPr>
        <p:spPr>
          <a:xfrm>
            <a:off x="3978132" y="8842030"/>
            <a:ext cx="3043343" cy="467071"/>
          </a:xfrm>
          <a:prstGeom prst="rect">
            <a:avLst/>
          </a:prstGeom>
          <a:noFill/>
          <a:ln>
            <a:noFill/>
          </a:ln>
        </p:spPr>
        <p:txBody>
          <a:bodyPr spcFirstLastPara="1" wrap="square" lIns="92300" tIns="46125" rIns="92300" bIns="4612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0: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460082" indent="-229240"/>
            <a:r>
              <a:rPr lang="en-US" dirty="0">
                <a:solidFill>
                  <a:srgbClr val="000000"/>
                </a:solidFill>
                <a:latin typeface="Arial"/>
                <a:ea typeface="Arial"/>
                <a:cs typeface="Arial"/>
                <a:sym typeface="Arial"/>
              </a:rPr>
              <a:t>Goals of ASDA advocacy:</a:t>
            </a:r>
            <a:endParaRPr dirty="0"/>
          </a:p>
          <a:p>
            <a:pPr marL="461685" indent="-230842">
              <a:buFont typeface="Arial"/>
              <a:buAutoNum type="arabicPeriod"/>
            </a:pPr>
            <a:r>
              <a:rPr lang="en-US" dirty="0">
                <a:solidFill>
                  <a:srgbClr val="000000"/>
                </a:solidFill>
                <a:latin typeface="Arial"/>
                <a:ea typeface="Arial"/>
                <a:cs typeface="Arial"/>
                <a:sym typeface="Arial"/>
              </a:rPr>
              <a:t>Keep students informed – this is achieved through advocacy webinars and ASDA’s e-publication Advocacy Brief. Advocacy Brief shares updates on the state and federal level about issues that affect dental students, like licensure reform, midlevel providers, student debt, etc.</a:t>
            </a:r>
            <a:endParaRPr dirty="0"/>
          </a:p>
          <a:p>
            <a:pPr marL="461685" indent="-230842">
              <a:buFont typeface="Arial"/>
              <a:buAutoNum type="arabicPeriod"/>
            </a:pPr>
            <a:r>
              <a:rPr lang="en-US" dirty="0">
                <a:solidFill>
                  <a:srgbClr val="000000"/>
                </a:solidFill>
                <a:latin typeface="Arial"/>
                <a:ea typeface="Arial"/>
                <a:cs typeface="Arial"/>
                <a:sym typeface="Arial"/>
              </a:rPr>
              <a:t>Provides opportunities to champion our rights and get involved– ASDA Action – send letters directly to lawmakers. Supports patients – support specific legislation to alleviate barriers to care and protect patients. </a:t>
            </a:r>
            <a:endParaRPr dirty="0"/>
          </a:p>
          <a:p>
            <a:pPr marL="0" indent="0"/>
            <a:endParaRPr dirty="0"/>
          </a:p>
        </p:txBody>
      </p:sp>
      <p:sp>
        <p:nvSpPr>
          <p:cNvPr id="107" name="Google Shape;107;p10: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11: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dirty="0"/>
              <a:t>ASDA Action is your way to get involved with advocacy at the grassroots level. Grassroots advocacy means starting at the local level to affect change on a larger scale. It’s centered around the idea that people matter, your stories matter, and our voices are powerful in influencing elected officials at all levels. ASDA Action makes it simple, quick, and easy to get involved.  You can </a:t>
            </a:r>
            <a:endParaRPr dirty="0"/>
          </a:p>
          <a:p>
            <a:pPr marL="173132" indent="-173132">
              <a:buClr>
                <a:schemeClr val="dk1"/>
              </a:buClr>
              <a:buSzPts val="1200"/>
              <a:buFont typeface="Calibri"/>
              <a:buChar char="-"/>
            </a:pPr>
            <a:r>
              <a:rPr lang="en-US" dirty="0"/>
              <a:t>Send letters to your legislators on issues that affect dental students</a:t>
            </a:r>
            <a:endParaRPr dirty="0"/>
          </a:p>
          <a:p>
            <a:pPr marL="173132" indent="-173132">
              <a:buClr>
                <a:schemeClr val="dk1"/>
              </a:buClr>
              <a:buSzPts val="1200"/>
              <a:buFont typeface="Calibri"/>
              <a:buChar char="-"/>
            </a:pPr>
            <a:r>
              <a:rPr lang="en-US" dirty="0"/>
              <a:t>Sign up for text alerts to receive a text when we need you to take action</a:t>
            </a:r>
            <a:endParaRPr dirty="0"/>
          </a:p>
          <a:p>
            <a:pPr marL="173132" indent="-97671">
              <a:buClr>
                <a:schemeClr val="dk1"/>
              </a:buClr>
              <a:buSzPts val="1200"/>
            </a:pPr>
            <a:endParaRPr dirty="0"/>
          </a:p>
          <a:p>
            <a:pPr marL="173132" indent="-173132">
              <a:buClr>
                <a:schemeClr val="dk1"/>
              </a:buClr>
              <a:buSzPts val="1200"/>
              <a:buFont typeface="Calibri"/>
              <a:buChar char="-"/>
            </a:pPr>
            <a:r>
              <a:rPr lang="en-US" dirty="0"/>
              <a:t>ASDA continues to focus on licensure reform and student debt. </a:t>
            </a:r>
            <a:endParaRPr dirty="0"/>
          </a:p>
          <a:p>
            <a:pPr marL="0" indent="0"/>
            <a:endParaRPr dirty="0"/>
          </a:p>
        </p:txBody>
      </p:sp>
      <p:sp>
        <p:nvSpPr>
          <p:cNvPr id="115" name="Google Shape;115;p11: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2:notes"/>
          <p:cNvSpPr txBox="1">
            <a:spLocks noGrp="1"/>
          </p:cNvSpPr>
          <p:nvPr>
            <p:ph type="body" idx="1"/>
          </p:nvPr>
        </p:nvSpPr>
        <p:spPr>
          <a:xfrm>
            <a:off x="702310" y="4480004"/>
            <a:ext cx="5618480" cy="3665458"/>
          </a:xfrm>
          <a:prstGeom prst="rect">
            <a:avLst/>
          </a:prstGeom>
          <a:noFill/>
          <a:ln>
            <a:noFill/>
          </a:ln>
        </p:spPr>
        <p:txBody>
          <a:bodyPr spcFirstLastPara="1" wrap="square" lIns="92300" tIns="46125" rIns="92300" bIns="46125" anchor="t" anchorCtr="0">
            <a:noAutofit/>
          </a:bodyPr>
          <a:lstStyle/>
          <a:p>
            <a:r>
              <a:rPr lang="en-US" dirty="0"/>
              <a:t>ASDA is committed to community service and outreach. National ASDA encourages and supports chapter community service and outreach initiatives through a</a:t>
            </a:r>
            <a:r>
              <a:rPr lang="en-US" dirty="0">
                <a:solidFill>
                  <a:srgbClr val="5A6067"/>
                </a:solidFill>
              </a:rPr>
              <a:t>n annual Service Month event. These events help meet the </a:t>
            </a:r>
            <a:r>
              <a:rPr lang="en-US" dirty="0"/>
              <a:t>needs of the community. Community service benefits those receiving the service and those volunteering their time to support others. It is a time to step back from other commitments and bring people closer together.</a:t>
            </a:r>
          </a:p>
          <a:p>
            <a:pPr marL="0" indent="0"/>
            <a:br>
              <a:rPr lang="en-US" dirty="0">
                <a:solidFill>
                  <a:srgbClr val="5A6067"/>
                </a:solidFill>
              </a:rPr>
            </a:br>
            <a:r>
              <a:rPr lang="en-US" b="1" dirty="0">
                <a:solidFill>
                  <a:srgbClr val="5A6067"/>
                </a:solidFill>
              </a:rPr>
              <a:t>Community outreach</a:t>
            </a:r>
            <a:r>
              <a:rPr lang="en-US" dirty="0">
                <a:solidFill>
                  <a:srgbClr val="5A6067"/>
                </a:solidFill>
              </a:rPr>
              <a:t> involves providing professional services, or services of a specific expertise, to a group of people who may not otherwise have access to those services. It is performed where those in need are located. (Example: providing dental services or education at a homeless shelter.)</a:t>
            </a:r>
            <a:endParaRPr lang="en-US" dirty="0"/>
          </a:p>
          <a:p>
            <a:pPr marL="0" indent="0"/>
            <a:br>
              <a:rPr lang="en-US" dirty="0">
                <a:solidFill>
                  <a:srgbClr val="5A6067"/>
                </a:solidFill>
              </a:rPr>
            </a:br>
            <a:r>
              <a:rPr lang="en-US" b="1" dirty="0">
                <a:solidFill>
                  <a:srgbClr val="5A6067"/>
                </a:solidFill>
              </a:rPr>
              <a:t>Community service </a:t>
            </a:r>
            <a:r>
              <a:rPr lang="en-US" dirty="0">
                <a:solidFill>
                  <a:srgbClr val="5A6067"/>
                </a:solidFill>
              </a:rPr>
              <a:t>is work done for the benefit of the local community overall. Community service can be completed remotely. (Examples: hosting a clothing drive on campus, cleaning up trash from a park or beach.)</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sz="1800" dirty="0"/>
          </a:p>
        </p:txBody>
      </p:sp>
      <p:sp>
        <p:nvSpPr>
          <p:cNvPr id="101" name="Google Shape;101;p12:notes"/>
          <p:cNvSpPr txBox="1">
            <a:spLocks noGrp="1"/>
          </p:cNvSpPr>
          <p:nvPr>
            <p:ph type="sldNum" idx="12"/>
          </p:nvPr>
        </p:nvSpPr>
        <p:spPr>
          <a:xfrm>
            <a:off x="3978132" y="8842030"/>
            <a:ext cx="3043343" cy="467071"/>
          </a:xfrm>
          <a:prstGeom prst="rect">
            <a:avLst/>
          </a:prstGeom>
          <a:noFill/>
          <a:ln>
            <a:noFill/>
          </a:ln>
        </p:spPr>
        <p:txBody>
          <a:bodyPr spcFirstLastPara="1" wrap="square" lIns="92300" tIns="46125" rIns="92300" bIns="4612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14: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dirty="0"/>
              <a:t>ASDA’s Wellness Initiative focuses on five of the commonly accepted dimensions of wellness: emotional, physical, intellectual, occupational and environmental. </a:t>
            </a:r>
            <a:endParaRPr dirty="0"/>
          </a:p>
          <a:p>
            <a:pPr marL="0" indent="0">
              <a:lnSpc>
                <a:spcPct val="106000"/>
              </a:lnSpc>
            </a:pPr>
            <a:r>
              <a:rPr lang="en-US" dirty="0"/>
              <a:t>The goals of the initiative are to: </a:t>
            </a:r>
            <a:endParaRPr dirty="0"/>
          </a:p>
          <a:p>
            <a:pPr marL="345862" indent="-345862">
              <a:lnSpc>
                <a:spcPct val="106000"/>
              </a:lnSpc>
              <a:buClr>
                <a:schemeClr val="dk1"/>
              </a:buClr>
              <a:buSzPts val="1200"/>
              <a:buFont typeface="Calibri"/>
              <a:buChar char="-"/>
            </a:pPr>
            <a:r>
              <a:rPr lang="en-US" dirty="0"/>
              <a:t>Make information on overall wellness available to keep the issue top of mind for our student members</a:t>
            </a:r>
            <a:endParaRPr dirty="0"/>
          </a:p>
          <a:p>
            <a:pPr marL="346263" indent="-346263">
              <a:lnSpc>
                <a:spcPct val="106000"/>
              </a:lnSpc>
              <a:buClr>
                <a:schemeClr val="dk1"/>
              </a:buClr>
              <a:buSzPts val="1200"/>
              <a:buFont typeface="Calibri"/>
              <a:buChar char="-"/>
            </a:pPr>
            <a:r>
              <a:rPr lang="en-US" dirty="0"/>
              <a:t>Educate members about the different dimensions of wellness and how to find a balanced way to address all of them</a:t>
            </a:r>
            <a:endParaRPr dirty="0"/>
          </a:p>
          <a:p>
            <a:pPr marL="345862" indent="-345862">
              <a:lnSpc>
                <a:spcPct val="106000"/>
              </a:lnSpc>
              <a:buClr>
                <a:schemeClr val="dk1"/>
              </a:buClr>
              <a:buSzPts val="1200"/>
              <a:buFont typeface="Calibri"/>
              <a:buChar char="-"/>
            </a:pPr>
            <a:r>
              <a:rPr lang="en-US" dirty="0"/>
              <a:t>Encourage member participation in individual and group wellness activities, like wellness challenges</a:t>
            </a:r>
          </a:p>
          <a:p>
            <a:pPr marL="345862" indent="-345862">
              <a:lnSpc>
                <a:spcPct val="106000"/>
              </a:lnSpc>
              <a:buClr>
                <a:schemeClr val="dk1"/>
              </a:buClr>
              <a:buSzPts val="1200"/>
              <a:buFont typeface="Calibri"/>
              <a:buChar char="-"/>
            </a:pPr>
            <a:endParaRPr lang="en-US" dirty="0"/>
          </a:p>
          <a:p>
            <a:pPr marL="0" indent="0">
              <a:lnSpc>
                <a:spcPct val="106000"/>
              </a:lnSpc>
              <a:buClr>
                <a:schemeClr val="dk1"/>
              </a:buClr>
              <a:buSzPts val="1200"/>
            </a:pPr>
            <a:r>
              <a:rPr lang="en-US" dirty="0"/>
              <a:t>Wellness month is each September. There are always a variety of ways to participate in Wellness Month at the chapter and individual level. </a:t>
            </a:r>
            <a:br>
              <a:rPr lang="en-US" dirty="0"/>
            </a:br>
            <a:endParaRPr dirty="0"/>
          </a:p>
          <a:p>
            <a:pPr marL="0" indent="0">
              <a:spcBef>
                <a:spcPts val="808"/>
              </a:spcBef>
            </a:pPr>
            <a:br>
              <a:rPr lang="en-US" sz="1800" dirty="0"/>
            </a:br>
            <a:endParaRPr sz="1800" dirty="0"/>
          </a:p>
          <a:p>
            <a:pPr marL="0" indent="0"/>
            <a:endParaRPr dirty="0"/>
          </a:p>
        </p:txBody>
      </p:sp>
      <p:sp>
        <p:nvSpPr>
          <p:cNvPr id="139" name="Google Shape;139;p14: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6:notes"/>
          <p:cNvSpPr txBox="1">
            <a:spLocks noGrp="1"/>
          </p:cNvSpPr>
          <p:nvPr>
            <p:ph type="body" idx="1"/>
          </p:nvPr>
        </p:nvSpPr>
        <p:spPr>
          <a:xfrm>
            <a:off x="702310" y="4480004"/>
            <a:ext cx="5618480" cy="3665458"/>
          </a:xfrm>
          <a:prstGeom prst="rect">
            <a:avLst/>
          </a:prstGeom>
          <a:noFill/>
          <a:ln>
            <a:noFill/>
          </a:ln>
        </p:spPr>
        <p:txBody>
          <a:bodyPr spcFirstLastPara="1" wrap="square" lIns="92300" tIns="46125" rIns="92300" bIns="46125" anchor="t" anchorCtr="0">
            <a:noAutofit/>
          </a:bodyPr>
          <a:lstStyle/>
          <a:p>
            <a:pPr>
              <a:defRPr/>
            </a:pPr>
            <a:r>
              <a:rPr lang="en-US" b="0" baseline="0">
                <a:ea typeface="MS PGothic" charset="0"/>
              </a:rPr>
              <a:t>National ASDA meetings include:</a:t>
            </a:r>
            <a:endParaRPr lang="en-US" b="1">
              <a:ea typeface="MS PGothic" charset="0"/>
            </a:endParaRPr>
          </a:p>
          <a:p>
            <a:pPr>
              <a:defRPr/>
            </a:pPr>
            <a:endParaRPr lang="en-US" b="1"/>
          </a:p>
          <a:p>
            <a:pPr>
              <a:defRPr/>
            </a:pPr>
            <a:r>
              <a:rPr lang="en-US" b="0"/>
              <a:t>National Leadership Conference</a:t>
            </a:r>
          </a:p>
          <a:p>
            <a:pPr lvl="0">
              <a:defRPr/>
            </a:pPr>
            <a:r>
              <a:rPr lang="en-US"/>
              <a:t>Bridges the educational gap between the clinical</a:t>
            </a:r>
            <a:r>
              <a:rPr lang="en-US" baseline="0"/>
              <a:t> skills taught in dental school and the soft skills and knowledge needed to be a successful dental team leader, manager or practice owner that are often left out of dental school curriculum. Content focuses on 5 core areas: leadership, career planning, advocacy, personal development and wellness, and clinical practice management.</a:t>
            </a:r>
          </a:p>
          <a:p>
            <a:pPr lvl="0">
              <a:defRPr/>
            </a:pPr>
            <a:endParaRPr lang="en-US">
              <a:ea typeface="MS PGothic" charset="0"/>
            </a:endParaRPr>
          </a:p>
          <a:p>
            <a:pPr>
              <a:defRPr/>
            </a:pPr>
            <a:r>
              <a:rPr lang="en-US" b="0"/>
              <a:t>Annual Session</a:t>
            </a:r>
          </a:p>
          <a:p>
            <a:pPr lvl="0">
              <a:defRPr/>
            </a:pPr>
            <a:r>
              <a:rPr lang="en-US"/>
              <a:t>Brings together </a:t>
            </a:r>
            <a:r>
              <a:rPr lang="en-US" baseline="0"/>
              <a:t>student leaders from all ASDA chapters for chapter leader training and idea sharing opportunities. Serves as the official meeting of the ASDA House of Delegates to debate and vote on policy and elect the </a:t>
            </a:r>
            <a:r>
              <a:rPr lang="en-US"/>
              <a:t>Executive Committee. Elections for the Board of Trustees also occurs.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ea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ea typeface="MS PGothic" charset="0"/>
              </a:rPr>
              <a:t>[Add your personal experiences at these meetings]</a:t>
            </a:r>
            <a:endParaRPr lang="en-US" baseline="0">
              <a:cs typeface="Calibri"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r"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dirty="0"/>
          </a:p>
        </p:txBody>
      </p:sp>
      <p:sp>
        <p:nvSpPr>
          <p:cNvPr id="146" name="Google Shape;146;p16:notes"/>
          <p:cNvSpPr txBox="1">
            <a:spLocks noGrp="1"/>
          </p:cNvSpPr>
          <p:nvPr>
            <p:ph type="sldNum" idx="12"/>
          </p:nvPr>
        </p:nvSpPr>
        <p:spPr>
          <a:xfrm>
            <a:off x="3978132" y="8842030"/>
            <a:ext cx="3043343" cy="467071"/>
          </a:xfrm>
          <a:prstGeom prst="rect">
            <a:avLst/>
          </a:prstGeom>
          <a:noFill/>
          <a:ln>
            <a:noFill/>
          </a:ln>
        </p:spPr>
        <p:txBody>
          <a:bodyPr spcFirstLastPara="1" wrap="square" lIns="92300" tIns="46125" rIns="92300" bIns="4612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[For both recruited and auto enroll programs, review ways members can become engaged with the chapter. Highlight different opportunities for members to get engaged including leadership opportunities, volunteer opportunities and upcoming events. Include photos of chapter events.]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[Include your chapter social media here.]</a:t>
            </a:r>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19</a:t>
            </a:fld>
            <a:endParaRPr lang="en-US"/>
          </a:p>
        </p:txBody>
      </p:sp>
    </p:spTree>
    <p:extLst>
      <p:ext uri="{BB962C8B-B14F-4D97-AF65-F5344CB8AC3E}">
        <p14:creationId xmlns:p14="http://schemas.microsoft.com/office/powerpoint/2010/main" val="366861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ASDA</a:t>
            </a:r>
            <a:r>
              <a:rPr lang="en-US" baseline="0" dirty="0"/>
              <a:t> was founded in 1971 by dental students. Since the 70’s, ASDA has grown to become the largest national organization representing dental students. ASDA has a chapter at every dental school in the US and Puerto Rico, as well as a national office in Chicago. Let’s take a closer look at how ASDA is organized. </a:t>
            </a:r>
            <a:endParaRPr lang="en-US" dirty="0"/>
          </a:p>
        </p:txBody>
      </p:sp>
      <p:sp>
        <p:nvSpPr>
          <p:cNvPr id="37" name="Google Shape;37;p2: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20:notes"/>
          <p:cNvSpPr txBox="1">
            <a:spLocks noGrp="1"/>
          </p:cNvSpPr>
          <p:nvPr>
            <p:ph type="body" idx="1"/>
          </p:nvPr>
        </p:nvSpPr>
        <p:spPr>
          <a:xfrm>
            <a:off x="702310" y="4480004"/>
            <a:ext cx="5618480" cy="3665458"/>
          </a:xfrm>
          <a:prstGeom prst="rect">
            <a:avLst/>
          </a:prstGeom>
          <a:noFill/>
          <a:ln>
            <a:noFill/>
          </a:ln>
        </p:spPr>
        <p:txBody>
          <a:bodyPr spcFirstLastPara="1" wrap="square" lIns="92300" tIns="46125" rIns="92300" bIns="461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dirty="0"/>
              <a:t>Get connected to ASDA on social media to stay up-to-date on all that is going on and </a:t>
            </a:r>
            <a:r>
              <a:rPr lang="en-US" baseline="0" dirty="0"/>
              <a:t>build your dental community. </a:t>
            </a:r>
            <a:r>
              <a:rPr lang="en-US" b="0" dirty="0"/>
              <a:t>Make sure you’re following us on Instagram at @dentalstudents, bookmark the website asdanet.org and note our general email address membership@asdanet.org</a:t>
            </a:r>
            <a:endParaRPr dirty="0"/>
          </a:p>
          <a:p>
            <a:pPr marL="0" lvl="0" indent="0" algn="l" rtl="0">
              <a:lnSpc>
                <a:spcPct val="100000"/>
              </a:lnSpc>
              <a:spcBef>
                <a:spcPts val="0"/>
              </a:spcBef>
              <a:spcAft>
                <a:spcPts val="0"/>
              </a:spcAft>
              <a:buSzPts val="1400"/>
              <a:buNone/>
            </a:pPr>
            <a:endParaRPr dirty="0"/>
          </a:p>
        </p:txBody>
      </p:sp>
      <p:sp>
        <p:nvSpPr>
          <p:cNvPr id="193" name="Google Shape;193;p20:notes"/>
          <p:cNvSpPr txBox="1">
            <a:spLocks noGrp="1"/>
          </p:cNvSpPr>
          <p:nvPr>
            <p:ph type="sldNum" idx="12"/>
          </p:nvPr>
        </p:nvSpPr>
        <p:spPr>
          <a:xfrm>
            <a:off x="3978132" y="8842030"/>
            <a:ext cx="3043343" cy="467071"/>
          </a:xfrm>
          <a:prstGeom prst="rect">
            <a:avLst/>
          </a:prstGeom>
          <a:noFill/>
          <a:ln>
            <a:noFill/>
          </a:ln>
        </p:spPr>
        <p:txBody>
          <a:bodyPr spcFirstLastPara="1" wrap="square" lIns="92300" tIns="46125" rIns="92300" bIns="4612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[2026 opens September 4,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your chapter has a specific process for collecting membership dues, update slide as needed.]</a:t>
            </a:r>
          </a:p>
          <a:p>
            <a:endParaRPr lang="en-US" dirty="0"/>
          </a:p>
          <a:p>
            <a:r>
              <a:rPr lang="en-US" dirty="0"/>
              <a:t>[For auto enroll chapters explain the process used for your school]</a:t>
            </a:r>
          </a:p>
          <a:p>
            <a:endParaRPr lang="en-US" dirty="0"/>
          </a:p>
          <a:p>
            <a:r>
              <a:rPr lang="en-US" dirty="0"/>
              <a:t>[For recruited</a:t>
            </a:r>
            <a:r>
              <a:rPr lang="en-US" baseline="0" dirty="0"/>
              <a:t> chapters explain how to join, through ASDA website, send information to membership rep, sign up on site]</a:t>
            </a:r>
            <a:endParaRPr lang="en-US" dirty="0"/>
          </a:p>
          <a:p>
            <a:endParaRPr lang="en-US" dirty="0"/>
          </a:p>
          <a:p>
            <a:r>
              <a:rPr lang="en-US" dirty="0"/>
              <a:t>[All Chapters]</a:t>
            </a:r>
          </a:p>
          <a:p>
            <a:endParaRPr lang="en-US" dirty="0"/>
          </a:p>
          <a:p>
            <a:r>
              <a:rPr lang="en-US" dirty="0"/>
              <a:t>ASDA </a:t>
            </a:r>
            <a:r>
              <a:rPr lang="en-US" baseline="0" dirty="0"/>
              <a:t>is an organization focused on dental students. We are able to achieve our mission through the support of our members. </a:t>
            </a:r>
          </a:p>
          <a:p>
            <a:endParaRPr lang="en-US" baseline="0" dirty="0"/>
          </a:p>
          <a:p>
            <a:r>
              <a:rPr lang="en-US" baseline="0" dirty="0"/>
              <a:t>As a reminder, all </a:t>
            </a:r>
            <a:r>
              <a:rPr lang="en-US" baseline="0" dirty="0" err="1"/>
              <a:t>predoctoral</a:t>
            </a:r>
            <a:r>
              <a:rPr lang="en-US" baseline="0" dirty="0"/>
              <a:t> ASDA members are student members of the American Dental Association. As a </a:t>
            </a:r>
            <a:r>
              <a:rPr lang="en-US" baseline="0" dirty="0" err="1"/>
              <a:t>predoctoral</a:t>
            </a:r>
            <a:r>
              <a:rPr lang="en-US" baseline="0" dirty="0"/>
              <a:t> member of ASDA, you receive your ADA ID number which will be your number throughout your professional career. $5 of ASDA dues goes to the ADA. Learn more about getting involved in ASDA and the benefits of membership through the link.</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21</a:t>
            </a:fld>
            <a:endParaRPr lang="en-US"/>
          </a:p>
        </p:txBody>
      </p:sp>
    </p:spTree>
    <p:extLst>
      <p:ext uri="{BB962C8B-B14F-4D97-AF65-F5344CB8AC3E}">
        <p14:creationId xmlns:p14="http://schemas.microsoft.com/office/powerpoint/2010/main" val="2737126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you’ve heard throughout this presentation t</a:t>
            </a:r>
            <a:r>
              <a:rPr lang="en-US" b="0" i="0" dirty="0">
                <a:solidFill>
                  <a:srgbClr val="5A6067"/>
                </a:solidFill>
                <a:latin typeface="Open Sans"/>
                <a:ea typeface="Open Sans"/>
                <a:cs typeface="Open Sans"/>
                <a:sym typeface="Open Sans"/>
              </a:rPr>
              <a:t>here are many ways that you can get involved with ASDA. </a:t>
            </a:r>
            <a:r>
              <a:rPr lang="en-US" b="0" dirty="0"/>
              <a:t>We have a place for you.</a:t>
            </a:r>
            <a:r>
              <a:rPr lang="en-US" b="0" i="0" dirty="0">
                <a:solidFill>
                  <a:srgbClr val="5A6067"/>
                </a:solidFill>
                <a:effectLst/>
                <a:latin typeface="Open Sans" panose="020B0606030504020204" pitchFamily="34" charset="0"/>
              </a:rPr>
              <a:t> Whatever your interest, you'll find ways to put it into action. </a:t>
            </a:r>
            <a:r>
              <a:rPr lang="en-US" b="0" i="0" dirty="0">
                <a:solidFill>
                  <a:srgbClr val="5A6067"/>
                </a:solidFill>
                <a:latin typeface="Open Sans"/>
                <a:ea typeface="Open Sans"/>
                <a:cs typeface="Open Sans"/>
                <a:sym typeface="Open Sans"/>
              </a:rPr>
              <a:t>Our chapter is here to support you. Throughout your ASDA experience you will continue to see programming in community service, wellness, advocacy and leadership and you will be able to get involved through our chapter and national ASDA opportunities.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A6067"/>
              </a:solidFill>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[Share your experience as an ASDA leader, what got you started and why fellow students should get involved.]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CC0EFD2E-DB98-4209-98B0-A4C683938160}" type="slidenum">
              <a:rPr lang="en-US" smtClean="0"/>
              <a:t>22</a:t>
            </a:fld>
            <a:endParaRPr lang="en-US"/>
          </a:p>
        </p:txBody>
      </p:sp>
    </p:spTree>
    <p:extLst>
      <p:ext uri="{BB962C8B-B14F-4D97-AF65-F5344CB8AC3E}">
        <p14:creationId xmlns:p14="http://schemas.microsoft.com/office/powerpoint/2010/main" val="194309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1: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dirty="0"/>
              <a:t>ASDA is 23,000 plus members, 73 chapters, 13 districts, 1 national ASDA. </a:t>
            </a:r>
            <a:endParaRPr dirty="0"/>
          </a:p>
        </p:txBody>
      </p:sp>
      <p:sp>
        <p:nvSpPr>
          <p:cNvPr id="238" name="Google Shape;238;p21: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[Update with pictures of your members.]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Getting involved in our </a:t>
            </a:r>
            <a:r>
              <a:rPr lang="en-US" baseline="0" dirty="0"/>
              <a:t>ASDA chapter provides you a v</a:t>
            </a:r>
            <a:r>
              <a:rPr lang="en-US" dirty="0"/>
              <a:t>oice within ASDA</a:t>
            </a:r>
            <a:r>
              <a:rPr lang="en-US" baseline="0" dirty="0"/>
              <a:t> to shape ASDA’s advocacy efforts and policy. It provides you leadership opportunities and support beyond what you learn as part of the dental school curriculum to help you gain the skills you need to be a leader in the profession. It connects you to the larger community within ASDA and organized dentistry. And, ASDA keeps you up-date.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lvl="0" indent="0" defTabSz="914400">
              <a:spcAft>
                <a:spcPts val="1800"/>
              </a:spcAft>
              <a:buClr>
                <a:srgbClr val="003767"/>
              </a:buClr>
              <a:buSzPct val="85000"/>
              <a:buFont typeface="Arial" panose="020B0604020202020204" pitchFamily="34" charset="0"/>
              <a:buNone/>
            </a:pPr>
            <a:r>
              <a:rPr lang="en-US" dirty="0"/>
              <a:t>ASDA’s mission</a:t>
            </a:r>
            <a:r>
              <a:rPr lang="en-US" baseline="0" dirty="0"/>
              <a:t> is focused on dental students. Dental students, who are members, set the course in identifying concerns, policies, legislative objectives, etc. ASDA exists for its members and its members, you, guide ASDA. </a:t>
            </a:r>
          </a:p>
          <a:p>
            <a:pPr marL="0" lvl="0" indent="0" defTabSz="914400">
              <a:spcAft>
                <a:spcPts val="1800"/>
              </a:spcAft>
              <a:buClr>
                <a:srgbClr val="003767"/>
              </a:buClr>
              <a:buSzPct val="85000"/>
              <a:buFont typeface="Arial" panose="020B0604020202020204" pitchFamily="34" charset="0"/>
              <a:buNone/>
            </a:pPr>
            <a:endParaRPr lang="en-US" baseline="0" dirty="0"/>
          </a:p>
          <a:p>
            <a:pPr marL="0" lvl="0" indent="0" defTabSz="914400">
              <a:spcAft>
                <a:spcPts val="1800"/>
              </a:spcAft>
              <a:buClr>
                <a:srgbClr val="003767"/>
              </a:buClr>
              <a:buSzPct val="85000"/>
              <a:buFont typeface="Arial" panose="020B0604020202020204" pitchFamily="34" charset="0"/>
              <a:buNone/>
            </a:pPr>
            <a:r>
              <a:rPr lang="en-US" baseline="0" dirty="0"/>
              <a:t>ASDA is YOU! Thank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C0EFD2E-DB98-4209-98B0-A4C683938160}" type="slidenum">
              <a:rPr lang="en-US" smtClean="0"/>
              <a:t>24</a:t>
            </a:fld>
            <a:endParaRPr lang="en-US"/>
          </a:p>
        </p:txBody>
      </p:sp>
    </p:spTree>
    <p:extLst>
      <p:ext uri="{BB962C8B-B14F-4D97-AF65-F5344CB8AC3E}">
        <p14:creationId xmlns:p14="http://schemas.microsoft.com/office/powerpoint/2010/main" val="624161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ASDA member leaders at the national, district and local level help</a:t>
            </a:r>
            <a:r>
              <a:rPr lang="en-US" baseline="0" dirty="0"/>
              <a:t> fulfill ASDA’s mission. What is a mission? A mission is an explanation of why an organization exists. </a:t>
            </a:r>
          </a:p>
          <a:p>
            <a:endParaRPr lang="en-US" baseline="0" dirty="0"/>
          </a:p>
          <a:p>
            <a:r>
              <a:rPr lang="en-US" baseline="0" dirty="0"/>
              <a:t>What is ASDA’s mission: </a:t>
            </a:r>
          </a:p>
          <a:p>
            <a:r>
              <a:rPr lang="en-US" dirty="0"/>
              <a:t>ASDA is a national student-run organization that protects and advances the rights, interests and welfare of dental students. It introduces students to lifelong involvement in organized dentistry and provides services, information, education, representation and advocacy.</a:t>
            </a:r>
          </a:p>
          <a:p>
            <a:endParaRPr lang="en-US" dirty="0"/>
          </a:p>
          <a:p>
            <a:r>
              <a:rPr lang="en-US" dirty="0"/>
              <a:t>Our mission guides what ASDA does, who we do it for and how we do it. For ASDA, that means we are a student-run organization that:</a:t>
            </a:r>
          </a:p>
          <a:p>
            <a:pPr lvl="0"/>
            <a:r>
              <a:rPr lang="en-US" dirty="0"/>
              <a:t>Protects dental students</a:t>
            </a:r>
          </a:p>
          <a:p>
            <a:pPr lvl="0"/>
            <a:r>
              <a:rPr lang="en-US" dirty="0"/>
              <a:t>Advances dental student rights/interests</a:t>
            </a:r>
          </a:p>
          <a:p>
            <a:pPr lvl="0"/>
            <a:r>
              <a:rPr lang="en-US" dirty="0"/>
              <a:t>Introduces organized dentistry</a:t>
            </a:r>
          </a:p>
          <a:p>
            <a:pPr lvl="0"/>
            <a:r>
              <a:rPr lang="en-US" dirty="0"/>
              <a:t>Provides information and education</a:t>
            </a:r>
          </a:p>
          <a:p>
            <a:pPr lvl="0"/>
            <a:r>
              <a:rPr lang="en-US" dirty="0"/>
              <a:t>Represents dental students</a:t>
            </a:r>
          </a:p>
          <a:p>
            <a:pPr lvl="0"/>
            <a:r>
              <a:rPr lang="en-US" dirty="0"/>
              <a:t>Advocates on their behalf </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3</a:t>
            </a:fld>
            <a:endParaRPr lang="en-US"/>
          </a:p>
        </p:txBody>
      </p:sp>
    </p:spTree>
    <p:extLst>
      <p:ext uri="{BB962C8B-B14F-4D97-AF65-F5344CB8AC3E}">
        <p14:creationId xmlns:p14="http://schemas.microsoft.com/office/powerpoint/2010/main" val="2944961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4: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endParaRPr dirty="0"/>
          </a:p>
        </p:txBody>
      </p:sp>
      <p:sp>
        <p:nvSpPr>
          <p:cNvPr id="52" name="Google Shape;52;p4: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Organized dentistry </a:t>
            </a:r>
            <a:r>
              <a:rPr lang="en-US" altLang="en-US" dirty="0"/>
              <a:t>is a way to describe the combined efforts of all dental</a:t>
            </a:r>
            <a:r>
              <a:rPr lang="en-US" altLang="en-US" baseline="0" dirty="0"/>
              <a:t> </a:t>
            </a:r>
            <a:r>
              <a:rPr lang="en-US" altLang="en-US" dirty="0"/>
              <a:t>organizations (such as ASDA, ADA, state societies, etc.) that work together to positively contribute to the dental profession. </a:t>
            </a:r>
            <a:endParaRPr lang="en-US" altLang="en-US" dirty="0">
              <a:latin typeface="Franklin Gothic Medium Cond" panose="020B0606030402020204" pitchFamily="34" charset="0"/>
            </a:endParaRPr>
          </a:p>
          <a:p>
            <a:pPr eaLnBrk="1" hangingPunct="1">
              <a:spcBef>
                <a:spcPct val="0"/>
              </a:spcBef>
            </a:pPr>
            <a:endParaRPr lang="en-US" altLang="en-US" dirty="0">
              <a:latin typeface="Franklin Gothic Medium Cond" panose="020B0606030402020204" pitchFamily="34" charset="0"/>
            </a:endParaRPr>
          </a:p>
          <a:p>
            <a:pPr eaLnBrk="1" hangingPunct="1">
              <a:spcBef>
                <a:spcPct val="0"/>
              </a:spcBef>
            </a:pPr>
            <a:r>
              <a:rPr lang="en-US" altLang="en-US" dirty="0">
                <a:latin typeface="Franklin Gothic Medium Cond" panose="020B0606030402020204" pitchFamily="34" charset="0"/>
              </a:rPr>
              <a:t>ASDA fosters the path toward a lifelong commitment to organized dentistry</a:t>
            </a:r>
            <a:r>
              <a:rPr lang="en-US" altLang="en-US" baseline="0" dirty="0">
                <a:latin typeface="Franklin Gothic Medium Cond" panose="020B0606030402020204" pitchFamily="34" charset="0"/>
              </a:rPr>
              <a:t> b</a:t>
            </a:r>
            <a:r>
              <a:rPr lang="en-US" altLang="en-US" dirty="0">
                <a:latin typeface="Franklin Gothic Medium Cond" panose="020B0606030402020204" pitchFamily="34" charset="0"/>
              </a:rPr>
              <a:t>oth at the chapter, district and national level. ASDA works with other organizations to represent the dental student</a:t>
            </a:r>
            <a:r>
              <a:rPr lang="en-US" altLang="en-US" baseline="0" dirty="0">
                <a:latin typeface="Franklin Gothic Medium Cond" panose="020B0606030402020204" pitchFamily="34" charset="0"/>
              </a:rPr>
              <a:t> </a:t>
            </a:r>
            <a:r>
              <a:rPr lang="en-US" altLang="en-US" dirty="0">
                <a:latin typeface="Franklin Gothic Medium Cond" panose="020B0606030402020204" pitchFamily="34" charset="0"/>
              </a:rPr>
              <a:t>voice and make change.</a:t>
            </a:r>
          </a:p>
          <a:p>
            <a:pPr eaLnBrk="1" hangingPunct="1">
              <a:spcBef>
                <a:spcPct val="0"/>
              </a:spcBef>
            </a:pPr>
            <a:endParaRPr lang="en-US" altLang="en-US" dirty="0">
              <a:latin typeface="Franklin Gothic Medium Cond" panose="020B0606030402020204" pitchFamily="34" charset="0"/>
            </a:endParaRPr>
          </a:p>
          <a:p>
            <a:pPr eaLnBrk="1" hangingPunct="1">
              <a:spcBef>
                <a:spcPct val="0"/>
              </a:spcBef>
            </a:pPr>
            <a:r>
              <a:rPr lang="en-US" altLang="en-US" dirty="0">
                <a:latin typeface="Franklin Gothic Medium Cond" panose="020B0606030402020204" pitchFamily="34" charset="0"/>
              </a:rPr>
              <a:t>Examples</a:t>
            </a:r>
            <a:r>
              <a:rPr lang="en-US" altLang="en-US" baseline="0" dirty="0">
                <a:latin typeface="Franklin Gothic Medium Cond" panose="020B0606030402020204" pitchFamily="34" charset="0"/>
              </a:rPr>
              <a:t> of collaboration include working with </a:t>
            </a:r>
            <a:r>
              <a:rPr lang="en-US" altLang="en-US" dirty="0">
                <a:latin typeface="Franklin Gothic Medium Cond" panose="020B0606030402020204" pitchFamily="34" charset="0"/>
              </a:rPr>
              <a:t>AGD,</a:t>
            </a:r>
            <a:r>
              <a:rPr lang="en-US" altLang="en-US" baseline="0" dirty="0">
                <a:latin typeface="Franklin Gothic Medium Cond" panose="020B0606030402020204" pitchFamily="34" charset="0"/>
              </a:rPr>
              <a:t> </a:t>
            </a:r>
            <a:r>
              <a:rPr lang="en-US" altLang="en-US" dirty="0">
                <a:latin typeface="Franklin Gothic Medium Cond" panose="020B0606030402020204" pitchFamily="34" charset="0"/>
              </a:rPr>
              <a:t>other specialty organizations and with student dental groups like SNDA, SAID, HSDA, and ADEA Council of Students. </a:t>
            </a:r>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5</a:t>
            </a:fld>
            <a:endParaRPr lang="en-US"/>
          </a:p>
        </p:txBody>
      </p:sp>
    </p:spTree>
    <p:extLst>
      <p:ext uri="{BB962C8B-B14F-4D97-AF65-F5344CB8AC3E}">
        <p14:creationId xmlns:p14="http://schemas.microsoft.com/office/powerpoint/2010/main" val="1794832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5:notes"/>
          <p:cNvSpPr txBox="1">
            <a:spLocks noGrp="1"/>
          </p:cNvSpPr>
          <p:nvPr>
            <p:ph type="body" idx="1"/>
          </p:nvPr>
        </p:nvSpPr>
        <p:spPr>
          <a:xfrm>
            <a:off x="702310" y="4480004"/>
            <a:ext cx="5618480" cy="3665458"/>
          </a:xfrm>
          <a:prstGeom prst="rect">
            <a:avLst/>
          </a:prstGeom>
          <a:noFill/>
          <a:ln>
            <a:noFill/>
          </a:ln>
        </p:spPr>
        <p:txBody>
          <a:bodyPr spcFirstLastPara="1" wrap="square" lIns="92300" tIns="46125" rIns="92300" bIns="461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ASDA is comprised of three levels – national, district and chapter. It takes all t</a:t>
            </a:r>
            <a:r>
              <a:rPr lang="en-US" dirty="0"/>
              <a:t>hree levels working</a:t>
            </a:r>
            <a:r>
              <a:rPr lang="en-US" baseline="0" dirty="0"/>
              <a:t> together to make ASDA successful. Dental students are the focus of ASDA and help lead the organization.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Student members guide national ASDA through the Board of Trustees and the House of Delegates. National ASDA advocates on behalf of members, provides education, works with industry to offer member discounts, keeps you knowledgeable about organized dentistry and supports the districts and the chapters. National ASDA serves as a voice for all members.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ASDA’s Board of Trustees consists of the Executive Committee, 13 district trustees and the Immediate Past President.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Each dental school has an ASDA chapter. Each chapter has two representatives, also known as delegates, who vote during the House of Delegates. The House of Delegates votes on ASDA policy such as legislative policies, ASDA’s code of ethics, professional issues such as vaping and more. The House also elects ASDA’s president, two vice presidents and Speaker of the House, who are part of ASDA’s Executive Committee.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the district level, student member leaders represent the interests of student members within their district. Chapters are grouped into one of ASDA’s 13 districts. The chapters of a district elect their ASDA District Trustee who sits on ASDA’s Board of Trustees.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Your ASDA chapter provides leadership, community and engagement at the local level.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help support the House, Board and ASDA’s councils and committees, ASDA has a national office in Chicago with</a:t>
            </a:r>
            <a:r>
              <a:rPr lang="en-US" baseline="0" dirty="0"/>
              <a:t> staff members. Staff work in areas such as membership, social media, advocacy and education- all focused on ASDA’s members. This structure is similar to the ADA. The ADA also has a House of Delegates, a Board of Trustees, national council and committees, and staff located in Chicago.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lnSpc>
                <a:spcPct val="100000"/>
              </a:lnSpc>
              <a:spcBef>
                <a:spcPts val="0"/>
              </a:spcBef>
              <a:spcAft>
                <a:spcPts val="0"/>
              </a:spcAft>
              <a:buSzPts val="1400"/>
              <a:buNone/>
            </a:pPr>
            <a:endParaRPr dirty="0"/>
          </a:p>
        </p:txBody>
      </p:sp>
      <p:sp>
        <p:nvSpPr>
          <p:cNvPr id="62" name="Google Shape;62;p5:notes"/>
          <p:cNvSpPr txBox="1">
            <a:spLocks noGrp="1"/>
          </p:cNvSpPr>
          <p:nvPr>
            <p:ph type="sldNum" idx="12"/>
          </p:nvPr>
        </p:nvSpPr>
        <p:spPr>
          <a:xfrm>
            <a:off x="3978132" y="8842030"/>
            <a:ext cx="3043343" cy="467071"/>
          </a:xfrm>
          <a:prstGeom prst="rect">
            <a:avLst/>
          </a:prstGeom>
          <a:noFill/>
          <a:ln>
            <a:noFill/>
          </a:ln>
        </p:spPr>
        <p:txBody>
          <a:bodyPr spcFirstLastPara="1" wrap="square" lIns="92300" tIns="46125" rIns="92300" bIns="4612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6:notes"/>
          <p:cNvSpPr txBox="1">
            <a:spLocks noGrp="1"/>
          </p:cNvSpPr>
          <p:nvPr>
            <p:ph type="body" idx="1"/>
          </p:nvPr>
        </p:nvSpPr>
        <p:spPr>
          <a:xfrm>
            <a:off x="702310" y="4480004"/>
            <a:ext cx="5618480" cy="3665458"/>
          </a:xfrm>
          <a:prstGeom prst="rect">
            <a:avLst/>
          </a:prstGeom>
          <a:noFill/>
          <a:ln>
            <a:noFill/>
          </a:ln>
        </p:spPr>
        <p:txBody>
          <a:bodyPr spcFirstLastPara="1" wrap="square" lIns="92300" tIns="46125" rIns="92300" bIns="46125" anchor="t" anchorCtr="0">
            <a:noAutofit/>
          </a:bodyPr>
          <a:lstStyle/>
          <a:p>
            <a:pPr marL="182562" indent="-182562">
              <a:spcBef>
                <a:spcPts val="0"/>
              </a:spcBef>
              <a:buClr>
                <a:srgbClr val="003767"/>
              </a:buClr>
              <a:buSzPct val="114000"/>
              <a:buFont typeface="Arial"/>
              <a:buChar char="•"/>
            </a:pPr>
            <a:r>
              <a:rPr lang="en-US" sz="2800" dirty="0"/>
              <a:t>Executive Committee</a:t>
            </a:r>
          </a:p>
          <a:p>
            <a:pPr marL="182562" indent="-182562">
              <a:spcBef>
                <a:spcPts val="0"/>
              </a:spcBef>
              <a:buClr>
                <a:srgbClr val="003767"/>
              </a:buClr>
              <a:buSzPct val="114000"/>
              <a:buFont typeface="Arial"/>
              <a:buChar char="•"/>
            </a:pPr>
            <a:r>
              <a:rPr lang="en-US" sz="2800" dirty="0"/>
              <a:t>Oversees the work of ASDA between board of trustee's meetings</a:t>
            </a:r>
          </a:p>
          <a:p>
            <a:pPr marL="457200" lvl="1" indent="-190500">
              <a:spcBef>
                <a:spcPts val="440"/>
              </a:spcBef>
              <a:buClr>
                <a:srgbClr val="003767"/>
              </a:buClr>
              <a:buSzPct val="114000"/>
              <a:buFont typeface="Arial"/>
              <a:buChar char="•"/>
            </a:pPr>
            <a:r>
              <a:rPr lang="en-US" dirty="0"/>
              <a:t>Reviews the budget and oversees fiscal planning</a:t>
            </a:r>
          </a:p>
          <a:p>
            <a:pPr marL="457200" lvl="1" indent="-190500">
              <a:spcBef>
                <a:spcPts val="440"/>
              </a:spcBef>
              <a:buClr>
                <a:srgbClr val="003767"/>
              </a:buClr>
              <a:buSzPct val="114000"/>
              <a:buFont typeface="Arial"/>
              <a:buChar char="•"/>
            </a:pPr>
            <a:r>
              <a:rPr lang="en-US" dirty="0"/>
              <a:t>Appoints national leaders</a:t>
            </a:r>
          </a:p>
          <a:p>
            <a:pPr marL="457200" lvl="1" indent="-190500">
              <a:spcBef>
                <a:spcPts val="440"/>
              </a:spcBef>
              <a:buClr>
                <a:srgbClr val="003767"/>
              </a:buClr>
              <a:buSzPct val="114000"/>
              <a:buFont typeface="Arial"/>
              <a:buChar char="•"/>
            </a:pPr>
            <a:r>
              <a:rPr lang="en-US" dirty="0"/>
              <a:t>Fulfills the directives of the House of Delegates</a:t>
            </a:r>
          </a:p>
          <a:p>
            <a:pPr marL="182562" indent="-182562">
              <a:spcBef>
                <a:spcPts val="560"/>
              </a:spcBef>
              <a:buClr>
                <a:srgbClr val="003767"/>
              </a:buClr>
              <a:buSzPct val="114000"/>
              <a:buFont typeface="Arial"/>
              <a:buChar char="•"/>
            </a:pPr>
            <a:r>
              <a:rPr lang="en-US" sz="2800" dirty="0"/>
              <a:t>Executive committee members</a:t>
            </a:r>
          </a:p>
          <a:p>
            <a:pPr marL="457200" lvl="1" indent="-190500">
              <a:spcBef>
                <a:spcPts val="440"/>
              </a:spcBef>
              <a:buClr>
                <a:srgbClr val="003767"/>
              </a:buClr>
              <a:buSzPct val="114000"/>
              <a:buFont typeface="Arial"/>
              <a:buChar char="•"/>
            </a:pPr>
            <a:r>
              <a:rPr lang="en-US" dirty="0"/>
              <a:t>President, 2 Vice Presidents, Speaker of the House, Executive Director</a:t>
            </a:r>
          </a:p>
          <a:p>
            <a:pPr marL="0" lvl="0" indent="0" algn="l" rtl="0">
              <a:lnSpc>
                <a:spcPct val="100000"/>
              </a:lnSpc>
              <a:spcBef>
                <a:spcPts val="0"/>
              </a:spcBef>
              <a:spcAft>
                <a:spcPts val="0"/>
              </a:spcAft>
              <a:buSzPts val="1400"/>
              <a:buNone/>
            </a:pPr>
            <a:endParaRPr dirty="0"/>
          </a:p>
        </p:txBody>
      </p:sp>
      <p:sp>
        <p:nvSpPr>
          <p:cNvPr id="75" name="Google Shape;75;p6:notes"/>
          <p:cNvSpPr txBox="1">
            <a:spLocks noGrp="1"/>
          </p:cNvSpPr>
          <p:nvPr>
            <p:ph type="sldNum" idx="12"/>
          </p:nvPr>
        </p:nvSpPr>
        <p:spPr>
          <a:xfrm>
            <a:off x="3978132" y="8842030"/>
            <a:ext cx="3043343" cy="467071"/>
          </a:xfrm>
          <a:prstGeom prst="rect">
            <a:avLst/>
          </a:prstGeom>
          <a:noFill/>
          <a:ln>
            <a:noFill/>
          </a:ln>
        </p:spPr>
        <p:txBody>
          <a:bodyPr spcFirstLastPara="1" wrap="square" lIns="92300" tIns="46125" rIns="92300" bIns="4612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3532324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17:notes"/>
          <p:cNvSpPr txBox="1">
            <a:spLocks noGrp="1"/>
          </p:cNvSpPr>
          <p:nvPr>
            <p:ph type="body" idx="1"/>
          </p:nvPr>
        </p:nvSpPr>
        <p:spPr>
          <a:xfrm>
            <a:off x="702310" y="4480004"/>
            <a:ext cx="5618480" cy="3665458"/>
          </a:xfrm>
          <a:prstGeom prst="rect">
            <a:avLst/>
          </a:prstGeom>
          <a:noFill/>
          <a:ln>
            <a:noFill/>
          </a:ln>
        </p:spPr>
        <p:txBody>
          <a:bodyPr spcFirstLastPara="1" wrap="square" lIns="92300" tIns="46125" rIns="92300" bIns="46125" anchor="t" anchorCtr="0">
            <a:noAutofit/>
          </a:bodyPr>
          <a:lstStyle/>
          <a:p>
            <a:pPr marL="0" lvl="0" indent="0" algn="l" rtl="0">
              <a:lnSpc>
                <a:spcPct val="100000"/>
              </a:lnSpc>
              <a:spcBef>
                <a:spcPts val="0"/>
              </a:spcBef>
              <a:spcAft>
                <a:spcPts val="0"/>
              </a:spcAft>
              <a:buSzPts val="1400"/>
              <a:buNone/>
            </a:pPr>
            <a:endParaRPr dirty="0"/>
          </a:p>
        </p:txBody>
      </p:sp>
      <p:sp>
        <p:nvSpPr>
          <p:cNvPr id="155" name="Google Shape;155;p17:notes"/>
          <p:cNvSpPr txBox="1">
            <a:spLocks noGrp="1"/>
          </p:cNvSpPr>
          <p:nvPr>
            <p:ph type="sldNum" idx="12"/>
          </p:nvPr>
        </p:nvSpPr>
        <p:spPr>
          <a:xfrm>
            <a:off x="3978132" y="8842030"/>
            <a:ext cx="3043343" cy="467071"/>
          </a:xfrm>
          <a:prstGeom prst="rect">
            <a:avLst/>
          </a:prstGeom>
          <a:noFill/>
          <a:ln>
            <a:noFill/>
          </a:ln>
        </p:spPr>
        <p:txBody>
          <a:bodyPr spcFirstLastPara="1" wrap="square" lIns="92300" tIns="46125" rIns="92300" bIns="4612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chapter is a very important component in ASDA’s national organizational structure. The purpose of the chapter is to:</a:t>
            </a:r>
          </a:p>
          <a:p>
            <a:endParaRPr lang="en-US" dirty="0"/>
          </a:p>
          <a:p>
            <a:pPr marL="685800" indent="-457200">
              <a:buFont typeface="Arial" panose="020B0604020202020204" pitchFamily="34" charset="0"/>
              <a:buChar char="•"/>
            </a:pPr>
            <a:r>
              <a:rPr lang="en-US" dirty="0"/>
              <a:t>Promote and serve the mission of ASDA</a:t>
            </a:r>
          </a:p>
          <a:p>
            <a:pPr marL="685800" indent="-457200">
              <a:buFont typeface="Arial" panose="020B0604020202020204" pitchFamily="34" charset="0"/>
              <a:buChar char="•"/>
            </a:pPr>
            <a:r>
              <a:rPr lang="en-US" dirty="0"/>
              <a:t>Recruit, inform and involve local members in the activities of the association at all levels</a:t>
            </a:r>
          </a:p>
          <a:p>
            <a:pPr marL="685800" indent="-457200">
              <a:buFont typeface="Arial" panose="020B0604020202020204" pitchFamily="34" charset="0"/>
              <a:buChar char="•"/>
            </a:pPr>
            <a:r>
              <a:rPr lang="en-US" dirty="0"/>
              <a:t>Provide local representation by sending two delegates to the association’s House of Delegates</a:t>
            </a:r>
          </a:p>
          <a:p>
            <a:pPr marL="685800" indent="-457200">
              <a:buFont typeface="Arial" panose="020B0604020202020204" pitchFamily="34" charset="0"/>
              <a:buChar char="•"/>
            </a:pPr>
            <a:r>
              <a:rPr lang="en-US" dirty="0"/>
              <a:t>Support the leadership development of its members at the local, district and national level </a:t>
            </a:r>
          </a:p>
          <a:p>
            <a:r>
              <a:rPr lang="en-US" dirty="0"/>
              <a:t>A lot of the opportunities for engagement happen at the chapter level through activities such as: fundraisers, lunch and learns, state lobbying events, vendor fairs and chapter communications.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88975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flipH="1">
            <a:off x="0" y="0"/>
            <a:ext cx="2504661" cy="6858000"/>
          </a:xfrm>
          <a:prstGeom prst="rect">
            <a:avLst/>
          </a:prstGeom>
          <a:pattFill prst="pct5">
            <a:fgClr>
              <a:srgbClr val="153E6A"/>
            </a:fgClr>
            <a:bgClr>
              <a:srgbClr val="153E6A"/>
            </a:bgClr>
          </a:pattFill>
          <a:ln>
            <a:solidFill>
              <a:srgbClr val="153E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3E6A"/>
              </a:solidFill>
            </a:endParaRPr>
          </a:p>
        </p:txBody>
      </p:sp>
      <p:sp>
        <p:nvSpPr>
          <p:cNvPr id="5" name="Title Placeholder 1"/>
          <p:cNvSpPr>
            <a:spLocks noGrp="1"/>
          </p:cNvSpPr>
          <p:nvPr>
            <p:ph type="title"/>
          </p:nvPr>
        </p:nvSpPr>
        <p:spPr>
          <a:xfrm>
            <a:off x="2782955" y="1778613"/>
            <a:ext cx="8799444" cy="1143000"/>
          </a:xfrm>
          <a:prstGeom prst="rect">
            <a:avLst/>
          </a:prstGeom>
        </p:spPr>
        <p:txBody>
          <a:bodyPr vert="horz" lIns="91440" tIns="45720" rIns="91440" bIns="45720" rtlCol="0" anchor="ctr">
            <a:normAutofit/>
          </a:bodyPr>
          <a:lstStyle>
            <a:lvl1pPr>
              <a:defRPr sz="5400" b="1" i="0" baseline="0">
                <a:solidFill>
                  <a:srgbClr val="153E6A"/>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Text Placeholder 4"/>
          <p:cNvSpPr>
            <a:spLocks noGrp="1"/>
          </p:cNvSpPr>
          <p:nvPr>
            <p:ph type="body" sz="quarter" idx="10"/>
          </p:nvPr>
        </p:nvSpPr>
        <p:spPr>
          <a:xfrm>
            <a:off x="2782955" y="3335468"/>
            <a:ext cx="8004313" cy="1050925"/>
          </a:xfrm>
          <a:prstGeom prst="rect">
            <a:avLst/>
          </a:prstGeom>
        </p:spPr>
        <p:txBody>
          <a:bodyPr vert="horz"/>
          <a:lstStyle>
            <a:lvl1pPr marL="0" indent="0">
              <a:buNone/>
              <a:defRPr sz="4400" b="1" i="0" baseline="0">
                <a:solidFill>
                  <a:srgbClr val="0079B8"/>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4300" y="5078254"/>
            <a:ext cx="2974531" cy="1306070"/>
          </a:xfrm>
          <a:prstGeom prst="rect">
            <a:avLst/>
          </a:prstGeom>
        </p:spPr>
      </p:pic>
    </p:spTree>
    <p:extLst>
      <p:ext uri="{BB962C8B-B14F-4D97-AF65-F5344CB8AC3E}">
        <p14:creationId xmlns:p14="http://schemas.microsoft.com/office/powerpoint/2010/main" val="314479960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338519"/>
            <a:ext cx="10972800" cy="1143000"/>
          </a:xfrm>
          <a:prstGeom prst="rect">
            <a:avLst/>
          </a:prstGeom>
        </p:spPr>
        <p:txBody>
          <a:bodyPr vert="horz" lIns="91440" tIns="45720" rIns="91440" bIns="45720" rtlCol="0" anchor="ctr">
            <a:normAutofit/>
          </a:bodyPr>
          <a:lstStyle>
            <a:lvl1pPr>
              <a:defRPr sz="4400" b="1" i="0">
                <a:solidFill>
                  <a:srgbClr val="0079B8"/>
                </a:solidFill>
                <a:latin typeface="+mj-lt"/>
                <a:cs typeface="Helvetica Neue Black Condensed"/>
              </a:defRPr>
            </a:lvl1pPr>
          </a:lstStyle>
          <a:p>
            <a:r>
              <a:rPr lang="en-US" dirty="0"/>
              <a:t>Click to edit Master title style</a:t>
            </a:r>
          </a:p>
        </p:txBody>
      </p:sp>
      <p:sp>
        <p:nvSpPr>
          <p:cNvPr id="17" name="Content Placeholder 16"/>
          <p:cNvSpPr>
            <a:spLocks noGrp="1"/>
          </p:cNvSpPr>
          <p:nvPr>
            <p:ph sz="quarter" idx="10"/>
          </p:nvPr>
        </p:nvSpPr>
        <p:spPr>
          <a:xfrm>
            <a:off x="609600" y="1612901"/>
            <a:ext cx="10972800" cy="4270375"/>
          </a:xfrm>
          <a:prstGeom prst="rect">
            <a:avLst/>
          </a:prstGeom>
        </p:spPr>
        <p:txBody>
          <a:bodyPr vert="horz"/>
          <a:lstStyle>
            <a:lvl1pPr marL="0" indent="0" algn="l">
              <a:buNone/>
              <a:defRPr b="0" i="0">
                <a:latin typeface="+mn-lt"/>
                <a:cs typeface="Helvetica Neue"/>
              </a:defRPr>
            </a:lvl1pPr>
          </a:lstStyle>
          <a:p>
            <a:pPr lvl="0"/>
            <a:r>
              <a:rPr lang="en-US" dirty="0"/>
              <a:t>Click to edit Master text styles</a:t>
            </a:r>
          </a:p>
        </p:txBody>
      </p:sp>
      <p:sp>
        <p:nvSpPr>
          <p:cNvPr id="4" name="Rectangle 3"/>
          <p:cNvSpPr/>
          <p:nvPr userDrawn="1"/>
        </p:nvSpPr>
        <p:spPr>
          <a:xfrm>
            <a:off x="0" y="6276513"/>
            <a:ext cx="12192000" cy="581487"/>
          </a:xfrm>
          <a:prstGeom prst="rect">
            <a:avLst/>
          </a:prstGeom>
          <a:solidFill>
            <a:srgbClr val="153E6A"/>
          </a:solidFill>
          <a:ln>
            <a:solidFill>
              <a:srgbClr val="153E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3E6A"/>
              </a:solidFill>
            </a:endParaRPr>
          </a:p>
        </p:txBody>
      </p:sp>
      <p:sp>
        <p:nvSpPr>
          <p:cNvPr id="6" name="TextBox 5"/>
          <p:cNvSpPr txBox="1"/>
          <p:nvPr userDrawn="1"/>
        </p:nvSpPr>
        <p:spPr>
          <a:xfrm>
            <a:off x="257454" y="6446572"/>
            <a:ext cx="4731798" cy="323165"/>
          </a:xfrm>
          <a:prstGeom prst="rect">
            <a:avLst/>
          </a:prstGeom>
          <a:noFill/>
          <a:ln>
            <a:noFill/>
          </a:ln>
        </p:spPr>
        <p:txBody>
          <a:bodyPr wrap="square" rtlCol="0">
            <a:spAutoFit/>
          </a:bodyPr>
          <a:lstStyle/>
          <a:p>
            <a:r>
              <a:rPr lang="en-US" sz="1500" b="1" dirty="0">
                <a:solidFill>
                  <a:schemeClr val="bg1"/>
                </a:solidFill>
              </a:rPr>
              <a:t>AMERICAN</a:t>
            </a:r>
            <a:r>
              <a:rPr lang="en-US" sz="1500" b="1" baseline="0" dirty="0">
                <a:solidFill>
                  <a:schemeClr val="bg1"/>
                </a:solidFill>
              </a:rPr>
              <a:t> STUDENT DENTAL ASSOCIATION</a:t>
            </a:r>
            <a:endParaRPr lang="en-US" sz="1500" b="1" dirty="0">
              <a:solidFill>
                <a:schemeClr val="bg1"/>
              </a:solidFill>
            </a:endParaRPr>
          </a:p>
        </p:txBody>
      </p:sp>
      <p:sp>
        <p:nvSpPr>
          <p:cNvPr id="20" name="TextBox 19">
            <a:extLst>
              <a:ext uri="{FF2B5EF4-FFF2-40B4-BE49-F238E27FC236}">
                <a16:creationId xmlns:a16="http://schemas.microsoft.com/office/drawing/2014/main" id="{FE0D07D5-F1FC-7243-A980-EA820B217B52}"/>
              </a:ext>
            </a:extLst>
          </p:cNvPr>
          <p:cNvSpPr txBox="1"/>
          <p:nvPr userDrawn="1"/>
        </p:nvSpPr>
        <p:spPr>
          <a:xfrm>
            <a:off x="11299715" y="6405776"/>
            <a:ext cx="574456" cy="404759"/>
          </a:xfrm>
          <a:prstGeom prst="rect">
            <a:avLst/>
          </a:prstGeom>
          <a:noFill/>
        </p:spPr>
        <p:txBody>
          <a:bodyPr wrap="square" rtlCol="0">
            <a:noAutofit/>
          </a:bodyPr>
          <a:lstStyle/>
          <a:p>
            <a:pPr algn="r"/>
            <a:r>
              <a:rPr lang="en-US" sz="1800" b="0" i="0" dirty="0">
                <a:solidFill>
                  <a:srgbClr val="ACC850"/>
                </a:solidFill>
                <a:latin typeface="Calibri" panose="020F0502020204030204" pitchFamily="34" charset="0"/>
                <a:cs typeface="Calibri" panose="020F0502020204030204" pitchFamily="34" charset="0"/>
              </a:rPr>
              <a:t>I</a:t>
            </a:r>
            <a:r>
              <a:rPr lang="en-US" sz="1800" b="1" i="0" baseline="0" dirty="0">
                <a:solidFill>
                  <a:schemeClr val="bg1"/>
                </a:solidFill>
                <a:latin typeface="Calibri" panose="020F0502020204030204" pitchFamily="34" charset="0"/>
                <a:cs typeface="Calibri" panose="020F0502020204030204" pitchFamily="34" charset="0"/>
              </a:rPr>
              <a:t> </a:t>
            </a:r>
            <a:fld id="{099A2A1F-9EB0-0A45-9834-0B0D41622D35}" type="slidenum">
              <a:rPr lang="en-US" sz="1800" b="1" i="0" smtClean="0">
                <a:solidFill>
                  <a:schemeClr val="bg1"/>
                </a:solidFill>
                <a:latin typeface="Calibri" panose="020F0502020204030204" pitchFamily="34" charset="0"/>
                <a:cs typeface="Calibri" panose="020F0502020204030204" pitchFamily="34" charset="0"/>
              </a:rPr>
              <a:t>‹#›</a:t>
            </a:fld>
            <a:endParaRPr lang="en-US" sz="1800" b="1" i="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7496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6"/>
        <p:cNvGrpSpPr/>
        <p:nvPr/>
      </p:nvGrpSpPr>
      <p:grpSpPr>
        <a:xfrm>
          <a:off x="0" y="0"/>
          <a:ext cx="0" cy="0"/>
          <a:chOff x="0" y="0"/>
          <a:chExt cx="0" cy="0"/>
        </a:xfrm>
      </p:grpSpPr>
      <p:sp>
        <p:nvSpPr>
          <p:cNvPr id="17" name="Google Shape;17;p27"/>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rgbClr val="0079B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2pPr>
            <a:lvl3pPr marR="0" lvl="2"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3pPr>
            <a:lvl4pPr marR="0" lvl="3"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4pPr>
            <a:lvl5pPr marR="0" lvl="4"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5pPr>
            <a:lvl6pPr marR="0" lvl="5"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6pPr>
            <a:lvl7pPr marR="0" lvl="6"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7pPr>
            <a:lvl8pPr marR="0" lvl="7"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8pPr>
            <a:lvl9pPr marR="0" lvl="8"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9pPr>
          </a:lstStyle>
          <a:p>
            <a:endParaRPr/>
          </a:p>
        </p:txBody>
      </p:sp>
      <p:sp>
        <p:nvSpPr>
          <p:cNvPr id="18" name="Google Shape;18;p27"/>
          <p:cNvSpPr txBox="1">
            <a:spLocks noGrp="1"/>
          </p:cNvSpPr>
          <p:nvPr>
            <p:ph type="body" idx="1"/>
          </p:nvPr>
        </p:nvSpPr>
        <p:spPr>
          <a:xfrm>
            <a:off x="609600" y="1612901"/>
            <a:ext cx="10972800" cy="42703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27"/>
          <p:cNvSpPr/>
          <p:nvPr/>
        </p:nvSpPr>
        <p:spPr>
          <a:xfrm>
            <a:off x="0" y="6276513"/>
            <a:ext cx="12192000" cy="581487"/>
          </a:xfrm>
          <a:prstGeom prst="rect">
            <a:avLst/>
          </a:prstGeom>
          <a:solidFill>
            <a:srgbClr val="153E6A"/>
          </a:solidFill>
          <a:ln w="9525" cap="flat" cmpd="sng">
            <a:solidFill>
              <a:srgbClr val="153E6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53E6A"/>
              </a:solidFill>
              <a:latin typeface="Calibri"/>
              <a:ea typeface="Calibri"/>
              <a:cs typeface="Calibri"/>
              <a:sym typeface="Calibri"/>
            </a:endParaRPr>
          </a:p>
        </p:txBody>
      </p:sp>
      <p:sp>
        <p:nvSpPr>
          <p:cNvPr id="20" name="Google Shape;20;p27"/>
          <p:cNvSpPr txBox="1"/>
          <p:nvPr/>
        </p:nvSpPr>
        <p:spPr>
          <a:xfrm>
            <a:off x="257454" y="6446572"/>
            <a:ext cx="4731798"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lt1"/>
                </a:solidFill>
                <a:latin typeface="Calibri"/>
                <a:ea typeface="Calibri"/>
                <a:cs typeface="Calibri"/>
                <a:sym typeface="Calibri"/>
              </a:rPr>
              <a:t>AMERICAN STUDENT DENTAL ASSOCIATION</a:t>
            </a:r>
            <a:endParaRPr sz="1500" b="1" i="0" u="none" strike="noStrike" cap="none">
              <a:solidFill>
                <a:schemeClr val="lt1"/>
              </a:solidFill>
              <a:latin typeface="Calibri"/>
              <a:ea typeface="Calibri"/>
              <a:cs typeface="Calibri"/>
              <a:sym typeface="Calibri"/>
            </a:endParaRPr>
          </a:p>
        </p:txBody>
      </p:sp>
      <p:sp>
        <p:nvSpPr>
          <p:cNvPr id="21" name="Google Shape;21;p27"/>
          <p:cNvSpPr txBox="1"/>
          <p:nvPr/>
        </p:nvSpPr>
        <p:spPr>
          <a:xfrm>
            <a:off x="11299715" y="6405776"/>
            <a:ext cx="574456" cy="40475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ACC850"/>
                </a:solidFill>
                <a:latin typeface="Calibri"/>
                <a:ea typeface="Calibri"/>
                <a:cs typeface="Calibri"/>
                <a:sym typeface="Calibri"/>
              </a:rPr>
              <a:t>I</a:t>
            </a:r>
            <a:r>
              <a:rPr lang="en-US" sz="1800" b="1" i="0" u="none" strike="noStrike" cap="none">
                <a:solidFill>
                  <a:schemeClr val="lt1"/>
                </a:solidFill>
                <a:latin typeface="Calibri"/>
                <a:ea typeface="Calibri"/>
                <a:cs typeface="Calibri"/>
                <a:sym typeface="Calibri"/>
              </a:rPr>
              <a:t> </a:t>
            </a:r>
            <a:fld id="{00000000-1234-1234-1234-123412341234}" type="slidenum">
              <a:rPr lang="en-US" sz="1800" b="1" i="0" u="none" strike="noStrike" cap="none">
                <a:solidFill>
                  <a:schemeClr val="lt1"/>
                </a:solidFill>
                <a:latin typeface="Calibri"/>
                <a:ea typeface="Calibri"/>
                <a:cs typeface="Calibri"/>
                <a:sym typeface="Calibri"/>
              </a:rPr>
              <a:t>‹#›</a:t>
            </a:fld>
            <a:endParaRPr sz="18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8971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27"/>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rgbClr val="0079B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2pPr>
            <a:lvl3pPr marR="0" lvl="2"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3pPr>
            <a:lvl4pPr marR="0" lvl="3"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4pPr>
            <a:lvl5pPr marR="0" lvl="4"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5pPr>
            <a:lvl6pPr marR="0" lvl="5"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6pPr>
            <a:lvl7pPr marR="0" lvl="6"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7pPr>
            <a:lvl8pPr marR="0" lvl="7"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8pPr>
            <a:lvl9pPr marR="0" lvl="8"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9pPr>
          </a:lstStyle>
          <a:p>
            <a:endParaRPr/>
          </a:p>
        </p:txBody>
      </p:sp>
      <p:sp>
        <p:nvSpPr>
          <p:cNvPr id="18" name="Google Shape;18;p27"/>
          <p:cNvSpPr txBox="1">
            <a:spLocks noGrp="1"/>
          </p:cNvSpPr>
          <p:nvPr>
            <p:ph type="body" idx="1"/>
          </p:nvPr>
        </p:nvSpPr>
        <p:spPr>
          <a:xfrm>
            <a:off x="609600" y="1612901"/>
            <a:ext cx="10972800" cy="42703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27"/>
          <p:cNvSpPr/>
          <p:nvPr/>
        </p:nvSpPr>
        <p:spPr>
          <a:xfrm>
            <a:off x="0" y="6276513"/>
            <a:ext cx="12192000" cy="581487"/>
          </a:xfrm>
          <a:prstGeom prst="rect">
            <a:avLst/>
          </a:prstGeom>
          <a:solidFill>
            <a:srgbClr val="153E6A"/>
          </a:solidFill>
          <a:ln w="9525" cap="flat" cmpd="sng">
            <a:solidFill>
              <a:srgbClr val="153E6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53E6A"/>
              </a:solidFill>
              <a:latin typeface="Calibri"/>
              <a:ea typeface="Calibri"/>
              <a:cs typeface="Calibri"/>
              <a:sym typeface="Calibri"/>
            </a:endParaRPr>
          </a:p>
        </p:txBody>
      </p:sp>
      <p:sp>
        <p:nvSpPr>
          <p:cNvPr id="20" name="Google Shape;20;p27"/>
          <p:cNvSpPr txBox="1"/>
          <p:nvPr/>
        </p:nvSpPr>
        <p:spPr>
          <a:xfrm>
            <a:off x="257454" y="6446572"/>
            <a:ext cx="4731798"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lt1"/>
                </a:solidFill>
                <a:latin typeface="Calibri"/>
                <a:ea typeface="Calibri"/>
                <a:cs typeface="Calibri"/>
                <a:sym typeface="Calibri"/>
              </a:rPr>
              <a:t>AMERICAN STUDENT DENTAL ASSOCIATION</a:t>
            </a:r>
            <a:endParaRPr sz="1500" b="1" i="0" u="none" strike="noStrike" cap="none">
              <a:solidFill>
                <a:schemeClr val="lt1"/>
              </a:solidFill>
              <a:latin typeface="Calibri"/>
              <a:ea typeface="Calibri"/>
              <a:cs typeface="Calibri"/>
              <a:sym typeface="Calibri"/>
            </a:endParaRPr>
          </a:p>
        </p:txBody>
      </p:sp>
      <p:sp>
        <p:nvSpPr>
          <p:cNvPr id="21" name="Google Shape;21;p27"/>
          <p:cNvSpPr txBox="1"/>
          <p:nvPr/>
        </p:nvSpPr>
        <p:spPr>
          <a:xfrm>
            <a:off x="11299715" y="6405776"/>
            <a:ext cx="574456" cy="40475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ACC850"/>
                </a:solidFill>
                <a:latin typeface="Calibri"/>
                <a:ea typeface="Calibri"/>
                <a:cs typeface="Calibri"/>
                <a:sym typeface="Calibri"/>
              </a:rPr>
              <a:t>I</a:t>
            </a:r>
            <a:r>
              <a:rPr lang="en-US" sz="1800" b="1" i="0" u="none" strike="noStrike" cap="none">
                <a:solidFill>
                  <a:schemeClr val="lt1"/>
                </a:solidFill>
                <a:latin typeface="Calibri"/>
                <a:ea typeface="Calibri"/>
                <a:cs typeface="Calibri"/>
                <a:sym typeface="Calibri"/>
              </a:rPr>
              <a:t> </a:t>
            </a:r>
            <a:fld id="{00000000-1234-1234-1234-123412341234}" type="slidenum">
              <a:rPr lang="en-US" sz="1800" b="1" i="0" u="none" strike="noStrike" cap="none">
                <a:solidFill>
                  <a:schemeClr val="lt1"/>
                </a:solidFill>
                <a:latin typeface="Calibri"/>
                <a:ea typeface="Calibri"/>
                <a:cs typeface="Calibri"/>
                <a:sym typeface="Calibri"/>
              </a:rPr>
              <a:t>‹#›</a:t>
            </a:fld>
            <a:endParaRPr sz="18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27"/>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400" b="1" i="0" u="none" strike="noStrike" cap="none">
                <a:solidFill>
                  <a:srgbClr val="0079B8"/>
                </a:solidFill>
                <a:latin typeface="Calibri"/>
                <a:ea typeface="Calibri"/>
                <a:cs typeface="Calibri"/>
                <a:sym typeface="Calibri"/>
              </a:defRPr>
            </a:lvl1pPr>
            <a:lvl2pPr marR="0" lvl="1"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2pPr>
            <a:lvl3pPr marR="0" lvl="2"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3pPr>
            <a:lvl4pPr marR="0" lvl="3"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4pPr>
            <a:lvl5pPr marR="0" lvl="4"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5pPr>
            <a:lvl6pPr marR="0" lvl="5"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6pPr>
            <a:lvl7pPr marR="0" lvl="6"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7pPr>
            <a:lvl8pPr marR="0" lvl="7"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8pPr>
            <a:lvl9pPr marR="0" lvl="8"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9pPr>
          </a:lstStyle>
          <a:p>
            <a:endParaRPr/>
          </a:p>
        </p:txBody>
      </p:sp>
      <p:sp>
        <p:nvSpPr>
          <p:cNvPr id="18" name="Google Shape;18;p27"/>
          <p:cNvSpPr txBox="1">
            <a:spLocks noGrp="1"/>
          </p:cNvSpPr>
          <p:nvPr>
            <p:ph type="body" idx="1"/>
          </p:nvPr>
        </p:nvSpPr>
        <p:spPr>
          <a:xfrm>
            <a:off x="609600" y="1612901"/>
            <a:ext cx="10972800" cy="42703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27"/>
          <p:cNvSpPr/>
          <p:nvPr/>
        </p:nvSpPr>
        <p:spPr>
          <a:xfrm>
            <a:off x="0" y="6276513"/>
            <a:ext cx="12192000" cy="581487"/>
          </a:xfrm>
          <a:prstGeom prst="rect">
            <a:avLst/>
          </a:prstGeom>
          <a:solidFill>
            <a:srgbClr val="153E6A"/>
          </a:solidFill>
          <a:ln w="9525" cap="flat" cmpd="sng">
            <a:solidFill>
              <a:srgbClr val="153E6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153E6A"/>
              </a:solidFill>
              <a:latin typeface="Calibri"/>
              <a:ea typeface="Calibri"/>
              <a:cs typeface="Calibri"/>
              <a:sym typeface="Calibri"/>
            </a:endParaRPr>
          </a:p>
        </p:txBody>
      </p:sp>
      <p:sp>
        <p:nvSpPr>
          <p:cNvPr id="20" name="Google Shape;20;p27"/>
          <p:cNvSpPr txBox="1"/>
          <p:nvPr/>
        </p:nvSpPr>
        <p:spPr>
          <a:xfrm>
            <a:off x="257454" y="6446572"/>
            <a:ext cx="4731798"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i="0" u="none" strike="noStrike" cap="none">
                <a:solidFill>
                  <a:schemeClr val="lt1"/>
                </a:solidFill>
                <a:latin typeface="Calibri"/>
                <a:ea typeface="Calibri"/>
                <a:cs typeface="Calibri"/>
                <a:sym typeface="Calibri"/>
              </a:rPr>
              <a:t>AMERICAN STUDENT DENTAL ASSOCIATION</a:t>
            </a:r>
            <a:endParaRPr sz="1500" b="1">
              <a:solidFill>
                <a:schemeClr val="lt1"/>
              </a:solidFill>
              <a:latin typeface="Calibri"/>
              <a:ea typeface="Calibri"/>
              <a:cs typeface="Calibri"/>
              <a:sym typeface="Calibri"/>
            </a:endParaRPr>
          </a:p>
        </p:txBody>
      </p:sp>
      <p:sp>
        <p:nvSpPr>
          <p:cNvPr id="21" name="Google Shape;21;p27"/>
          <p:cNvSpPr txBox="1"/>
          <p:nvPr/>
        </p:nvSpPr>
        <p:spPr>
          <a:xfrm>
            <a:off x="11299715" y="6405776"/>
            <a:ext cx="574456" cy="40475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0" i="0">
                <a:solidFill>
                  <a:srgbClr val="ACC850"/>
                </a:solidFill>
                <a:latin typeface="Calibri"/>
                <a:ea typeface="Calibri"/>
                <a:cs typeface="Calibri"/>
                <a:sym typeface="Calibri"/>
              </a:rPr>
              <a:t>I</a:t>
            </a:r>
            <a:r>
              <a:rPr lang="en-US" sz="1800" b="1" i="0">
                <a:solidFill>
                  <a:schemeClr val="lt1"/>
                </a:solidFill>
                <a:latin typeface="Calibri"/>
                <a:ea typeface="Calibri"/>
                <a:cs typeface="Calibri"/>
                <a:sym typeface="Calibri"/>
              </a:rPr>
              <a:t> </a:t>
            </a:r>
            <a:fld id="{00000000-1234-1234-1234-123412341234}" type="slidenum">
              <a:rPr lang="en-US" sz="1800" b="1" i="0">
                <a:solidFill>
                  <a:schemeClr val="lt1"/>
                </a:solidFill>
                <a:latin typeface="Calibri"/>
                <a:ea typeface="Calibri"/>
                <a:cs typeface="Calibri"/>
                <a:sym typeface="Calibri"/>
              </a:rPr>
              <a:t>‹#›</a:t>
            </a:fld>
            <a:endParaRPr sz="1800" b="1" i="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3" r:id="rId1"/>
    <p:sldLayoutId id="2147483704" r:id="rId2"/>
    <p:sldLayoutId id="2147483706" r:id="rId3"/>
  </p:sldLayoutIdLst>
  <p:txStyles>
    <p:titleStyle>
      <a:lvl1pPr algn="l" defTabSz="457200" rtl="0" eaLnBrk="1" fontAlgn="base" hangingPunct="1">
        <a:spcBef>
          <a:spcPct val="0"/>
        </a:spcBef>
        <a:spcAft>
          <a:spcPct val="0"/>
        </a:spcAft>
        <a:defRPr sz="4800" b="1" kern="1200">
          <a:solidFill>
            <a:schemeClr val="bg1"/>
          </a:solidFill>
          <a:latin typeface="Chalkduster"/>
          <a:ea typeface="ＭＳ Ｐゴシック" charset="0"/>
          <a:cs typeface="Chalkduster"/>
        </a:defRPr>
      </a:lvl1pPr>
      <a:lvl2pPr algn="l" defTabSz="457200" rtl="0" eaLnBrk="1" fontAlgn="base" hangingPunct="1">
        <a:spcBef>
          <a:spcPct val="0"/>
        </a:spcBef>
        <a:spcAft>
          <a:spcPct val="0"/>
        </a:spcAft>
        <a:defRPr sz="4800" b="1">
          <a:solidFill>
            <a:schemeClr val="bg1"/>
          </a:solidFill>
          <a:latin typeface="Chalkduster" charset="0"/>
          <a:ea typeface="ＭＳ Ｐゴシック" charset="0"/>
        </a:defRPr>
      </a:lvl2pPr>
      <a:lvl3pPr algn="l" defTabSz="457200" rtl="0" eaLnBrk="1" fontAlgn="base" hangingPunct="1">
        <a:spcBef>
          <a:spcPct val="0"/>
        </a:spcBef>
        <a:spcAft>
          <a:spcPct val="0"/>
        </a:spcAft>
        <a:defRPr sz="4800" b="1">
          <a:solidFill>
            <a:schemeClr val="bg1"/>
          </a:solidFill>
          <a:latin typeface="Chalkduster" charset="0"/>
          <a:ea typeface="ＭＳ Ｐゴシック" charset="0"/>
        </a:defRPr>
      </a:lvl3pPr>
      <a:lvl4pPr algn="l" defTabSz="457200" rtl="0" eaLnBrk="1" fontAlgn="base" hangingPunct="1">
        <a:spcBef>
          <a:spcPct val="0"/>
        </a:spcBef>
        <a:spcAft>
          <a:spcPct val="0"/>
        </a:spcAft>
        <a:defRPr sz="4800" b="1">
          <a:solidFill>
            <a:schemeClr val="bg1"/>
          </a:solidFill>
          <a:latin typeface="Chalkduster" charset="0"/>
          <a:ea typeface="ＭＳ Ｐゴシック" charset="0"/>
        </a:defRPr>
      </a:lvl4pPr>
      <a:lvl5pPr algn="l" defTabSz="457200" rtl="0" eaLnBrk="1" fontAlgn="base" hangingPunct="1">
        <a:spcBef>
          <a:spcPct val="0"/>
        </a:spcBef>
        <a:spcAft>
          <a:spcPct val="0"/>
        </a:spcAft>
        <a:defRPr sz="4800" b="1">
          <a:solidFill>
            <a:schemeClr val="bg1"/>
          </a:solidFill>
          <a:latin typeface="Chalkduster" charset="0"/>
          <a:ea typeface="ＭＳ Ｐゴシック" charset="0"/>
        </a:defRPr>
      </a:lvl5pPr>
      <a:lvl6pPr marL="457200" algn="l" defTabSz="457200" rtl="0" eaLnBrk="1" fontAlgn="base" hangingPunct="1">
        <a:spcBef>
          <a:spcPct val="0"/>
        </a:spcBef>
        <a:spcAft>
          <a:spcPct val="0"/>
        </a:spcAft>
        <a:defRPr sz="4800" b="1">
          <a:solidFill>
            <a:schemeClr val="bg1"/>
          </a:solidFill>
          <a:latin typeface="Chalkduster" charset="0"/>
          <a:ea typeface="ＭＳ Ｐゴシック" charset="0"/>
        </a:defRPr>
      </a:lvl6pPr>
      <a:lvl7pPr marL="914400" algn="l" defTabSz="457200" rtl="0" eaLnBrk="1" fontAlgn="base" hangingPunct="1">
        <a:spcBef>
          <a:spcPct val="0"/>
        </a:spcBef>
        <a:spcAft>
          <a:spcPct val="0"/>
        </a:spcAft>
        <a:defRPr sz="4800" b="1">
          <a:solidFill>
            <a:schemeClr val="bg1"/>
          </a:solidFill>
          <a:latin typeface="Chalkduster" charset="0"/>
          <a:ea typeface="ＭＳ Ｐゴシック" charset="0"/>
        </a:defRPr>
      </a:lvl7pPr>
      <a:lvl8pPr marL="1371600" algn="l" defTabSz="457200" rtl="0" eaLnBrk="1" fontAlgn="base" hangingPunct="1">
        <a:spcBef>
          <a:spcPct val="0"/>
        </a:spcBef>
        <a:spcAft>
          <a:spcPct val="0"/>
        </a:spcAft>
        <a:defRPr sz="4800" b="1">
          <a:solidFill>
            <a:schemeClr val="bg1"/>
          </a:solidFill>
          <a:latin typeface="Chalkduster" charset="0"/>
          <a:ea typeface="ＭＳ Ｐゴシック" charset="0"/>
        </a:defRPr>
      </a:lvl8pPr>
      <a:lvl9pPr marL="1828800" algn="l" defTabSz="457200" rtl="0" eaLnBrk="1" fontAlgn="base" hangingPunct="1">
        <a:spcBef>
          <a:spcPct val="0"/>
        </a:spcBef>
        <a:spcAft>
          <a:spcPct val="0"/>
        </a:spcAft>
        <a:defRPr sz="4800" b="1">
          <a:solidFill>
            <a:schemeClr val="bg1"/>
          </a:solidFill>
          <a:latin typeface="Chalkduster"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5" r:id="rId1"/>
    <p:sldLayoutId id="214748365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8" Type="http://schemas.openxmlformats.org/officeDocument/2006/relationships/customXml" Target="../ink/ink2.xml"/><Relationship Id="rId3" Type="http://schemas.microsoft.com/office/2018/10/relationships/comments" Target="../comments/modernComment_13C_A38B14FA.xml"/><Relationship Id="rId17" Type="http://schemas.openxmlformats.org/officeDocument/2006/relationships/image" Target="../media/image47.png"/><Relationship Id="rId2" Type="http://schemas.openxmlformats.org/officeDocument/2006/relationships/notesSlide" Target="../notesSlides/notesSlide23.xml"/><Relationship Id="rId20" Type="http://schemas.openxmlformats.org/officeDocument/2006/relationships/image" Target="../media/image42.png"/><Relationship Id="rId1" Type="http://schemas.openxmlformats.org/officeDocument/2006/relationships/slideLayout" Target="../slideLayouts/slideLayout5.xml"/><Relationship Id="rId19" Type="http://schemas.openxmlformats.org/officeDocument/2006/relationships/customXml" Target="../ink/ink3.xml"/><Relationship Id="rId4" Type="http://schemas.openxmlformats.org/officeDocument/2006/relationships/customXml" Target="../ink/ink1.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45.jp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p1">
            <a:extLst>
              <a:ext uri="{FF2B5EF4-FFF2-40B4-BE49-F238E27FC236}">
                <a16:creationId xmlns:a16="http://schemas.microsoft.com/office/drawing/2014/main" id="{7717C881-A152-FBC4-6B33-2EDA47EFC863}"/>
              </a:ext>
            </a:extLst>
          </p:cNvPr>
          <p:cNvSpPr txBox="1">
            <a:spLocks/>
          </p:cNvSpPr>
          <p:nvPr/>
        </p:nvSpPr>
        <p:spPr>
          <a:xfrm>
            <a:off x="2681354" y="916087"/>
            <a:ext cx="9586823" cy="2179638"/>
          </a:xfrm>
          <a:prstGeom prst="rect">
            <a:avLst/>
          </a:prstGeom>
          <a:noFill/>
          <a:ln>
            <a:noFill/>
          </a:ln>
        </p:spPr>
        <p:txBody>
          <a:bodyPr spcFirstLastPara="1" vert="horz" wrap="square" lIns="91425" tIns="45700" rIns="91425" bIns="45700" rtlCol="0" anchor="ctr" anchorCtr="0">
            <a:normAutofit/>
          </a:bodyPr>
          <a:lstStyle>
            <a:lvl1pPr algn="l" defTabSz="457200" rtl="0" eaLnBrk="1" fontAlgn="base" hangingPunct="1">
              <a:spcBef>
                <a:spcPct val="0"/>
              </a:spcBef>
              <a:spcAft>
                <a:spcPct val="0"/>
              </a:spcAft>
              <a:defRPr sz="5400" b="1" i="0" kern="1200" baseline="0">
                <a:solidFill>
                  <a:srgbClr val="153E6A"/>
                </a:solidFill>
                <a:latin typeface="Calibri" panose="020F0502020204030204" pitchFamily="34" charset="0"/>
                <a:ea typeface="ＭＳ Ｐゴシック" charset="0"/>
                <a:cs typeface="Calibri" panose="020F0502020204030204" pitchFamily="34" charset="0"/>
              </a:defRPr>
            </a:lvl1pPr>
            <a:lvl2pPr algn="l" defTabSz="457200" rtl="0" eaLnBrk="1" fontAlgn="base" hangingPunct="1">
              <a:spcBef>
                <a:spcPct val="0"/>
              </a:spcBef>
              <a:spcAft>
                <a:spcPct val="0"/>
              </a:spcAft>
              <a:defRPr sz="4800" b="1">
                <a:solidFill>
                  <a:schemeClr val="bg1"/>
                </a:solidFill>
                <a:latin typeface="Chalkduster" charset="0"/>
                <a:ea typeface="ＭＳ Ｐゴシック" charset="0"/>
              </a:defRPr>
            </a:lvl2pPr>
            <a:lvl3pPr algn="l" defTabSz="457200" rtl="0" eaLnBrk="1" fontAlgn="base" hangingPunct="1">
              <a:spcBef>
                <a:spcPct val="0"/>
              </a:spcBef>
              <a:spcAft>
                <a:spcPct val="0"/>
              </a:spcAft>
              <a:defRPr sz="4800" b="1">
                <a:solidFill>
                  <a:schemeClr val="bg1"/>
                </a:solidFill>
                <a:latin typeface="Chalkduster" charset="0"/>
                <a:ea typeface="ＭＳ Ｐゴシック" charset="0"/>
              </a:defRPr>
            </a:lvl3pPr>
            <a:lvl4pPr algn="l" defTabSz="457200" rtl="0" eaLnBrk="1" fontAlgn="base" hangingPunct="1">
              <a:spcBef>
                <a:spcPct val="0"/>
              </a:spcBef>
              <a:spcAft>
                <a:spcPct val="0"/>
              </a:spcAft>
              <a:defRPr sz="4800" b="1">
                <a:solidFill>
                  <a:schemeClr val="bg1"/>
                </a:solidFill>
                <a:latin typeface="Chalkduster" charset="0"/>
                <a:ea typeface="ＭＳ Ｐゴシック" charset="0"/>
              </a:defRPr>
            </a:lvl4pPr>
            <a:lvl5pPr algn="l" defTabSz="457200" rtl="0" eaLnBrk="1" fontAlgn="base" hangingPunct="1">
              <a:spcBef>
                <a:spcPct val="0"/>
              </a:spcBef>
              <a:spcAft>
                <a:spcPct val="0"/>
              </a:spcAft>
              <a:defRPr sz="4800" b="1">
                <a:solidFill>
                  <a:schemeClr val="bg1"/>
                </a:solidFill>
                <a:latin typeface="Chalkduster" charset="0"/>
                <a:ea typeface="ＭＳ Ｐゴシック" charset="0"/>
              </a:defRPr>
            </a:lvl5pPr>
            <a:lvl6pPr marL="457200" algn="l" defTabSz="457200" rtl="0" eaLnBrk="1" fontAlgn="base" hangingPunct="1">
              <a:spcBef>
                <a:spcPct val="0"/>
              </a:spcBef>
              <a:spcAft>
                <a:spcPct val="0"/>
              </a:spcAft>
              <a:defRPr sz="4800" b="1">
                <a:solidFill>
                  <a:schemeClr val="bg1"/>
                </a:solidFill>
                <a:latin typeface="Chalkduster" charset="0"/>
                <a:ea typeface="ＭＳ Ｐゴシック" charset="0"/>
              </a:defRPr>
            </a:lvl6pPr>
            <a:lvl7pPr marL="914400" algn="l" defTabSz="457200" rtl="0" eaLnBrk="1" fontAlgn="base" hangingPunct="1">
              <a:spcBef>
                <a:spcPct val="0"/>
              </a:spcBef>
              <a:spcAft>
                <a:spcPct val="0"/>
              </a:spcAft>
              <a:defRPr sz="4800" b="1">
                <a:solidFill>
                  <a:schemeClr val="bg1"/>
                </a:solidFill>
                <a:latin typeface="Chalkduster" charset="0"/>
                <a:ea typeface="ＭＳ Ｐゴシック" charset="0"/>
              </a:defRPr>
            </a:lvl7pPr>
            <a:lvl8pPr marL="1371600" algn="l" defTabSz="457200" rtl="0" eaLnBrk="1" fontAlgn="base" hangingPunct="1">
              <a:spcBef>
                <a:spcPct val="0"/>
              </a:spcBef>
              <a:spcAft>
                <a:spcPct val="0"/>
              </a:spcAft>
              <a:defRPr sz="4800" b="1">
                <a:solidFill>
                  <a:schemeClr val="bg1"/>
                </a:solidFill>
                <a:latin typeface="Chalkduster" charset="0"/>
                <a:ea typeface="ＭＳ Ｐゴシック" charset="0"/>
              </a:defRPr>
            </a:lvl8pPr>
            <a:lvl9pPr marL="1828800" algn="l" defTabSz="457200" rtl="0" eaLnBrk="1" fontAlgn="base" hangingPunct="1">
              <a:spcBef>
                <a:spcPct val="0"/>
              </a:spcBef>
              <a:spcAft>
                <a:spcPct val="0"/>
              </a:spcAft>
              <a:defRPr sz="4800" b="1">
                <a:solidFill>
                  <a:schemeClr val="bg1"/>
                </a:solidFill>
                <a:latin typeface="Chalkduster" charset="0"/>
                <a:ea typeface="ＭＳ Ｐゴシック" charset="0"/>
              </a:defRPr>
            </a:lvl9pPr>
          </a:lstStyle>
          <a:p>
            <a:pPr>
              <a:spcBef>
                <a:spcPts val="0"/>
              </a:spcBef>
              <a:spcAft>
                <a:spcPts val="0"/>
              </a:spcAft>
            </a:pPr>
            <a:r>
              <a:rPr lang="en-US" sz="4900" dirty="0"/>
              <a:t>The American Student Dental Association (ASDA)</a:t>
            </a:r>
            <a:endParaRPr lang="en-US" sz="4900" dirty="0">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marL="514350" lvl="0" indent="-514350" defTabSz="914400">
              <a:spcBef>
                <a:spcPts val="1200"/>
              </a:spcBef>
              <a:spcAft>
                <a:spcPts val="0"/>
              </a:spcAft>
              <a:buClr>
                <a:srgbClr val="003767"/>
              </a:buClr>
              <a:buSzPct val="114000"/>
              <a:buFont typeface="Arial" panose="020B0604020202020204" pitchFamily="34" charset="0"/>
              <a:buChar char="•"/>
            </a:pPr>
            <a:r>
              <a:rPr lang="en-US" sz="2800" dirty="0">
                <a:solidFill>
                  <a:srgbClr val="292934"/>
                </a:solidFill>
                <a:latin typeface="Calibri" panose="020F0502020204030204" pitchFamily="34" charset="0"/>
                <a:ea typeface="MS PGothic" pitchFamily="34" charset="-128"/>
                <a:cs typeface="Arial" panose="020B0604020202020204" pitchFamily="34" charset="0"/>
              </a:rPr>
              <a:t>ASDA opens the membership year in September</a:t>
            </a:r>
          </a:p>
          <a:p>
            <a:pPr marL="514350" lvl="0" indent="-514350" defTabSz="914400">
              <a:spcBef>
                <a:spcPts val="1200"/>
              </a:spcBef>
              <a:spcAft>
                <a:spcPts val="0"/>
              </a:spcAft>
              <a:buClr>
                <a:srgbClr val="003767"/>
              </a:buClr>
              <a:buSzPct val="114000"/>
              <a:buFont typeface="Arial" panose="020B0604020202020204" pitchFamily="34" charset="0"/>
              <a:buChar char="•"/>
            </a:pPr>
            <a:r>
              <a:rPr lang="en-US" sz="2800" dirty="0">
                <a:solidFill>
                  <a:srgbClr val="292934"/>
                </a:solidFill>
                <a:latin typeface="Calibri" panose="020F0502020204030204" pitchFamily="34" charset="0"/>
                <a:ea typeface="MS PGothic" pitchFamily="34" charset="-128"/>
                <a:cs typeface="Arial" panose="020B0604020202020204" pitchFamily="34" charset="0"/>
              </a:rPr>
              <a:t>$5 of predoctoral membership dues goes to the ADA for your ADA student membership</a:t>
            </a:r>
          </a:p>
          <a:p>
            <a:pPr marL="514350" lvl="0" indent="-514350" defTabSz="914400">
              <a:spcBef>
                <a:spcPts val="1200"/>
              </a:spcBef>
              <a:spcAft>
                <a:spcPts val="0"/>
              </a:spcAft>
              <a:buClr>
                <a:srgbClr val="003767"/>
              </a:buClr>
              <a:buSzPct val="114000"/>
              <a:buFont typeface="Arial" panose="020B0604020202020204" pitchFamily="34" charset="0"/>
              <a:buChar char="•"/>
            </a:pPr>
            <a:r>
              <a:rPr lang="en-US" sz="2800" dirty="0">
                <a:solidFill>
                  <a:srgbClr val="292934"/>
                </a:solidFill>
                <a:latin typeface="Calibri" panose="020F0502020204030204" pitchFamily="34" charset="0"/>
                <a:ea typeface="MS PGothic" pitchFamily="34" charset="-128"/>
                <a:cs typeface="Arial" panose="020B0604020202020204" pitchFamily="34" charset="0"/>
              </a:rPr>
              <a:t>All members have an online ASDA member profile</a:t>
            </a:r>
          </a:p>
          <a:p>
            <a:pPr marL="514350" lvl="0" indent="-514350" defTabSz="914400">
              <a:spcBef>
                <a:spcPts val="1200"/>
              </a:spcBef>
              <a:spcAft>
                <a:spcPts val="0"/>
              </a:spcAft>
              <a:buClr>
                <a:srgbClr val="003767"/>
              </a:buClr>
              <a:buSzPct val="114000"/>
              <a:buFont typeface="Arial" panose="020B0604020202020204" pitchFamily="34" charset="0"/>
              <a:buChar char="•"/>
            </a:pPr>
            <a:r>
              <a:rPr lang="en-US" sz="2800" dirty="0">
                <a:solidFill>
                  <a:srgbClr val="292934"/>
                </a:solidFill>
                <a:latin typeface="Calibri" panose="020F0502020204030204" pitchFamily="34" charset="0"/>
                <a:ea typeface="MS PGothic" pitchFamily="34" charset="-128"/>
                <a:cs typeface="Arial" panose="020B0604020202020204" pitchFamily="34" charset="0"/>
              </a:rPr>
              <a:t>2026 Membership dues are $99</a:t>
            </a:r>
          </a:p>
          <a:p>
            <a:pPr marL="182563" lvl="0" indent="-182563" defTabSz="914400">
              <a:spcAft>
                <a:spcPts val="0"/>
              </a:spcAft>
              <a:buClr>
                <a:srgbClr val="003767"/>
              </a:buClr>
              <a:buSzPct val="85000"/>
              <a:buFont typeface="Arial" panose="020B0604020202020204" pitchFamily="34" charset="0"/>
              <a:buChar char="•"/>
            </a:pPr>
            <a:endParaRPr lang="en-US" sz="2000" dirty="0">
              <a:cs typeface="Helvetica Neue" charset="0"/>
            </a:endParaRPr>
          </a:p>
          <a:p>
            <a:pPr lvl="1" indent="0" defTabSz="914400">
              <a:spcAft>
                <a:spcPts val="600"/>
              </a:spcAft>
              <a:buClr>
                <a:srgbClr val="003767"/>
              </a:buClr>
              <a:buSzPct val="85000"/>
              <a:buNone/>
            </a:pPr>
            <a:endParaRPr lang="en-US" altLang="en-US" sz="2400" dirty="0">
              <a:solidFill>
                <a:srgbClr val="292934"/>
              </a:solidFill>
              <a:latin typeface="Calibri" panose="020F0502020204030204" pitchFamily="34" charset="0"/>
              <a:ea typeface="MS PGothic" pitchFamily="34" charset="-128"/>
              <a:cs typeface="Arial" panose="020B0604020202020204" pitchFamily="34" charset="0"/>
            </a:endParaRPr>
          </a:p>
        </p:txBody>
      </p:sp>
      <p:sp>
        <p:nvSpPr>
          <p:cNvPr id="2" name="Google Shape;71;p5">
            <a:extLst>
              <a:ext uri="{FF2B5EF4-FFF2-40B4-BE49-F238E27FC236}">
                <a16:creationId xmlns:a16="http://schemas.microsoft.com/office/drawing/2014/main" id="{8F8C453E-D464-0285-7681-F31E5C04A234}"/>
              </a:ext>
            </a:extLst>
          </p:cNvPr>
          <p:cNvSpPr txBox="1">
            <a:spLocks/>
          </p:cNvSpPr>
          <p:nvPr/>
        </p:nvSpPr>
        <p:spPr>
          <a:xfrm>
            <a:off x="609600" y="320422"/>
            <a:ext cx="10972800" cy="1143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400" b="1" i="0" u="none" strike="noStrike" cap="none">
                <a:solidFill>
                  <a:srgbClr val="0079B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2pPr>
            <a:lvl3pPr marR="0" lvl="2"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3pPr>
            <a:lvl4pPr marR="0" lvl="3"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4pPr>
            <a:lvl5pPr marR="0" lvl="4"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5pPr>
            <a:lvl6pPr marR="0" lvl="5"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6pPr>
            <a:lvl7pPr marR="0" lvl="6"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7pPr>
            <a:lvl8pPr marR="0" lvl="7"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8pPr>
            <a:lvl9pPr marR="0" lvl="8"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Short Stack"/>
                <a:ea typeface="Short Stack"/>
                <a:cs typeface="Short Stack"/>
                <a:sym typeface="Short Stack"/>
              </a:defRPr>
            </a:lvl9pPr>
          </a:lstStyle>
          <a:p>
            <a:r>
              <a:rPr lang="en-US" dirty="0"/>
              <a:t>Membership Quick Facts</a:t>
            </a:r>
          </a:p>
        </p:txBody>
      </p:sp>
    </p:spTree>
    <p:extLst>
      <p:ext uri="{BB962C8B-B14F-4D97-AF65-F5344CB8AC3E}">
        <p14:creationId xmlns:p14="http://schemas.microsoft.com/office/powerpoint/2010/main" val="2466996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8"/>
          <p:cNvSpPr txBox="1">
            <a:spLocks noGrp="1"/>
          </p:cNvSpPr>
          <p:nvPr>
            <p:ph type="title"/>
          </p:nvPr>
        </p:nvSpPr>
        <p:spPr>
          <a:xfrm>
            <a:off x="609600" y="83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sz="4000" dirty="0"/>
              <a:t>Your Member Benefits </a:t>
            </a:r>
            <a:endParaRPr dirty="0"/>
          </a:p>
        </p:txBody>
      </p:sp>
      <p:sp>
        <p:nvSpPr>
          <p:cNvPr id="92" name="Google Shape;92;p8"/>
          <p:cNvSpPr txBox="1">
            <a:spLocks noGrp="1"/>
          </p:cNvSpPr>
          <p:nvPr>
            <p:ph type="body" idx="1"/>
          </p:nvPr>
        </p:nvSpPr>
        <p:spPr>
          <a:xfrm>
            <a:off x="609600" y="1156814"/>
            <a:ext cx="6540500" cy="4143319"/>
          </a:xfrm>
          <a:prstGeom prst="rect">
            <a:avLst/>
          </a:prstGeom>
          <a:noFill/>
          <a:ln>
            <a:noFill/>
          </a:ln>
        </p:spPr>
        <p:txBody>
          <a:bodyPr spcFirstLastPara="1" wrap="square" lIns="91425" tIns="45700" rIns="91425" bIns="45700" anchor="t" anchorCtr="0">
            <a:noAutofit/>
          </a:bodyPr>
          <a:lstStyle/>
          <a:p>
            <a:pPr indent="-457200">
              <a:spcBef>
                <a:spcPts val="0"/>
              </a:spcBef>
              <a:buFont typeface="Arial"/>
              <a:buChar char="•"/>
            </a:pPr>
            <a:r>
              <a:rPr lang="en-US" dirty="0"/>
              <a:t>Deals and Offers</a:t>
            </a:r>
          </a:p>
          <a:p>
            <a:pPr marL="457200" lvl="0" indent="-457200" algn="l" rtl="0">
              <a:spcBef>
                <a:spcPts val="640"/>
              </a:spcBef>
              <a:spcAft>
                <a:spcPts val="0"/>
              </a:spcAft>
              <a:buClr>
                <a:schemeClr val="dk1"/>
              </a:buClr>
              <a:buSzPts val="3200"/>
              <a:buFont typeface="Arial"/>
              <a:buChar char="•"/>
            </a:pPr>
            <a:r>
              <a:rPr lang="en-US" dirty="0"/>
              <a:t>Advocacy</a:t>
            </a:r>
            <a:endParaRPr dirty="0"/>
          </a:p>
          <a:p>
            <a:pPr indent="-457200">
              <a:buFont typeface="Arial"/>
              <a:buChar char="•"/>
            </a:pPr>
            <a:r>
              <a:rPr lang="en-US" dirty="0"/>
              <a:t>Publications &amp; Podcast</a:t>
            </a:r>
            <a:endParaRPr dirty="0"/>
          </a:p>
          <a:p>
            <a:pPr marL="457200" lvl="0" indent="-457200" algn="l" rtl="0">
              <a:spcBef>
                <a:spcPts val="640"/>
              </a:spcBef>
              <a:spcAft>
                <a:spcPts val="0"/>
              </a:spcAft>
              <a:buClr>
                <a:schemeClr val="dk1"/>
              </a:buClr>
              <a:buSzPts val="3200"/>
              <a:buFont typeface="Arial"/>
              <a:buChar char="•"/>
            </a:pPr>
            <a:r>
              <a:rPr lang="en-US" dirty="0"/>
              <a:t>Education</a:t>
            </a:r>
            <a:endParaRPr dirty="0"/>
          </a:p>
          <a:p>
            <a:pPr marL="457200" lvl="0" indent="-457200" algn="l" rtl="0">
              <a:spcBef>
                <a:spcPts val="640"/>
              </a:spcBef>
              <a:spcAft>
                <a:spcPts val="0"/>
              </a:spcAft>
              <a:buClr>
                <a:schemeClr val="dk1"/>
              </a:buClr>
              <a:buSzPts val="3200"/>
              <a:buFont typeface="Arial"/>
              <a:buChar char="•"/>
            </a:pPr>
            <a:r>
              <a:rPr lang="en-US" dirty="0"/>
              <a:t>National Programs and Events</a:t>
            </a:r>
            <a:endParaRPr dirty="0"/>
          </a:p>
          <a:p>
            <a:pPr marL="457200" lvl="0" indent="-457200" algn="l" rtl="0">
              <a:spcBef>
                <a:spcPts val="640"/>
              </a:spcBef>
              <a:spcAft>
                <a:spcPts val="0"/>
              </a:spcAft>
              <a:buClr>
                <a:schemeClr val="dk1"/>
              </a:buClr>
              <a:buSzPts val="3200"/>
              <a:buFont typeface="Arial"/>
              <a:buChar char="•"/>
            </a:pPr>
            <a:r>
              <a:rPr lang="en-US" dirty="0"/>
              <a:t>Leadership Opportunities</a:t>
            </a:r>
            <a:endParaRPr dirty="0"/>
          </a:p>
          <a:p>
            <a:pPr indent="-457200">
              <a:buFont typeface="Arial"/>
              <a:buChar char="•"/>
            </a:pPr>
            <a:r>
              <a:rPr lang="en-US" dirty="0"/>
              <a:t>Student Membership with the ADA</a:t>
            </a:r>
            <a:endParaRPr dirty="0"/>
          </a:p>
        </p:txBody>
      </p:sp>
      <p:pic>
        <p:nvPicPr>
          <p:cNvPr id="3" name="Picture 2" descr="A group of people in a room&#10;&#10;AI-generated content may be incorrect.">
            <a:extLst>
              <a:ext uri="{FF2B5EF4-FFF2-40B4-BE49-F238E27FC236}">
                <a16:creationId xmlns:a16="http://schemas.microsoft.com/office/drawing/2014/main" id="{F0A06926-616B-62CE-6FB8-24013030EEDA}"/>
              </a:ext>
            </a:extLst>
          </p:cNvPr>
          <p:cNvPicPr>
            <a:picLocks noChangeAspect="1"/>
          </p:cNvPicPr>
          <p:nvPr/>
        </p:nvPicPr>
        <p:blipFill>
          <a:blip r:embed="rId3"/>
          <a:stretch>
            <a:fillRect/>
          </a:stretch>
        </p:blipFill>
        <p:spPr>
          <a:xfrm>
            <a:off x="7347913" y="705552"/>
            <a:ext cx="4036673" cy="5045842"/>
          </a:xfrm>
          <a:prstGeom prst="rect">
            <a:avLst/>
          </a:prstGeom>
        </p:spPr>
      </p:pic>
    </p:spTree>
    <p:extLst>
      <p:ext uri="{BB962C8B-B14F-4D97-AF65-F5344CB8AC3E}">
        <p14:creationId xmlns:p14="http://schemas.microsoft.com/office/powerpoint/2010/main" val="2080158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F89C-53E9-CD23-2047-8E69B2CDAF17}"/>
              </a:ext>
            </a:extLst>
          </p:cNvPr>
          <p:cNvSpPr>
            <a:spLocks noGrp="1"/>
          </p:cNvSpPr>
          <p:nvPr>
            <p:ph type="title"/>
          </p:nvPr>
        </p:nvSpPr>
        <p:spPr/>
        <p:txBody>
          <a:bodyPr/>
          <a:lstStyle/>
          <a:p>
            <a:r>
              <a:rPr lang="en-US" dirty="0"/>
              <a:t>Deals &amp; Offers</a:t>
            </a:r>
          </a:p>
        </p:txBody>
      </p:sp>
      <p:sp>
        <p:nvSpPr>
          <p:cNvPr id="3" name="Text Placeholder 2">
            <a:extLst>
              <a:ext uri="{FF2B5EF4-FFF2-40B4-BE49-F238E27FC236}">
                <a16:creationId xmlns:a16="http://schemas.microsoft.com/office/drawing/2014/main" id="{FB8B9416-EF5B-B72E-7F56-08DFF4E834BE}"/>
              </a:ext>
            </a:extLst>
          </p:cNvPr>
          <p:cNvSpPr>
            <a:spLocks noGrp="1"/>
          </p:cNvSpPr>
          <p:nvPr>
            <p:ph type="body" idx="1"/>
          </p:nvPr>
        </p:nvSpPr>
        <p:spPr>
          <a:xfrm>
            <a:off x="609600" y="2066529"/>
            <a:ext cx="10012680" cy="2412998"/>
          </a:xfrm>
        </p:spPr>
        <p:txBody>
          <a:bodyPr/>
          <a:lstStyle/>
          <a:p>
            <a:pPr marL="685800" indent="-457200">
              <a:buFont typeface="Arial" panose="020B0604020202020204" pitchFamily="34" charset="0"/>
              <a:buChar char="•"/>
            </a:pPr>
            <a:r>
              <a:rPr lang="en-US" dirty="0"/>
              <a:t>Apparel</a:t>
            </a:r>
          </a:p>
          <a:p>
            <a:pPr marL="685800" indent="-457200">
              <a:buFont typeface="Arial" panose="020B0604020202020204" pitchFamily="34" charset="0"/>
              <a:buChar char="•"/>
            </a:pPr>
            <a:r>
              <a:rPr lang="en-US" dirty="0"/>
              <a:t>Insurance</a:t>
            </a:r>
          </a:p>
          <a:p>
            <a:pPr marL="685800" indent="-457200">
              <a:buFont typeface="Arial" panose="020B0604020202020204" pitchFamily="34" charset="0"/>
              <a:buChar char="•"/>
            </a:pPr>
            <a:r>
              <a:rPr lang="en-US" dirty="0"/>
              <a:t>School Supplies and Shipping</a:t>
            </a:r>
          </a:p>
          <a:p>
            <a:pPr marL="685800" indent="-457200">
              <a:buFont typeface="Arial" panose="020B0604020202020204" pitchFamily="34" charset="0"/>
              <a:buChar char="•"/>
            </a:pPr>
            <a:r>
              <a:rPr lang="en-US" dirty="0"/>
              <a:t>Test Prep and Learning Resources</a:t>
            </a:r>
          </a:p>
          <a:p>
            <a:endParaRPr lang="en-US" dirty="0"/>
          </a:p>
        </p:txBody>
      </p:sp>
      <p:sp>
        <p:nvSpPr>
          <p:cNvPr id="11" name="TextBox 10">
            <a:extLst>
              <a:ext uri="{FF2B5EF4-FFF2-40B4-BE49-F238E27FC236}">
                <a16:creationId xmlns:a16="http://schemas.microsoft.com/office/drawing/2014/main" id="{67502056-886E-6175-82C7-18417EA9FDE1}"/>
              </a:ext>
            </a:extLst>
          </p:cNvPr>
          <p:cNvSpPr txBox="1"/>
          <p:nvPr/>
        </p:nvSpPr>
        <p:spPr>
          <a:xfrm>
            <a:off x="3028950" y="3273028"/>
            <a:ext cx="6149340" cy="369332"/>
          </a:xfrm>
          <a:prstGeom prst="rect">
            <a:avLst/>
          </a:prstGeom>
          <a:noFill/>
        </p:spPr>
        <p:txBody>
          <a:bodyPr wrap="square">
            <a:spAutoFit/>
          </a:bodyPr>
          <a:lstStyle/>
          <a:p>
            <a:endParaRPr lang="en-US" dirty="0"/>
          </a:p>
        </p:txBody>
      </p:sp>
      <p:pic>
        <p:nvPicPr>
          <p:cNvPr id="13" name="Picture 12">
            <a:extLst>
              <a:ext uri="{FF2B5EF4-FFF2-40B4-BE49-F238E27FC236}">
                <a16:creationId xmlns:a16="http://schemas.microsoft.com/office/drawing/2014/main" id="{C755D195-7596-CB74-9A57-27055BF4A5A1}"/>
              </a:ext>
            </a:extLst>
          </p:cNvPr>
          <p:cNvPicPr>
            <a:picLocks noChangeAspect="1"/>
          </p:cNvPicPr>
          <p:nvPr/>
        </p:nvPicPr>
        <p:blipFill>
          <a:blip r:embed="rId3"/>
          <a:stretch>
            <a:fillRect/>
          </a:stretch>
        </p:blipFill>
        <p:spPr>
          <a:xfrm>
            <a:off x="7229475" y="1130299"/>
            <a:ext cx="4114800" cy="4114800"/>
          </a:xfrm>
          <a:prstGeom prst="rect">
            <a:avLst/>
          </a:prstGeom>
        </p:spPr>
      </p:pic>
    </p:spTree>
    <p:extLst>
      <p:ext uri="{BB962C8B-B14F-4D97-AF65-F5344CB8AC3E}">
        <p14:creationId xmlns:p14="http://schemas.microsoft.com/office/powerpoint/2010/main" val="2162120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9"/>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Contour</a:t>
            </a:r>
            <a:endParaRPr/>
          </a:p>
        </p:txBody>
      </p:sp>
      <p:sp>
        <p:nvSpPr>
          <p:cNvPr id="94" name="Google Shape;94;p9"/>
          <p:cNvSpPr txBox="1">
            <a:spLocks noGrp="1"/>
          </p:cNvSpPr>
          <p:nvPr>
            <p:ph type="body" idx="1"/>
          </p:nvPr>
        </p:nvSpPr>
        <p:spPr>
          <a:xfrm>
            <a:off x="1059114" y="1481519"/>
            <a:ext cx="9983536" cy="1044035"/>
          </a:xfrm>
          <a:prstGeom prst="rect">
            <a:avLst/>
          </a:prstGeom>
          <a:noFill/>
          <a:ln>
            <a:noFill/>
          </a:ln>
        </p:spPr>
        <p:txBody>
          <a:bodyPr spcFirstLastPara="1" wrap="square" lIns="91425" tIns="45700" rIns="91425" bIns="45700" anchor="t" anchorCtr="0">
            <a:noAutofit/>
          </a:bodyPr>
          <a:lstStyle/>
          <a:p>
            <a:pPr marL="0" indent="0">
              <a:spcBef>
                <a:spcPts val="0"/>
              </a:spcBef>
              <a:buClr>
                <a:srgbClr val="0F334A"/>
              </a:buClr>
              <a:buSzPts val="2800"/>
            </a:pPr>
            <a:r>
              <a:rPr lang="en-US" sz="2800" dirty="0">
                <a:solidFill>
                  <a:srgbClr val="0F334A"/>
                </a:solidFill>
              </a:rPr>
              <a:t>A publication that keeps you updated on current issues in dentistry.</a:t>
            </a:r>
            <a:endParaRPr sz="2133" b="1" dirty="0">
              <a:solidFill>
                <a:srgbClr val="0F334A"/>
              </a:solidFill>
            </a:endParaRPr>
          </a:p>
          <a:p>
            <a:pPr marL="0" lvl="0" indent="0" algn="l" rtl="0">
              <a:lnSpc>
                <a:spcPct val="100000"/>
              </a:lnSpc>
              <a:spcBef>
                <a:spcPts val="640"/>
              </a:spcBef>
              <a:spcAft>
                <a:spcPts val="0"/>
              </a:spcAft>
              <a:buClr>
                <a:schemeClr val="dk1"/>
              </a:buClr>
              <a:buSzPts val="3200"/>
              <a:buNone/>
            </a:pPr>
            <a:endParaRPr/>
          </a:p>
        </p:txBody>
      </p:sp>
      <p:pic>
        <p:nvPicPr>
          <p:cNvPr id="1026" name="Picture 2" descr="Contour-May-2024-Cover">
            <a:extLst>
              <a:ext uri="{FF2B5EF4-FFF2-40B4-BE49-F238E27FC236}">
                <a16:creationId xmlns:a16="http://schemas.microsoft.com/office/drawing/2014/main" id="{919DA047-54CB-1554-BDD8-AA41043F8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713" y="2355506"/>
            <a:ext cx="2733715" cy="330339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8" name="Picture 4" descr="Contour-April-2024">
            <a:extLst>
              <a:ext uri="{FF2B5EF4-FFF2-40B4-BE49-F238E27FC236}">
                <a16:creationId xmlns:a16="http://schemas.microsoft.com/office/drawing/2014/main" id="{AE8EB1D1-32E1-DA55-3905-0DF19FC62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570" y="2326284"/>
            <a:ext cx="2782079" cy="33618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30" name="Picture 6" descr="Contour-march-2024">
            <a:extLst>
              <a:ext uri="{FF2B5EF4-FFF2-40B4-BE49-F238E27FC236}">
                <a16:creationId xmlns:a16="http://schemas.microsoft.com/office/drawing/2014/main" id="{29665222-A5B3-A063-1A5C-79D1C35705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2792" y="2355506"/>
            <a:ext cx="2782079" cy="33618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365988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0"/>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ASDA Advocates For You</a:t>
            </a:r>
            <a:endParaRPr dirty="0"/>
          </a:p>
        </p:txBody>
      </p:sp>
      <p:sp>
        <p:nvSpPr>
          <p:cNvPr id="110" name="Google Shape;110;p10"/>
          <p:cNvSpPr txBox="1">
            <a:spLocks noGrp="1"/>
          </p:cNvSpPr>
          <p:nvPr>
            <p:ph type="body" idx="1"/>
          </p:nvPr>
        </p:nvSpPr>
        <p:spPr>
          <a:xfrm>
            <a:off x="393700" y="1536701"/>
            <a:ext cx="6578600" cy="4270375"/>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dk1"/>
              </a:buClr>
              <a:buSzPts val="2800"/>
              <a:buFont typeface="Arial"/>
              <a:buChar char="•"/>
            </a:pPr>
            <a:r>
              <a:rPr lang="en-US" sz="2800" dirty="0"/>
              <a:t>Keeps you informed on issues impacting the dental profession</a:t>
            </a:r>
            <a:endParaRPr dirty="0"/>
          </a:p>
          <a:p>
            <a:pPr marL="457200" lvl="0" indent="-457200" algn="l" rtl="0">
              <a:spcBef>
                <a:spcPts val="560"/>
              </a:spcBef>
              <a:spcAft>
                <a:spcPts val="0"/>
              </a:spcAft>
              <a:buClr>
                <a:schemeClr val="dk1"/>
              </a:buClr>
              <a:buSzPts val="2800"/>
              <a:buFont typeface="Arial"/>
              <a:buChar char="•"/>
            </a:pPr>
            <a:r>
              <a:rPr lang="en-US" sz="2800" dirty="0"/>
              <a:t>Represents your interests and provides opportunities to champion your rights as future dentists</a:t>
            </a:r>
            <a:endParaRPr dirty="0"/>
          </a:p>
          <a:p>
            <a:pPr marL="457200" lvl="0" indent="-457200" algn="l" rtl="0">
              <a:spcBef>
                <a:spcPts val="560"/>
              </a:spcBef>
              <a:spcAft>
                <a:spcPts val="0"/>
              </a:spcAft>
              <a:buClr>
                <a:schemeClr val="dk1"/>
              </a:buClr>
              <a:buSzPts val="2800"/>
              <a:buFont typeface="Arial"/>
              <a:buChar char="•"/>
            </a:pPr>
            <a:r>
              <a:rPr lang="en-US" sz="2800" dirty="0"/>
              <a:t>Supports patients by advocating for the protection and advancement of their welfare within the profession</a:t>
            </a:r>
            <a:endParaRPr dirty="0"/>
          </a:p>
        </p:txBody>
      </p:sp>
      <p:pic>
        <p:nvPicPr>
          <p:cNvPr id="2" name="Picture 1" descr="A stuffed animal in front of a building&#10;&#10;Description automatically generated">
            <a:extLst>
              <a:ext uri="{FF2B5EF4-FFF2-40B4-BE49-F238E27FC236}">
                <a16:creationId xmlns:a16="http://schemas.microsoft.com/office/drawing/2014/main" id="{70F58963-E130-5944-EC65-C55FDAE95B40}"/>
              </a:ext>
            </a:extLst>
          </p:cNvPr>
          <p:cNvPicPr>
            <a:picLocks noChangeAspect="1"/>
          </p:cNvPicPr>
          <p:nvPr/>
        </p:nvPicPr>
        <p:blipFill>
          <a:blip r:embed="rId3"/>
          <a:stretch>
            <a:fillRect/>
          </a:stretch>
        </p:blipFill>
        <p:spPr>
          <a:xfrm>
            <a:off x="7143115" y="476646"/>
            <a:ext cx="1943764" cy="24235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group of people posing for a photo&#10;&#10;Description automatically generated">
            <a:extLst>
              <a:ext uri="{FF2B5EF4-FFF2-40B4-BE49-F238E27FC236}">
                <a16:creationId xmlns:a16="http://schemas.microsoft.com/office/drawing/2014/main" id="{E99F1303-45CB-7FD1-B976-06DA2891F90C}"/>
              </a:ext>
            </a:extLst>
          </p:cNvPr>
          <p:cNvPicPr>
            <a:picLocks noChangeAspect="1"/>
          </p:cNvPicPr>
          <p:nvPr/>
        </p:nvPicPr>
        <p:blipFill rotWithShape="1">
          <a:blip r:embed="rId4"/>
          <a:srcRect l="15423" r="5692"/>
          <a:stretch/>
        </p:blipFill>
        <p:spPr>
          <a:xfrm rot="5400000">
            <a:off x="8512572" y="2697814"/>
            <a:ext cx="3368674" cy="32027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77457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1"/>
          <p:cNvSpPr txBox="1">
            <a:spLocks noGrp="1"/>
          </p:cNvSpPr>
          <p:nvPr>
            <p:ph type="body" idx="1"/>
          </p:nvPr>
        </p:nvSpPr>
        <p:spPr>
          <a:xfrm>
            <a:off x="625" y="1531806"/>
            <a:ext cx="9745744" cy="4270375"/>
          </a:xfrm>
          <a:prstGeom prst="rect">
            <a:avLst/>
          </a:prstGeom>
          <a:noFill/>
          <a:ln>
            <a:noFill/>
          </a:ln>
        </p:spPr>
        <p:txBody>
          <a:bodyPr spcFirstLastPara="1" wrap="square" lIns="91425" tIns="45700" rIns="91425" bIns="45700" anchor="t" anchorCtr="0">
            <a:noAutofit/>
          </a:bodyPr>
          <a:lstStyle/>
          <a:p>
            <a:pPr marL="799465" lvl="1" indent="-342265">
              <a:spcBef>
                <a:spcPts val="0"/>
              </a:spcBef>
              <a:buSzPts val="2500"/>
              <a:buFont typeface="Arial"/>
              <a:buChar char="•"/>
            </a:pPr>
            <a:r>
              <a:rPr lang="en-US" dirty="0"/>
              <a:t>Advocacy Certificate Program</a:t>
            </a:r>
          </a:p>
          <a:p>
            <a:pPr marL="799465" lvl="1" indent="-342265">
              <a:spcBef>
                <a:spcPts val="1250"/>
              </a:spcBef>
              <a:buSzPts val="2500"/>
              <a:buFont typeface="Arial"/>
              <a:buChar char="•"/>
            </a:pPr>
            <a:r>
              <a:rPr lang="en-US" dirty="0"/>
              <a:t>Sign up for ASDA Action texts by scanning the QR code!</a:t>
            </a:r>
          </a:p>
        </p:txBody>
      </p:sp>
      <p:sp>
        <p:nvSpPr>
          <p:cNvPr id="118" name="Google Shape;118;p11"/>
          <p:cNvSpPr txBox="1">
            <a:spLocks noGrp="1"/>
          </p:cNvSpPr>
          <p:nvPr>
            <p:ph type="title"/>
          </p:nvPr>
        </p:nvSpPr>
        <p:spPr>
          <a:xfrm>
            <a:off x="408458" y="246411"/>
            <a:ext cx="10972800" cy="1143000"/>
          </a:xfrm>
          <a:prstGeom prst="rect">
            <a:avLst/>
          </a:prstGeom>
          <a:noFill/>
          <a:ln>
            <a:noFill/>
          </a:ln>
        </p:spPr>
        <p:txBody>
          <a:bodyPr spcFirstLastPara="1" wrap="square" lIns="91425" tIns="45700" rIns="91425" bIns="45700" anchor="ctr" anchorCtr="0">
            <a:normAutofit/>
          </a:bodyPr>
          <a:lstStyle/>
          <a:p>
            <a:r>
              <a:rPr lang="en-US" dirty="0"/>
              <a:t>Easy Ways to Get Involved</a:t>
            </a:r>
          </a:p>
        </p:txBody>
      </p:sp>
      <p:pic>
        <p:nvPicPr>
          <p:cNvPr id="119" name="Google Shape;119;p11" descr="Icon&#10;&#10;Description automatically generated"/>
          <p:cNvPicPr preferRelativeResize="0"/>
          <p:nvPr/>
        </p:nvPicPr>
        <p:blipFill rotWithShape="1">
          <a:blip r:embed="rId3">
            <a:alphaModFix/>
          </a:blip>
          <a:srcRect/>
          <a:stretch/>
        </p:blipFill>
        <p:spPr>
          <a:xfrm>
            <a:off x="568406" y="3607462"/>
            <a:ext cx="7508793" cy="1651000"/>
          </a:xfrm>
          <a:prstGeom prst="rect">
            <a:avLst/>
          </a:prstGeom>
          <a:noFill/>
          <a:ln>
            <a:noFill/>
          </a:ln>
        </p:spPr>
      </p:pic>
      <p:pic>
        <p:nvPicPr>
          <p:cNvPr id="2" name="Picture 1" descr="A qr code with a few black squares&#10;&#10;Description automatically generated">
            <a:extLst>
              <a:ext uri="{FF2B5EF4-FFF2-40B4-BE49-F238E27FC236}">
                <a16:creationId xmlns:a16="http://schemas.microsoft.com/office/drawing/2014/main" id="{43E7EF88-DF7D-9EF7-94D3-DE43CB9BE824}"/>
              </a:ext>
            </a:extLst>
          </p:cNvPr>
          <p:cNvPicPr>
            <a:picLocks noChangeAspect="1"/>
          </p:cNvPicPr>
          <p:nvPr/>
        </p:nvPicPr>
        <p:blipFill>
          <a:blip r:embed="rId4"/>
          <a:stretch>
            <a:fillRect/>
          </a:stretch>
        </p:blipFill>
        <p:spPr>
          <a:xfrm>
            <a:off x="8571165" y="2935911"/>
            <a:ext cx="2975517" cy="2994102"/>
          </a:xfrm>
          <a:prstGeom prst="rect">
            <a:avLst/>
          </a:prstGeom>
        </p:spPr>
      </p:pic>
    </p:spTree>
    <p:extLst>
      <p:ext uri="{BB962C8B-B14F-4D97-AF65-F5344CB8AC3E}">
        <p14:creationId xmlns:p14="http://schemas.microsoft.com/office/powerpoint/2010/main" val="2783668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2"/>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dirty="0"/>
              <a:t>Serving Your Community</a:t>
            </a:r>
            <a:endParaRPr dirty="0"/>
          </a:p>
        </p:txBody>
      </p:sp>
      <p:pic>
        <p:nvPicPr>
          <p:cNvPr id="4" name="Picture 3">
            <a:extLst>
              <a:ext uri="{FF2B5EF4-FFF2-40B4-BE49-F238E27FC236}">
                <a16:creationId xmlns:a16="http://schemas.microsoft.com/office/drawing/2014/main" id="{EC44DEA1-3961-C261-32F5-8B7170C064C6}"/>
              </a:ext>
            </a:extLst>
          </p:cNvPr>
          <p:cNvPicPr>
            <a:picLocks noChangeAspect="1"/>
          </p:cNvPicPr>
          <p:nvPr/>
        </p:nvPicPr>
        <p:blipFill>
          <a:blip r:embed="rId3"/>
          <a:srcRect l="11979" t="10245"/>
          <a:stretch/>
        </p:blipFill>
        <p:spPr>
          <a:xfrm>
            <a:off x="6096000" y="1936470"/>
            <a:ext cx="4184771"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A5027EA1-7CCA-1EB5-D9F1-A5AFDB8DEE18}"/>
              </a:ext>
            </a:extLst>
          </p:cNvPr>
          <p:cNvPicPr>
            <a:picLocks noChangeAspect="1"/>
          </p:cNvPicPr>
          <p:nvPr/>
        </p:nvPicPr>
        <p:blipFill>
          <a:blip r:embed="rId4"/>
          <a:stretch>
            <a:fillRect/>
          </a:stretch>
        </p:blipFill>
        <p:spPr>
          <a:xfrm>
            <a:off x="1347786" y="1936470"/>
            <a:ext cx="4267200"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5" name="Picture 4">
            <a:extLst>
              <a:ext uri="{FF2B5EF4-FFF2-40B4-BE49-F238E27FC236}">
                <a16:creationId xmlns:a16="http://schemas.microsoft.com/office/drawing/2014/main" id="{C208C532-0D47-E177-6DD8-DEA828B5847F}"/>
              </a:ext>
            </a:extLst>
          </p:cNvPr>
          <p:cNvPicPr>
            <a:picLocks noChangeAspect="1"/>
          </p:cNvPicPr>
          <p:nvPr/>
        </p:nvPicPr>
        <p:blipFill rotWithShape="1">
          <a:blip r:embed="rId3"/>
          <a:srcRect t="-1" b="-1"/>
          <a:stretch/>
        </p:blipFill>
        <p:spPr>
          <a:xfrm>
            <a:off x="380995" y="2373170"/>
            <a:ext cx="3501945" cy="30031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ADEE2C59-1E76-CACC-E608-71871B625DCE}"/>
              </a:ext>
            </a:extLst>
          </p:cNvPr>
          <p:cNvPicPr>
            <a:picLocks noChangeAspect="1"/>
          </p:cNvPicPr>
          <p:nvPr/>
        </p:nvPicPr>
        <p:blipFill>
          <a:blip r:embed="rId4"/>
          <a:stretch>
            <a:fillRect/>
          </a:stretch>
        </p:blipFill>
        <p:spPr>
          <a:xfrm>
            <a:off x="4093090" y="2373171"/>
            <a:ext cx="4016188" cy="30031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7C608C0A-F108-A9FB-87E2-7CE0E761DFE1}"/>
              </a:ext>
            </a:extLst>
          </p:cNvPr>
          <p:cNvPicPr>
            <a:picLocks noChangeAspect="1"/>
          </p:cNvPicPr>
          <p:nvPr/>
        </p:nvPicPr>
        <p:blipFill rotWithShape="1">
          <a:blip r:embed="rId5"/>
          <a:srcRect r="17256" b="3180"/>
          <a:stretch/>
        </p:blipFill>
        <p:spPr>
          <a:xfrm>
            <a:off x="8319428" y="2373171"/>
            <a:ext cx="3471514" cy="30031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Google Shape;138;p14">
            <a:extLst>
              <a:ext uri="{FF2B5EF4-FFF2-40B4-BE49-F238E27FC236}">
                <a16:creationId xmlns:a16="http://schemas.microsoft.com/office/drawing/2014/main" id="{7231EB73-3C16-A3A3-D3C3-E9672547732C}"/>
              </a:ext>
            </a:extLst>
          </p:cNvPr>
          <p:cNvSpPr txBox="1">
            <a:spLocks noGrp="1"/>
          </p:cNvSpPr>
          <p:nvPr>
            <p:ph type="title"/>
          </p:nvPr>
        </p:nvSpPr>
        <p:spPr>
          <a:xfrm>
            <a:off x="376084" y="633487"/>
            <a:ext cx="10972800"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SzPts val="1400"/>
              <a:buNone/>
            </a:pPr>
            <a:r>
              <a:rPr lang="en-US" dirty="0"/>
              <a:t>ASDA Cares About Your Wellness</a:t>
            </a:r>
            <a:endParaRPr dirty="0"/>
          </a:p>
        </p:txBody>
      </p:sp>
      <p:pic>
        <p:nvPicPr>
          <p:cNvPr id="6" name="Google Shape;139;p14" descr="ASDA Wellness">
            <a:extLst>
              <a:ext uri="{FF2B5EF4-FFF2-40B4-BE49-F238E27FC236}">
                <a16:creationId xmlns:a16="http://schemas.microsoft.com/office/drawing/2014/main" id="{CCC2B106-5EB5-8270-0938-B2E5F5978D34}"/>
              </a:ext>
            </a:extLst>
          </p:cNvPr>
          <p:cNvPicPr preferRelativeResize="0"/>
          <p:nvPr/>
        </p:nvPicPr>
        <p:blipFill rotWithShape="1">
          <a:blip r:embed="rId6">
            <a:alphaModFix/>
          </a:blip>
          <a:srcRect/>
          <a:stretch/>
        </p:blipFill>
        <p:spPr>
          <a:xfrm>
            <a:off x="8963116" y="338519"/>
            <a:ext cx="2184137" cy="1448668"/>
          </a:xfrm>
          <a:prstGeom prst="rect">
            <a:avLst/>
          </a:prstGeom>
          <a:noFill/>
          <a:ln>
            <a:noFill/>
          </a:ln>
        </p:spPr>
      </p:pic>
    </p:spTree>
    <p:extLst>
      <p:ext uri="{BB962C8B-B14F-4D97-AF65-F5344CB8AC3E}">
        <p14:creationId xmlns:p14="http://schemas.microsoft.com/office/powerpoint/2010/main" val="3688677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6"/>
          <p:cNvSpPr txBox="1">
            <a:spLocks noGrp="1"/>
          </p:cNvSpPr>
          <p:nvPr>
            <p:ph type="title"/>
          </p:nvPr>
        </p:nvSpPr>
        <p:spPr>
          <a:xfrm>
            <a:off x="277761" y="20593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dirty="0"/>
              <a:t>National ASDA Meetings</a:t>
            </a:r>
            <a:endParaRPr dirty="0"/>
          </a:p>
        </p:txBody>
      </p:sp>
      <p:sp>
        <p:nvSpPr>
          <p:cNvPr id="149" name="Google Shape;149;p16"/>
          <p:cNvSpPr txBox="1">
            <a:spLocks noGrp="1"/>
          </p:cNvSpPr>
          <p:nvPr>
            <p:ph type="body" idx="1"/>
          </p:nvPr>
        </p:nvSpPr>
        <p:spPr>
          <a:xfrm>
            <a:off x="280102" y="1161858"/>
            <a:ext cx="8559100" cy="464656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F334A"/>
              </a:buClr>
              <a:buSzPts val="2800"/>
              <a:buNone/>
            </a:pPr>
            <a:r>
              <a:rPr lang="en-US" sz="2800" b="1" dirty="0">
                <a:solidFill>
                  <a:schemeClr val="tx1"/>
                </a:solidFill>
              </a:rPr>
              <a:t>National Leadership Conference</a:t>
            </a:r>
            <a:endParaRPr sz="2800" dirty="0">
              <a:solidFill>
                <a:schemeClr val="tx1"/>
              </a:solidFill>
            </a:endParaRPr>
          </a:p>
          <a:p>
            <a:pPr marL="457200" lvl="0" indent="-457200" algn="l" rtl="0">
              <a:lnSpc>
                <a:spcPct val="100000"/>
              </a:lnSpc>
              <a:spcBef>
                <a:spcPts val="1400"/>
              </a:spcBef>
              <a:spcAft>
                <a:spcPts val="0"/>
              </a:spcAft>
              <a:buClr>
                <a:srgbClr val="0F334A"/>
              </a:buClr>
              <a:buSzPct val="114000"/>
              <a:buFont typeface="Arial" panose="020B0604020202020204" pitchFamily="34" charset="0"/>
              <a:buChar char="•"/>
            </a:pPr>
            <a:r>
              <a:rPr lang="en-US" sz="2800" dirty="0">
                <a:solidFill>
                  <a:schemeClr val="tx1"/>
                </a:solidFill>
              </a:rPr>
              <a:t>Build leadership skills that benefit you throughout your dental careers.</a:t>
            </a:r>
            <a:endParaRPr sz="2800" dirty="0">
              <a:solidFill>
                <a:schemeClr val="tx1"/>
              </a:solidFill>
            </a:endParaRPr>
          </a:p>
          <a:p>
            <a:pPr lvl="1" algn="l" rtl="0">
              <a:lnSpc>
                <a:spcPct val="100000"/>
              </a:lnSpc>
              <a:spcBef>
                <a:spcPts val="0"/>
              </a:spcBef>
              <a:spcAft>
                <a:spcPts val="0"/>
              </a:spcAft>
              <a:buClr>
                <a:srgbClr val="0F334A"/>
              </a:buClr>
              <a:buSzPct val="114000"/>
              <a:buFont typeface="Arial" panose="020B0604020202020204" pitchFamily="34" charset="0"/>
              <a:buChar char="•"/>
            </a:pPr>
            <a:r>
              <a:rPr lang="en-US" dirty="0">
                <a:solidFill>
                  <a:schemeClr val="tx1"/>
                </a:solidFill>
              </a:rPr>
              <a:t>Every fall in Chicago</a:t>
            </a:r>
          </a:p>
          <a:p>
            <a:pPr lvl="1" algn="l" rtl="0">
              <a:lnSpc>
                <a:spcPct val="100000"/>
              </a:lnSpc>
              <a:spcBef>
                <a:spcPts val="0"/>
              </a:spcBef>
              <a:spcAft>
                <a:spcPts val="0"/>
              </a:spcAft>
              <a:buClr>
                <a:srgbClr val="0F334A"/>
              </a:buClr>
              <a:buSzPct val="114000"/>
              <a:buFont typeface="Arial" panose="020B0604020202020204" pitchFamily="34" charset="0"/>
              <a:buChar char="•"/>
            </a:pPr>
            <a:r>
              <a:rPr lang="en-US" dirty="0">
                <a:solidFill>
                  <a:schemeClr val="tx1"/>
                </a:solidFill>
              </a:rPr>
              <a:t>November/October</a:t>
            </a:r>
            <a:endParaRPr dirty="0">
              <a:solidFill>
                <a:schemeClr val="tx1"/>
              </a:solidFill>
            </a:endParaRPr>
          </a:p>
          <a:p>
            <a:pPr marL="0" lvl="0" indent="0" algn="l" rtl="0">
              <a:lnSpc>
                <a:spcPct val="100000"/>
              </a:lnSpc>
              <a:spcBef>
                <a:spcPts val="1400"/>
              </a:spcBef>
              <a:spcAft>
                <a:spcPts val="0"/>
              </a:spcAft>
              <a:buClr>
                <a:srgbClr val="0F334A"/>
              </a:buClr>
              <a:buSzPct val="114000"/>
            </a:pPr>
            <a:r>
              <a:rPr lang="en-US" sz="2800" b="1" dirty="0">
                <a:solidFill>
                  <a:schemeClr val="tx1"/>
                </a:solidFill>
              </a:rPr>
              <a:t>Annual Session</a:t>
            </a:r>
            <a:endParaRPr sz="2800" dirty="0">
              <a:solidFill>
                <a:schemeClr val="tx1"/>
              </a:solidFill>
            </a:endParaRPr>
          </a:p>
          <a:p>
            <a:pPr marL="457200" lvl="0" indent="-457200" algn="l" rtl="0">
              <a:lnSpc>
                <a:spcPct val="100000"/>
              </a:lnSpc>
              <a:spcBef>
                <a:spcPts val="1400"/>
              </a:spcBef>
              <a:spcAft>
                <a:spcPts val="0"/>
              </a:spcAft>
              <a:buClr>
                <a:srgbClr val="0F334A"/>
              </a:buClr>
              <a:buSzPct val="114000"/>
              <a:buFont typeface="Arial" panose="020B0604020202020204" pitchFamily="34" charset="0"/>
              <a:buChar char="•"/>
            </a:pPr>
            <a:r>
              <a:rPr lang="en-US" sz="2800" dirty="0">
                <a:solidFill>
                  <a:schemeClr val="tx1"/>
                </a:solidFill>
              </a:rPr>
              <a:t>ASDA governance, policy &amp; elections, chapter leader training.</a:t>
            </a:r>
          </a:p>
          <a:p>
            <a:pPr lvl="1" indent="-457200">
              <a:spcBef>
                <a:spcPts val="0"/>
              </a:spcBef>
              <a:buClr>
                <a:srgbClr val="0F334A"/>
              </a:buClr>
              <a:buSzPct val="114000"/>
              <a:buFont typeface="Arial" panose="020B0604020202020204" pitchFamily="34" charset="0"/>
              <a:buChar char="•"/>
            </a:pPr>
            <a:r>
              <a:rPr lang="en-US" dirty="0">
                <a:solidFill>
                  <a:schemeClr val="tx1"/>
                </a:solidFill>
              </a:rPr>
              <a:t>Each winter in locations around the country.</a:t>
            </a:r>
          </a:p>
          <a:p>
            <a:pPr lvl="1" indent="-457200">
              <a:spcBef>
                <a:spcPts val="0"/>
              </a:spcBef>
              <a:buClr>
                <a:srgbClr val="0F334A"/>
              </a:buClr>
              <a:buSzPct val="114000"/>
              <a:buFont typeface="Arial" panose="020B0604020202020204" pitchFamily="34" charset="0"/>
              <a:buChar char="•"/>
            </a:pPr>
            <a:r>
              <a:rPr lang="en-US" dirty="0">
                <a:solidFill>
                  <a:schemeClr val="tx1"/>
                </a:solidFill>
              </a:rPr>
              <a:t>February 2026 in Minneapolis, MN</a:t>
            </a:r>
            <a:endParaRPr dirty="0">
              <a:solidFill>
                <a:schemeClr val="tx1"/>
              </a:solidFill>
            </a:endParaRPr>
          </a:p>
        </p:txBody>
      </p:sp>
      <p:pic>
        <p:nvPicPr>
          <p:cNvPr id="150" name="Google Shape;150;p16" descr="1604785_10152804237221465_7432949893558511801_n.jpg"/>
          <p:cNvPicPr preferRelativeResize="0"/>
          <p:nvPr/>
        </p:nvPicPr>
        <p:blipFill rotWithShape="1">
          <a:blip r:embed="rId3">
            <a:alphaModFix/>
          </a:blip>
          <a:srcRect/>
          <a:stretch/>
        </p:blipFill>
        <p:spPr>
          <a:xfrm>
            <a:off x="8734940" y="1219003"/>
            <a:ext cx="3185319" cy="2123546"/>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 name="Picture 1" descr="A person in a suit holding a paper and standing in front of a microphone&#10;&#10;Description automatically generated">
            <a:extLst>
              <a:ext uri="{FF2B5EF4-FFF2-40B4-BE49-F238E27FC236}">
                <a16:creationId xmlns:a16="http://schemas.microsoft.com/office/drawing/2014/main" id="{7D12C3B0-AC79-783C-17CF-71F15635EC19}"/>
              </a:ext>
            </a:extLst>
          </p:cNvPr>
          <p:cNvPicPr>
            <a:picLocks noChangeAspect="1"/>
          </p:cNvPicPr>
          <p:nvPr/>
        </p:nvPicPr>
        <p:blipFill>
          <a:blip r:embed="rId4"/>
          <a:stretch>
            <a:fillRect/>
          </a:stretch>
        </p:blipFill>
        <p:spPr>
          <a:xfrm>
            <a:off x="8734940" y="3572596"/>
            <a:ext cx="3214039" cy="21235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Become Engaged!</a:t>
            </a:r>
          </a:p>
        </p:txBody>
      </p:sp>
      <p:sp>
        <p:nvSpPr>
          <p:cNvPr id="4" name="Content Placeholder 2"/>
          <p:cNvSpPr>
            <a:spLocks noGrp="1"/>
          </p:cNvSpPr>
          <p:nvPr>
            <p:ph sz="quarter" idx="10"/>
          </p:nvPr>
        </p:nvSpPr>
        <p:spPr/>
        <p:txBody>
          <a:bodyPr/>
          <a:lstStyle/>
          <a:p>
            <a:pPr>
              <a:spcBef>
                <a:spcPct val="50000"/>
              </a:spcBef>
            </a:pPr>
            <a:r>
              <a:rPr lang="en-US" sz="2800" b="1" dirty="0">
                <a:solidFill>
                  <a:srgbClr val="0F334A"/>
                </a:solidFill>
              </a:rPr>
              <a:t>Leadership Opportunities </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i="1" dirty="0"/>
              <a:t>[Provide Info]</a:t>
            </a:r>
          </a:p>
          <a:p>
            <a:pPr>
              <a:spcBef>
                <a:spcPct val="50000"/>
              </a:spcBef>
            </a:pPr>
            <a:r>
              <a:rPr lang="en-US" sz="2800" b="1" dirty="0">
                <a:solidFill>
                  <a:srgbClr val="0F334A"/>
                </a:solidFill>
              </a:rPr>
              <a:t>Volunteer Opportunities </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i="1" dirty="0"/>
              <a:t>[Provide Info]</a:t>
            </a:r>
            <a:endParaRPr lang="en-US" sz="2800" b="1" dirty="0">
              <a:solidFill>
                <a:srgbClr val="0F334A"/>
              </a:solidFill>
            </a:endParaRPr>
          </a:p>
          <a:p>
            <a:pPr>
              <a:spcBef>
                <a:spcPct val="50000"/>
              </a:spcBef>
            </a:pPr>
            <a:r>
              <a:rPr lang="en-US" sz="2800" b="1" dirty="0">
                <a:solidFill>
                  <a:srgbClr val="0F334A"/>
                </a:solidFill>
              </a:rPr>
              <a:t>Upcoming Events </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i="1" dirty="0"/>
              <a:t>[Provide Info]</a:t>
            </a:r>
          </a:p>
          <a:p>
            <a:endParaRPr lang="en-US" dirty="0"/>
          </a:p>
        </p:txBody>
      </p:sp>
    </p:spTree>
    <p:extLst>
      <p:ext uri="{BB962C8B-B14F-4D97-AF65-F5344CB8AC3E}">
        <p14:creationId xmlns:p14="http://schemas.microsoft.com/office/powerpoint/2010/main" val="1198794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2"/>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4900">
                <a:solidFill>
                  <a:schemeClr val="accent1"/>
                </a:solidFill>
              </a:rPr>
              <a:t>About ASDA</a:t>
            </a:r>
            <a:br>
              <a:rPr lang="en-US"/>
            </a:br>
            <a:endParaRPr/>
          </a:p>
        </p:txBody>
      </p:sp>
      <p:sp>
        <p:nvSpPr>
          <p:cNvPr id="40" name="Google Shape;40;p2"/>
          <p:cNvSpPr txBox="1">
            <a:spLocks noGrp="1"/>
          </p:cNvSpPr>
          <p:nvPr>
            <p:ph type="body" idx="1"/>
          </p:nvPr>
        </p:nvSpPr>
        <p:spPr>
          <a:xfrm>
            <a:off x="321502" y="1130458"/>
            <a:ext cx="9323540" cy="4597084"/>
          </a:xfrm>
          <a:prstGeom prst="rect">
            <a:avLst/>
          </a:prstGeom>
          <a:noFill/>
          <a:ln>
            <a:noFill/>
          </a:ln>
        </p:spPr>
        <p:txBody>
          <a:bodyPr spcFirstLastPara="1" wrap="square" lIns="91425" tIns="45700" rIns="91425" bIns="45700" anchor="t" anchorCtr="0">
            <a:noAutofit/>
          </a:bodyPr>
          <a:lstStyle/>
          <a:p>
            <a:pPr marL="457200" lvl="0" indent="-406400" algn="l" rtl="0">
              <a:spcBef>
                <a:spcPts val="0"/>
              </a:spcBef>
              <a:spcAft>
                <a:spcPts val="0"/>
              </a:spcAft>
              <a:buClr>
                <a:schemeClr val="dk1"/>
              </a:buClr>
              <a:buSzPts val="2800"/>
              <a:buChar char="➔"/>
            </a:pPr>
            <a:r>
              <a:rPr lang="en-US" dirty="0"/>
              <a:t>Founded in 1971</a:t>
            </a:r>
            <a:endParaRPr dirty="0"/>
          </a:p>
          <a:p>
            <a:pPr marL="457200" lvl="0" indent="-406400" algn="l" rtl="0">
              <a:spcBef>
                <a:spcPts val="360"/>
              </a:spcBef>
              <a:spcAft>
                <a:spcPts val="0"/>
              </a:spcAft>
              <a:buClr>
                <a:schemeClr val="dk1"/>
              </a:buClr>
              <a:buSzPts val="2800"/>
              <a:buChar char="➔"/>
            </a:pPr>
            <a:r>
              <a:rPr lang="en-US" dirty="0"/>
              <a:t>Largest student-run dental association</a:t>
            </a:r>
            <a:endParaRPr dirty="0"/>
          </a:p>
          <a:p>
            <a:pPr marL="457200" lvl="0" indent="-406400" algn="l" rtl="0">
              <a:lnSpc>
                <a:spcPct val="150000"/>
              </a:lnSpc>
              <a:spcBef>
                <a:spcPts val="0"/>
              </a:spcBef>
              <a:spcAft>
                <a:spcPts val="0"/>
              </a:spcAft>
              <a:buClr>
                <a:schemeClr val="dk1"/>
              </a:buClr>
              <a:buSzPts val="2800"/>
              <a:buChar char="➔"/>
            </a:pPr>
            <a:r>
              <a:rPr lang="en-US" dirty="0"/>
              <a:t>Over 23,000 total members</a:t>
            </a:r>
            <a:endParaRPr dirty="0"/>
          </a:p>
          <a:p>
            <a:pPr marL="457200" lvl="0" indent="-406400" algn="l" rtl="0">
              <a:lnSpc>
                <a:spcPct val="150000"/>
              </a:lnSpc>
              <a:spcBef>
                <a:spcPts val="0"/>
              </a:spcBef>
              <a:spcAft>
                <a:spcPts val="0"/>
              </a:spcAft>
              <a:buClr>
                <a:schemeClr val="dk1"/>
              </a:buClr>
              <a:buSzPts val="2800"/>
              <a:buChar char="➔"/>
            </a:pPr>
            <a:r>
              <a:rPr lang="en-US" dirty="0"/>
              <a:t>82% predoctoral market share</a:t>
            </a:r>
            <a:endParaRPr dirty="0"/>
          </a:p>
          <a:p>
            <a:pPr marL="457200" lvl="0" indent="-406400" algn="l" rtl="0">
              <a:lnSpc>
                <a:spcPct val="150000"/>
              </a:lnSpc>
              <a:spcBef>
                <a:spcPts val="0"/>
              </a:spcBef>
              <a:spcAft>
                <a:spcPts val="0"/>
              </a:spcAft>
              <a:buClr>
                <a:schemeClr val="dk1"/>
              </a:buClr>
              <a:buSzPts val="2800"/>
              <a:buChar char="➔"/>
            </a:pPr>
            <a:r>
              <a:rPr lang="en-US" dirty="0"/>
              <a:t>National ASDA</a:t>
            </a:r>
            <a:endParaRPr dirty="0"/>
          </a:p>
          <a:p>
            <a:pPr marL="1200150" lvl="1" indent="-406400" algn="l" rtl="0">
              <a:lnSpc>
                <a:spcPct val="150000"/>
              </a:lnSpc>
              <a:spcBef>
                <a:spcPts val="0"/>
              </a:spcBef>
              <a:spcAft>
                <a:spcPts val="0"/>
              </a:spcAft>
              <a:buClr>
                <a:schemeClr val="dk1"/>
              </a:buClr>
              <a:buSzPts val="2800"/>
              <a:buChar char="➔"/>
            </a:pPr>
            <a:r>
              <a:rPr lang="en-US" dirty="0"/>
              <a:t>13 Districts </a:t>
            </a:r>
            <a:endParaRPr dirty="0"/>
          </a:p>
          <a:p>
            <a:pPr marL="1200150" lvl="1" indent="-406400" algn="l" rtl="0">
              <a:lnSpc>
                <a:spcPct val="150000"/>
              </a:lnSpc>
              <a:spcBef>
                <a:spcPts val="0"/>
              </a:spcBef>
              <a:spcAft>
                <a:spcPts val="0"/>
              </a:spcAft>
              <a:buClr>
                <a:schemeClr val="dk1"/>
              </a:buClr>
              <a:buSzPts val="2800"/>
              <a:buChar char="➔"/>
            </a:pPr>
            <a:r>
              <a:rPr lang="en-US" dirty="0"/>
              <a:t>73 Chapters</a:t>
            </a:r>
            <a:endParaRPr dirty="0"/>
          </a:p>
          <a:p>
            <a:pPr marL="0" lvl="0" indent="0" algn="l" rtl="0">
              <a:spcBef>
                <a:spcPts val="640"/>
              </a:spcBef>
              <a:spcAft>
                <a:spcPts val="0"/>
              </a:spcAft>
              <a:buClr>
                <a:schemeClr val="dk1"/>
              </a:buClr>
              <a:buSzPts val="3200"/>
              <a:buNone/>
            </a:pPr>
            <a:endParaRPr dirty="0"/>
          </a:p>
        </p:txBody>
      </p:sp>
      <p:pic>
        <p:nvPicPr>
          <p:cNvPr id="2" name="Picture 1" descr="A group of people standing on stairs&#10;&#10;AI-generated content may be incorrect.">
            <a:extLst>
              <a:ext uri="{FF2B5EF4-FFF2-40B4-BE49-F238E27FC236}">
                <a16:creationId xmlns:a16="http://schemas.microsoft.com/office/drawing/2014/main" id="{943D7917-69CD-64D5-2676-146F93268EA9}"/>
              </a:ext>
            </a:extLst>
          </p:cNvPr>
          <p:cNvPicPr>
            <a:picLocks noChangeAspect="1"/>
          </p:cNvPicPr>
          <p:nvPr/>
        </p:nvPicPr>
        <p:blipFill>
          <a:blip r:embed="rId3"/>
          <a:srcRect l="24897" t="4936" r="22947"/>
          <a:stretch/>
        </p:blipFill>
        <p:spPr>
          <a:xfrm>
            <a:off x="7499410" y="513906"/>
            <a:ext cx="4291263" cy="52136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3195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026" name="Picture 2" descr="Email Logo Vector Art, Icons, and Graphics for Free Download">
            <a:extLst>
              <a:ext uri="{FF2B5EF4-FFF2-40B4-BE49-F238E27FC236}">
                <a16:creationId xmlns:a16="http://schemas.microsoft.com/office/drawing/2014/main" id="{BEAE1C32-8493-B446-CDDF-86B7D2814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466" y="4389899"/>
            <a:ext cx="1497784" cy="1415406"/>
          </a:xfrm>
          <a:prstGeom prst="rect">
            <a:avLst/>
          </a:prstGeom>
          <a:noFill/>
          <a:extLst>
            <a:ext uri="{909E8E84-426E-40DD-AFC4-6F175D3DCCD1}">
              <a14:hiddenFill xmlns:a14="http://schemas.microsoft.com/office/drawing/2010/main">
                <a:solidFill>
                  <a:srgbClr val="FFFFFF"/>
                </a:solidFill>
              </a14:hiddenFill>
            </a:ext>
          </a:extLst>
        </p:spPr>
      </p:pic>
      <p:sp>
        <p:nvSpPr>
          <p:cNvPr id="195" name="Google Shape;195;p20"/>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Get Connected with National ASDA</a:t>
            </a:r>
            <a:endParaRPr/>
          </a:p>
        </p:txBody>
      </p:sp>
      <p:sp>
        <p:nvSpPr>
          <p:cNvPr id="196" name="Google Shape;196;p20"/>
          <p:cNvSpPr txBox="1">
            <a:spLocks noGrp="1"/>
          </p:cNvSpPr>
          <p:nvPr>
            <p:ph type="body" idx="1"/>
          </p:nvPr>
        </p:nvSpPr>
        <p:spPr>
          <a:xfrm>
            <a:off x="3183147" y="1630203"/>
            <a:ext cx="5825706" cy="3115232"/>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1400"/>
              </a:spcBef>
              <a:spcAft>
                <a:spcPts val="0"/>
              </a:spcAft>
              <a:buClr>
                <a:srgbClr val="0F334A"/>
              </a:buClr>
              <a:buSzPts val="2800"/>
              <a:buFont typeface="Calibri"/>
              <a:buChar char="→"/>
            </a:pPr>
            <a:r>
              <a:rPr lang="en-US" sz="2800" b="1" dirty="0">
                <a:solidFill>
                  <a:srgbClr val="0F334A"/>
                </a:solidFill>
              </a:rPr>
              <a:t>Instagram </a:t>
            </a:r>
            <a:endParaRPr dirty="0"/>
          </a:p>
          <a:p>
            <a:pPr marL="1371600" lvl="2" indent="-323850" algn="l" rtl="0">
              <a:lnSpc>
                <a:spcPct val="100000"/>
              </a:lnSpc>
              <a:spcBef>
                <a:spcPts val="440"/>
              </a:spcBef>
              <a:spcAft>
                <a:spcPts val="0"/>
              </a:spcAft>
              <a:buClr>
                <a:srgbClr val="003767"/>
              </a:buClr>
              <a:buSzPts val="1500"/>
              <a:buFont typeface="Arial"/>
              <a:buChar char="●"/>
            </a:pPr>
            <a:r>
              <a:rPr lang="en-US" sz="2300" dirty="0">
                <a:solidFill>
                  <a:srgbClr val="292934"/>
                </a:solidFill>
              </a:rPr>
              <a:t>@dentalstudents </a:t>
            </a:r>
            <a:endParaRPr dirty="0"/>
          </a:p>
          <a:p>
            <a:pPr marL="457200" lvl="0" indent="-457200" algn="l" rtl="0">
              <a:lnSpc>
                <a:spcPct val="100000"/>
              </a:lnSpc>
              <a:spcBef>
                <a:spcPts val="1400"/>
              </a:spcBef>
              <a:spcAft>
                <a:spcPts val="0"/>
              </a:spcAft>
              <a:buClr>
                <a:srgbClr val="0F334A"/>
              </a:buClr>
              <a:buSzPts val="2800"/>
              <a:buFont typeface="Calibri"/>
              <a:buChar char="→"/>
            </a:pPr>
            <a:r>
              <a:rPr lang="en-US" sz="2800" b="1" dirty="0">
                <a:solidFill>
                  <a:srgbClr val="0F334A"/>
                </a:solidFill>
              </a:rPr>
              <a:t>YouTube </a:t>
            </a:r>
            <a:endParaRPr dirty="0"/>
          </a:p>
          <a:p>
            <a:pPr marL="1371600" lvl="2" indent="-323850" algn="l" rtl="0">
              <a:lnSpc>
                <a:spcPct val="100000"/>
              </a:lnSpc>
              <a:spcBef>
                <a:spcPts val="440"/>
              </a:spcBef>
              <a:spcAft>
                <a:spcPts val="0"/>
              </a:spcAft>
              <a:buClr>
                <a:srgbClr val="003767"/>
              </a:buClr>
              <a:buSzPts val="1500"/>
              <a:buFont typeface="Arial"/>
              <a:buChar char="●"/>
            </a:pPr>
            <a:r>
              <a:rPr lang="en-US" sz="2300" dirty="0" err="1">
                <a:solidFill>
                  <a:srgbClr val="292934"/>
                </a:solidFill>
              </a:rPr>
              <a:t>ASDAnet</a:t>
            </a:r>
            <a:endParaRPr sz="2300" dirty="0">
              <a:solidFill>
                <a:srgbClr val="292934"/>
              </a:solidFill>
            </a:endParaRPr>
          </a:p>
          <a:p>
            <a:pPr marL="457200" lvl="0" indent="-457200" algn="l" rtl="0">
              <a:lnSpc>
                <a:spcPct val="100000"/>
              </a:lnSpc>
              <a:spcBef>
                <a:spcPts val="1400"/>
              </a:spcBef>
              <a:spcAft>
                <a:spcPts val="0"/>
              </a:spcAft>
              <a:buClr>
                <a:srgbClr val="0F334A"/>
              </a:buClr>
              <a:buSzPts val="2800"/>
              <a:buFont typeface="Calibri"/>
              <a:buChar char="→"/>
            </a:pPr>
            <a:r>
              <a:rPr lang="en-US" sz="2800" b="1" dirty="0">
                <a:solidFill>
                  <a:srgbClr val="0F334A"/>
                </a:solidFill>
              </a:rPr>
              <a:t>Website </a:t>
            </a:r>
            <a:endParaRPr dirty="0"/>
          </a:p>
          <a:p>
            <a:pPr marL="1371600" lvl="2" indent="-323850" algn="l" rtl="0">
              <a:lnSpc>
                <a:spcPct val="100000"/>
              </a:lnSpc>
              <a:spcBef>
                <a:spcPts val="440"/>
              </a:spcBef>
              <a:spcAft>
                <a:spcPts val="0"/>
              </a:spcAft>
              <a:buClr>
                <a:srgbClr val="003767"/>
              </a:buClr>
              <a:buSzPts val="1500"/>
              <a:buFont typeface="Arial"/>
              <a:buChar char="●"/>
            </a:pPr>
            <a:r>
              <a:rPr lang="en-US" sz="2300" dirty="0">
                <a:solidFill>
                  <a:srgbClr val="292934"/>
                </a:solidFill>
              </a:rPr>
              <a:t>ASDAnet.org</a:t>
            </a:r>
          </a:p>
          <a:p>
            <a:pPr marL="457200" lvl="0" indent="-457200" algn="l" rtl="0">
              <a:lnSpc>
                <a:spcPct val="100000"/>
              </a:lnSpc>
              <a:spcBef>
                <a:spcPts val="1400"/>
              </a:spcBef>
              <a:spcAft>
                <a:spcPts val="0"/>
              </a:spcAft>
              <a:buClr>
                <a:srgbClr val="0F334A"/>
              </a:buClr>
              <a:buSzPts val="2800"/>
              <a:buFont typeface="Calibri"/>
              <a:buChar char="→"/>
            </a:pPr>
            <a:r>
              <a:rPr lang="en-US" sz="2800" b="1" dirty="0">
                <a:solidFill>
                  <a:srgbClr val="0F334A"/>
                </a:solidFill>
              </a:rPr>
              <a:t>Email </a:t>
            </a:r>
            <a:endParaRPr lang="en-US" dirty="0"/>
          </a:p>
          <a:p>
            <a:pPr marL="1371600" lvl="2" indent="-323850" algn="l" rtl="0">
              <a:lnSpc>
                <a:spcPct val="100000"/>
              </a:lnSpc>
              <a:spcBef>
                <a:spcPts val="440"/>
              </a:spcBef>
              <a:spcAft>
                <a:spcPts val="0"/>
              </a:spcAft>
              <a:buClr>
                <a:srgbClr val="003767"/>
              </a:buClr>
              <a:buSzPts val="1500"/>
              <a:buFont typeface="Arial"/>
              <a:buChar char="●"/>
            </a:pPr>
            <a:r>
              <a:rPr lang="en-US" sz="2300" dirty="0">
                <a:solidFill>
                  <a:srgbClr val="292934"/>
                </a:solidFill>
              </a:rPr>
              <a:t>membership@asdanet.org</a:t>
            </a:r>
          </a:p>
          <a:p>
            <a:pPr marL="1371600" lvl="2" indent="-323850" algn="l" rtl="0">
              <a:lnSpc>
                <a:spcPct val="100000"/>
              </a:lnSpc>
              <a:spcBef>
                <a:spcPts val="440"/>
              </a:spcBef>
              <a:spcAft>
                <a:spcPts val="0"/>
              </a:spcAft>
              <a:buClr>
                <a:srgbClr val="003767"/>
              </a:buClr>
              <a:buSzPts val="1500"/>
              <a:buFont typeface="Arial"/>
              <a:buChar char="●"/>
            </a:pPr>
            <a:endParaRPr lang="en-US" sz="2300" dirty="0">
              <a:solidFill>
                <a:srgbClr val="292934"/>
              </a:solidFill>
            </a:endParaRPr>
          </a:p>
          <a:p>
            <a:pPr marL="1371600" lvl="2" indent="-323850" algn="l" rtl="0">
              <a:lnSpc>
                <a:spcPct val="100000"/>
              </a:lnSpc>
              <a:spcBef>
                <a:spcPts val="440"/>
              </a:spcBef>
              <a:spcAft>
                <a:spcPts val="0"/>
              </a:spcAft>
              <a:buClr>
                <a:srgbClr val="003767"/>
              </a:buClr>
              <a:buSzPts val="1500"/>
              <a:buFont typeface="Arial"/>
              <a:buChar char="●"/>
            </a:pPr>
            <a:endParaRPr lang="en-US" sz="2300" dirty="0">
              <a:solidFill>
                <a:srgbClr val="292934"/>
              </a:solidFill>
            </a:endParaRPr>
          </a:p>
          <a:p>
            <a:pPr marL="1371600" lvl="2" indent="-323850" algn="l" rtl="0">
              <a:lnSpc>
                <a:spcPct val="100000"/>
              </a:lnSpc>
              <a:spcBef>
                <a:spcPts val="440"/>
              </a:spcBef>
              <a:spcAft>
                <a:spcPts val="0"/>
              </a:spcAft>
              <a:buClr>
                <a:srgbClr val="003767"/>
              </a:buClr>
              <a:buSzPts val="1500"/>
              <a:buFont typeface="Arial"/>
              <a:buChar char="●"/>
            </a:pPr>
            <a:endParaRPr dirty="0"/>
          </a:p>
          <a:p>
            <a:pPr marL="1047750" lvl="2" indent="0" algn="l" rtl="0">
              <a:lnSpc>
                <a:spcPct val="100000"/>
              </a:lnSpc>
              <a:spcBef>
                <a:spcPts val="440"/>
              </a:spcBef>
              <a:spcAft>
                <a:spcPts val="0"/>
              </a:spcAft>
              <a:buClr>
                <a:srgbClr val="003767"/>
              </a:buClr>
              <a:buSzPts val="1500"/>
              <a:buNone/>
            </a:pPr>
            <a:endParaRPr sz="2300" dirty="0">
              <a:solidFill>
                <a:srgbClr val="292934"/>
              </a:solidFill>
            </a:endParaRPr>
          </a:p>
          <a:p>
            <a:pPr marL="457189" lvl="1" indent="0" algn="l" rtl="0">
              <a:lnSpc>
                <a:spcPct val="100000"/>
              </a:lnSpc>
              <a:spcBef>
                <a:spcPts val="1250"/>
              </a:spcBef>
              <a:spcAft>
                <a:spcPts val="0"/>
              </a:spcAft>
              <a:buClr>
                <a:schemeClr val="dk1"/>
              </a:buClr>
              <a:buSzPts val="2500"/>
              <a:buNone/>
            </a:pPr>
            <a:endParaRPr sz="2500" dirty="0"/>
          </a:p>
          <a:p>
            <a:pPr marL="1047750" lvl="2" indent="0" algn="l" rtl="0">
              <a:lnSpc>
                <a:spcPct val="100000"/>
              </a:lnSpc>
              <a:spcBef>
                <a:spcPts val="440"/>
              </a:spcBef>
              <a:spcAft>
                <a:spcPts val="0"/>
              </a:spcAft>
              <a:buClr>
                <a:srgbClr val="003767"/>
              </a:buClr>
              <a:buSzPts val="1500"/>
              <a:buNone/>
            </a:pPr>
            <a:endParaRPr sz="2300" dirty="0">
              <a:solidFill>
                <a:srgbClr val="292934"/>
              </a:solidFill>
            </a:endParaRPr>
          </a:p>
          <a:p>
            <a:pPr marL="457189" lvl="1" indent="0" algn="l" rtl="0">
              <a:lnSpc>
                <a:spcPct val="100000"/>
              </a:lnSpc>
              <a:spcBef>
                <a:spcPts val="1250"/>
              </a:spcBef>
              <a:spcAft>
                <a:spcPts val="0"/>
              </a:spcAft>
              <a:buClr>
                <a:schemeClr val="dk1"/>
              </a:buClr>
              <a:buSzPts val="2500"/>
              <a:buNone/>
            </a:pPr>
            <a:endParaRPr sz="2500" dirty="0"/>
          </a:p>
          <a:p>
            <a:pPr marL="0" lvl="0" indent="0" algn="l" rtl="0">
              <a:lnSpc>
                <a:spcPct val="100000"/>
              </a:lnSpc>
              <a:spcBef>
                <a:spcPts val="640"/>
              </a:spcBef>
              <a:spcAft>
                <a:spcPts val="0"/>
              </a:spcAft>
              <a:buClr>
                <a:schemeClr val="dk1"/>
              </a:buClr>
              <a:buSzPts val="3200"/>
              <a:buNone/>
            </a:pPr>
            <a:endParaRPr dirty="0"/>
          </a:p>
        </p:txBody>
      </p:sp>
      <p:pic>
        <p:nvPicPr>
          <p:cNvPr id="198" name="Google Shape;198;p20"/>
          <p:cNvPicPr preferRelativeResize="0"/>
          <p:nvPr/>
        </p:nvPicPr>
        <p:blipFill rotWithShape="1">
          <a:blip r:embed="rId4">
            <a:alphaModFix/>
          </a:blip>
          <a:srcRect/>
          <a:stretch/>
        </p:blipFill>
        <p:spPr>
          <a:xfrm>
            <a:off x="2115614" y="1684196"/>
            <a:ext cx="821750" cy="821750"/>
          </a:xfrm>
          <a:prstGeom prst="rect">
            <a:avLst/>
          </a:prstGeom>
          <a:noFill/>
          <a:ln>
            <a:noFill/>
          </a:ln>
        </p:spPr>
      </p:pic>
      <p:pic>
        <p:nvPicPr>
          <p:cNvPr id="199" name="Google Shape;199;p20"/>
          <p:cNvPicPr preferRelativeResize="0"/>
          <p:nvPr/>
        </p:nvPicPr>
        <p:blipFill rotWithShape="1">
          <a:blip r:embed="rId5">
            <a:alphaModFix/>
          </a:blip>
          <a:srcRect l="71554" t="35562" r="23583" b="53477"/>
          <a:stretch/>
        </p:blipFill>
        <p:spPr>
          <a:xfrm>
            <a:off x="1964260" y="2708849"/>
            <a:ext cx="1064196" cy="749434"/>
          </a:xfrm>
          <a:prstGeom prst="rect">
            <a:avLst/>
          </a:prstGeom>
          <a:noFill/>
          <a:ln>
            <a:noFill/>
          </a:ln>
        </p:spPr>
      </p:pic>
      <p:pic>
        <p:nvPicPr>
          <p:cNvPr id="200" name="Google Shape;200;p20"/>
          <p:cNvPicPr preferRelativeResize="0"/>
          <p:nvPr/>
        </p:nvPicPr>
        <p:blipFill rotWithShape="1">
          <a:blip r:embed="rId6">
            <a:alphaModFix/>
          </a:blip>
          <a:srcRect t="67251"/>
          <a:stretch/>
        </p:blipFill>
        <p:spPr>
          <a:xfrm>
            <a:off x="2055352" y="3590376"/>
            <a:ext cx="882012" cy="992734"/>
          </a:xfrm>
          <a:prstGeom prst="rect">
            <a:avLst/>
          </a:prstGeom>
          <a:noFill/>
          <a:ln>
            <a:noFill/>
          </a:ln>
        </p:spPr>
      </p:pic>
    </p:spTree>
    <p:extLst>
      <p:ext uri="{BB962C8B-B14F-4D97-AF65-F5344CB8AC3E}">
        <p14:creationId xmlns:p14="http://schemas.microsoft.com/office/powerpoint/2010/main" val="963467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519"/>
            <a:ext cx="10972800" cy="1143000"/>
          </a:xfrm>
        </p:spPr>
        <p:txBody>
          <a:bodyPr anchor="ctr">
            <a:normAutofit/>
          </a:bodyPr>
          <a:lstStyle/>
          <a:p>
            <a:r>
              <a:rPr lang="en-US" dirty="0"/>
              <a:t>How to Join</a:t>
            </a:r>
          </a:p>
        </p:txBody>
      </p:sp>
      <p:sp>
        <p:nvSpPr>
          <p:cNvPr id="4" name="Content Placeholder 2"/>
          <p:cNvSpPr>
            <a:spLocks noGrp="1"/>
          </p:cNvSpPr>
          <p:nvPr>
            <p:ph sz="quarter" idx="10"/>
          </p:nvPr>
        </p:nvSpPr>
        <p:spPr>
          <a:xfrm>
            <a:off x="609600" y="1612901"/>
            <a:ext cx="5391150" cy="4270375"/>
          </a:xfrm>
        </p:spPr>
        <p:txBody>
          <a:bodyPr>
            <a:normAutofit/>
          </a:bodyPr>
          <a:lstStyle/>
          <a:p>
            <a:pPr>
              <a:lnSpc>
                <a:spcPct val="90000"/>
              </a:lnSpc>
              <a:spcBef>
                <a:spcPct val="50000"/>
              </a:spcBef>
            </a:pPr>
            <a:r>
              <a:rPr lang="en-US" b="1"/>
              <a:t>2026 dues are $99</a:t>
            </a:r>
          </a:p>
          <a:p>
            <a:pPr marL="800080" lvl="1" indent="-342891">
              <a:lnSpc>
                <a:spcPct val="90000"/>
              </a:lnSpc>
              <a:spcBef>
                <a:spcPct val="50000"/>
              </a:spcBef>
              <a:buFont typeface="Arial" panose="020B0604020202020204" pitchFamily="34" charset="0"/>
              <a:buChar char="•"/>
            </a:pPr>
            <a:r>
              <a:rPr lang="en-US" sz="3200"/>
              <a:t>Talk with us about joining for membership through December 31, 2026. </a:t>
            </a:r>
          </a:p>
          <a:p>
            <a:pPr marL="800080" lvl="1" indent="-342891">
              <a:lnSpc>
                <a:spcPct val="90000"/>
              </a:lnSpc>
              <a:spcBef>
                <a:spcPct val="50000"/>
              </a:spcBef>
              <a:buFont typeface="Arial" panose="020B0604020202020204" pitchFamily="34" charset="0"/>
              <a:buChar char="•"/>
            </a:pPr>
            <a:r>
              <a:rPr lang="en-US" sz="3200"/>
              <a:t>$5 of the $99 goes to the ADA, as predoctoral ASDA members are also members of the ADA.</a:t>
            </a:r>
          </a:p>
        </p:txBody>
      </p:sp>
      <p:pic>
        <p:nvPicPr>
          <p:cNvPr id="6" name="Picture 5" descr="A group of people posing for a photo&#10;&#10;AI-generated content may be incorrect.">
            <a:extLst>
              <a:ext uri="{FF2B5EF4-FFF2-40B4-BE49-F238E27FC236}">
                <a16:creationId xmlns:a16="http://schemas.microsoft.com/office/drawing/2014/main" id="{BF8E1220-0A11-0AE2-BEEF-B0B45B34208D}"/>
              </a:ext>
            </a:extLst>
          </p:cNvPr>
          <p:cNvPicPr>
            <a:picLocks noChangeAspect="1"/>
          </p:cNvPicPr>
          <p:nvPr/>
        </p:nvPicPr>
        <p:blipFill>
          <a:blip r:embed="rId3"/>
          <a:srcRect r="6425"/>
          <a:stretch/>
        </p:blipFill>
        <p:spPr>
          <a:xfrm>
            <a:off x="6191252" y="1481519"/>
            <a:ext cx="5116828" cy="36448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0373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A6FF70B9-0D20-FF96-68A3-D1C5F3DA581C}"/>
              </a:ext>
            </a:extLst>
          </p:cNvPr>
          <p:cNvPicPr>
            <a:picLocks noGrp="1" noChangeAspect="1"/>
          </p:cNvPicPr>
          <p:nvPr>
            <p:ph sz="quarter" idx="10"/>
          </p:nvPr>
        </p:nvPicPr>
        <p:blipFill>
          <a:blip r:embed="rId3"/>
          <a:stretch>
            <a:fillRect/>
          </a:stretch>
        </p:blipFill>
        <p:spPr>
          <a:xfrm>
            <a:off x="1144025" y="68263"/>
            <a:ext cx="9903950" cy="6140450"/>
          </a:xfrm>
          <a:noFill/>
        </p:spPr>
      </p:pic>
    </p:spTree>
    <p:extLst>
      <p:ext uri="{BB962C8B-B14F-4D97-AF65-F5344CB8AC3E}">
        <p14:creationId xmlns:p14="http://schemas.microsoft.com/office/powerpoint/2010/main" val="2547186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Google Shape;246;p22">
            <a:extLst>
              <a:ext uri="{FF2B5EF4-FFF2-40B4-BE49-F238E27FC236}">
                <a16:creationId xmlns:a16="http://schemas.microsoft.com/office/drawing/2014/main" id="{E9799A27-2E6C-AEE3-8B59-E26C4033E8CA}"/>
              </a:ext>
            </a:extLst>
          </p:cNvPr>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ASDA IS</a:t>
            </a:r>
            <a:endParaRPr dirty="0"/>
          </a:p>
        </p:txBody>
      </p:sp>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7FFF2549-64DC-3ED2-F93F-0156D2D581B5}"/>
                  </a:ext>
                </a:extLst>
              </p14:cNvPr>
              <p14:cNvContentPartPr/>
              <p14:nvPr/>
            </p14:nvContentPartPr>
            <p14:xfrm>
              <a:off x="7177800" y="2301000"/>
              <a:ext cx="360" cy="360"/>
            </p14:xfrm>
          </p:contentPart>
        </mc:Choice>
        <mc:Fallback xmlns="">
          <p:pic>
            <p:nvPicPr>
              <p:cNvPr id="35" name="Ink 34">
                <a:extLst>
                  <a:ext uri="{FF2B5EF4-FFF2-40B4-BE49-F238E27FC236}">
                    <a16:creationId xmlns:a16="http://schemas.microsoft.com/office/drawing/2014/main" id="{7FFF2549-64DC-3ED2-F93F-0156D2D581B5}"/>
                  </a:ext>
                </a:extLst>
              </p:cNvPr>
              <p:cNvPicPr/>
              <p:nvPr/>
            </p:nvPicPr>
            <p:blipFill>
              <a:blip r:embed="rId17"/>
              <a:stretch>
                <a:fillRect/>
              </a:stretch>
            </p:blipFill>
            <p:spPr>
              <a:xfrm>
                <a:off x="7123800" y="21930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 name="Ink 6">
                <a:extLst>
                  <a:ext uri="{FF2B5EF4-FFF2-40B4-BE49-F238E27FC236}">
                    <a16:creationId xmlns:a16="http://schemas.microsoft.com/office/drawing/2014/main" id="{8CA0D1B8-CB29-9EC7-BCA6-FB0892F4F1DF}"/>
                  </a:ext>
                </a:extLst>
              </p14:cNvPr>
              <p14:cNvContentPartPr/>
              <p14:nvPr/>
            </p14:nvContentPartPr>
            <p14:xfrm>
              <a:off x="9620250" y="2485815"/>
              <a:ext cx="360" cy="360"/>
            </p14:xfrm>
          </p:contentPart>
        </mc:Choice>
        <mc:Fallback xmlns="">
          <p:pic>
            <p:nvPicPr>
              <p:cNvPr id="7" name="Ink 6">
                <a:extLst>
                  <a:ext uri="{FF2B5EF4-FFF2-40B4-BE49-F238E27FC236}">
                    <a16:creationId xmlns:a16="http://schemas.microsoft.com/office/drawing/2014/main" id="{8CA0D1B8-CB29-9EC7-BCA6-FB0892F4F1DF}"/>
                  </a:ext>
                </a:extLst>
              </p:cNvPr>
              <p:cNvPicPr/>
              <p:nvPr/>
            </p:nvPicPr>
            <p:blipFill>
              <a:blip r:embed="rId17"/>
              <a:stretch>
                <a:fillRect/>
              </a:stretch>
            </p:blipFill>
            <p:spPr>
              <a:xfrm>
                <a:off x="9566250" y="237781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a:extLst>
                  <a:ext uri="{FF2B5EF4-FFF2-40B4-BE49-F238E27FC236}">
                    <a16:creationId xmlns:a16="http://schemas.microsoft.com/office/drawing/2014/main" id="{896FE7C6-C599-67DC-5C86-21BB2B7B5F8B}"/>
                  </a:ext>
                </a:extLst>
              </p14:cNvPr>
              <p14:cNvContentPartPr/>
              <p14:nvPr/>
            </p14:nvContentPartPr>
            <p14:xfrm>
              <a:off x="9553650" y="2838255"/>
              <a:ext cx="360" cy="360"/>
            </p14:xfrm>
          </p:contentPart>
        </mc:Choice>
        <mc:Fallback xmlns="">
          <p:pic>
            <p:nvPicPr>
              <p:cNvPr id="11" name="Ink 10">
                <a:extLst>
                  <a:ext uri="{FF2B5EF4-FFF2-40B4-BE49-F238E27FC236}">
                    <a16:creationId xmlns:a16="http://schemas.microsoft.com/office/drawing/2014/main" id="{896FE7C6-C599-67DC-5C86-21BB2B7B5F8B}"/>
                  </a:ext>
                </a:extLst>
              </p:cNvPr>
              <p:cNvPicPr/>
              <p:nvPr/>
            </p:nvPicPr>
            <p:blipFill>
              <a:blip r:embed="rId17"/>
              <a:stretch>
                <a:fillRect/>
              </a:stretch>
            </p:blipFill>
            <p:spPr>
              <a:xfrm>
                <a:off x="9499650" y="2730255"/>
                <a:ext cx="108000" cy="216000"/>
              </a:xfrm>
              <a:prstGeom prst="rect">
                <a:avLst/>
              </a:prstGeom>
            </p:spPr>
          </p:pic>
        </mc:Fallback>
      </mc:AlternateContent>
      <p:pic>
        <p:nvPicPr>
          <p:cNvPr id="12" name="Picture 11" descr="A blue and green background with white text&#10;&#10;AI-generated content may be incorrect.">
            <a:extLst>
              <a:ext uri="{FF2B5EF4-FFF2-40B4-BE49-F238E27FC236}">
                <a16:creationId xmlns:a16="http://schemas.microsoft.com/office/drawing/2014/main" id="{01D78BFD-EE75-9342-E161-AC1C4D16461E}"/>
              </a:ext>
            </a:extLst>
          </p:cNvPr>
          <p:cNvPicPr>
            <a:picLocks noChangeAspect="1"/>
          </p:cNvPicPr>
          <p:nvPr/>
        </p:nvPicPr>
        <p:blipFill>
          <a:blip r:embed="rId20"/>
          <a:stretch>
            <a:fillRect/>
          </a:stretch>
        </p:blipFill>
        <p:spPr>
          <a:xfrm>
            <a:off x="910166" y="1711300"/>
            <a:ext cx="10361083" cy="3329567"/>
          </a:xfrm>
          <a:prstGeom prst="rect">
            <a:avLst/>
          </a:prstGeom>
        </p:spPr>
      </p:pic>
    </p:spTree>
    <p:extLst>
      <p:ext uri="{BB962C8B-B14F-4D97-AF65-F5344CB8AC3E}">
        <p14:creationId xmlns:p14="http://schemas.microsoft.com/office/powerpoint/2010/main" val="2743801082"/>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 is YOU!</a:t>
            </a:r>
          </a:p>
        </p:txBody>
      </p:sp>
      <p:pic>
        <p:nvPicPr>
          <p:cNvPr id="4" name="Picture 3" descr="A group of women holding wine glasses&#10;&#10;Description automatically generated">
            <a:extLst>
              <a:ext uri="{FF2B5EF4-FFF2-40B4-BE49-F238E27FC236}">
                <a16:creationId xmlns:a16="http://schemas.microsoft.com/office/drawing/2014/main" id="{DE905005-CDEC-0AFD-C8AF-7A631954C009}"/>
              </a:ext>
            </a:extLst>
          </p:cNvPr>
          <p:cNvPicPr>
            <a:picLocks noChangeAspect="1"/>
          </p:cNvPicPr>
          <p:nvPr/>
        </p:nvPicPr>
        <p:blipFill>
          <a:blip r:embed="rId3">
            <a:alphaModFix/>
          </a:blip>
          <a:stretch>
            <a:fillRect/>
          </a:stretch>
        </p:blipFill>
        <p:spPr>
          <a:xfrm>
            <a:off x="535940" y="1600200"/>
            <a:ext cx="3154680" cy="2103120"/>
          </a:xfrm>
          <a:prstGeom prst="rect">
            <a:avLst/>
          </a:prstGeom>
        </p:spPr>
      </p:pic>
      <p:pic>
        <p:nvPicPr>
          <p:cNvPr id="11" name="Picture 10" descr="A couple of men sitting at a table&#10;&#10;Description automatically generated">
            <a:extLst>
              <a:ext uri="{FF2B5EF4-FFF2-40B4-BE49-F238E27FC236}">
                <a16:creationId xmlns:a16="http://schemas.microsoft.com/office/drawing/2014/main" id="{970EA331-8F6E-1A64-A9A8-1B2B2252E8A1}"/>
              </a:ext>
            </a:extLst>
          </p:cNvPr>
          <p:cNvPicPr>
            <a:picLocks noChangeAspect="1"/>
          </p:cNvPicPr>
          <p:nvPr/>
        </p:nvPicPr>
        <p:blipFill>
          <a:blip r:embed="rId4">
            <a:alphaModFix/>
          </a:blip>
          <a:stretch>
            <a:fillRect/>
          </a:stretch>
        </p:blipFill>
        <p:spPr>
          <a:xfrm>
            <a:off x="4226560" y="1600200"/>
            <a:ext cx="3154680" cy="2103120"/>
          </a:xfrm>
          <a:prstGeom prst="rect">
            <a:avLst/>
          </a:prstGeom>
        </p:spPr>
      </p:pic>
      <p:pic>
        <p:nvPicPr>
          <p:cNvPr id="5" name="Picture 4" descr="A person and person clapping in a room&#10;&#10;AI-generated content may be incorrect.">
            <a:extLst>
              <a:ext uri="{FF2B5EF4-FFF2-40B4-BE49-F238E27FC236}">
                <a16:creationId xmlns:a16="http://schemas.microsoft.com/office/drawing/2014/main" id="{75B6BDAF-4559-584C-53E0-D3E5AC66B86B}"/>
              </a:ext>
            </a:extLst>
          </p:cNvPr>
          <p:cNvPicPr>
            <a:picLocks noChangeAspect="1"/>
          </p:cNvPicPr>
          <p:nvPr/>
        </p:nvPicPr>
        <p:blipFill>
          <a:blip r:embed="rId5"/>
          <a:stretch>
            <a:fillRect/>
          </a:stretch>
        </p:blipFill>
        <p:spPr>
          <a:xfrm>
            <a:off x="2187165" y="3943921"/>
            <a:ext cx="3155131" cy="2103120"/>
          </a:xfrm>
          <a:prstGeom prst="rect">
            <a:avLst/>
          </a:prstGeom>
        </p:spPr>
      </p:pic>
      <p:pic>
        <p:nvPicPr>
          <p:cNvPr id="7" name="Picture 6" descr="A group of people posing for a photo&#10;&#10;AI-generated content may be incorrect.">
            <a:extLst>
              <a:ext uri="{FF2B5EF4-FFF2-40B4-BE49-F238E27FC236}">
                <a16:creationId xmlns:a16="http://schemas.microsoft.com/office/drawing/2014/main" id="{BE401364-6187-DA1A-ACBB-4C345EE96D12}"/>
              </a:ext>
            </a:extLst>
          </p:cNvPr>
          <p:cNvPicPr>
            <a:picLocks noChangeAspect="1"/>
          </p:cNvPicPr>
          <p:nvPr/>
        </p:nvPicPr>
        <p:blipFill>
          <a:blip r:embed="rId6"/>
          <a:stretch>
            <a:fillRect/>
          </a:stretch>
        </p:blipFill>
        <p:spPr>
          <a:xfrm>
            <a:off x="7917180" y="1600200"/>
            <a:ext cx="3155131" cy="2103120"/>
          </a:xfrm>
          <a:prstGeom prst="rect">
            <a:avLst/>
          </a:prstGeom>
        </p:spPr>
      </p:pic>
      <p:pic>
        <p:nvPicPr>
          <p:cNvPr id="9" name="Picture 8" descr="A group of women looking at a table with various items&#10;&#10;AI-generated content may be incorrect.">
            <a:extLst>
              <a:ext uri="{FF2B5EF4-FFF2-40B4-BE49-F238E27FC236}">
                <a16:creationId xmlns:a16="http://schemas.microsoft.com/office/drawing/2014/main" id="{9593F4A4-1AA0-D4D9-FDB2-A3038B2FBE2E}"/>
              </a:ext>
            </a:extLst>
          </p:cNvPr>
          <p:cNvPicPr>
            <a:picLocks noChangeAspect="1"/>
          </p:cNvPicPr>
          <p:nvPr/>
        </p:nvPicPr>
        <p:blipFill>
          <a:blip r:embed="rId7"/>
          <a:stretch>
            <a:fillRect/>
          </a:stretch>
        </p:blipFill>
        <p:spPr>
          <a:xfrm>
            <a:off x="6096000" y="3943921"/>
            <a:ext cx="3155131" cy="2103120"/>
          </a:xfrm>
          <a:prstGeom prst="rect">
            <a:avLst/>
          </a:prstGeom>
        </p:spPr>
      </p:pic>
    </p:spTree>
    <p:extLst>
      <p:ext uri="{BB962C8B-B14F-4D97-AF65-F5344CB8AC3E}">
        <p14:creationId xmlns:p14="http://schemas.microsoft.com/office/powerpoint/2010/main" val="663331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ASDA’s Mission</a:t>
            </a:r>
          </a:p>
        </p:txBody>
      </p:sp>
      <p:sp>
        <p:nvSpPr>
          <p:cNvPr id="3" name="Content Placeholder 2"/>
          <p:cNvSpPr>
            <a:spLocks noGrp="1"/>
          </p:cNvSpPr>
          <p:nvPr>
            <p:ph sz="quarter" idx="10"/>
          </p:nvPr>
        </p:nvSpPr>
        <p:spPr/>
        <p:txBody>
          <a:bodyPr/>
          <a:lstStyle/>
          <a:p>
            <a:pPr marL="182563" lvl="0" indent="-182563" defTabSz="914400">
              <a:buClr>
                <a:srgbClr val="003767"/>
              </a:buClr>
              <a:buSzPct val="85000"/>
              <a:buFont typeface="Arial" panose="020B0604020202020204" pitchFamily="34" charset="0"/>
              <a:buChar char="•"/>
            </a:pPr>
            <a:r>
              <a:rPr lang="en-US" altLang="en-US" dirty="0">
                <a:solidFill>
                  <a:srgbClr val="292934"/>
                </a:solidFill>
                <a:ea typeface="MS PGothic" pitchFamily="34" charset="-128"/>
                <a:cs typeface="Arial" panose="020B0604020202020204" pitchFamily="34" charset="0"/>
              </a:rPr>
              <a:t>The American Student Dental Association is a national student-run organization that protects and advances the rights, interests and welfare of dental students.</a:t>
            </a:r>
          </a:p>
          <a:p>
            <a:pPr marL="182563" lvl="0" indent="-182563" defTabSz="914400">
              <a:buClr>
                <a:srgbClr val="003767"/>
              </a:buClr>
              <a:buSzPct val="85000"/>
              <a:buFont typeface="Arial" panose="020B0604020202020204" pitchFamily="34" charset="0"/>
              <a:buChar char="•"/>
            </a:pPr>
            <a:endParaRPr lang="en-US" altLang="en-US" dirty="0">
              <a:solidFill>
                <a:srgbClr val="292934"/>
              </a:solidFill>
              <a:ea typeface="MS PGothic" pitchFamily="34" charset="-128"/>
              <a:cs typeface="Arial" panose="020B0604020202020204" pitchFamily="34" charset="0"/>
            </a:endParaRPr>
          </a:p>
          <a:p>
            <a:pPr marL="182563" lvl="0" indent="-182563" defTabSz="914400">
              <a:buClr>
                <a:srgbClr val="003767"/>
              </a:buClr>
              <a:buSzPct val="85000"/>
              <a:buFont typeface="Arial" panose="020B0604020202020204" pitchFamily="34" charset="0"/>
              <a:buChar char="•"/>
            </a:pPr>
            <a:r>
              <a:rPr lang="en-US" altLang="en-US" dirty="0">
                <a:solidFill>
                  <a:srgbClr val="292934"/>
                </a:solidFill>
                <a:ea typeface="MS PGothic" pitchFamily="34" charset="-128"/>
                <a:cs typeface="Arial" panose="020B0604020202020204" pitchFamily="34" charset="0"/>
              </a:rPr>
              <a:t>It introduces students to lifelong involvement in organized dentistry and provides services, information, education, representation and advocacy.</a:t>
            </a:r>
          </a:p>
          <a:p>
            <a:endParaRPr lang="en-US" dirty="0"/>
          </a:p>
        </p:txBody>
      </p:sp>
    </p:spTree>
    <p:extLst>
      <p:ext uri="{BB962C8B-B14F-4D97-AF65-F5344CB8AC3E}">
        <p14:creationId xmlns:p14="http://schemas.microsoft.com/office/powerpoint/2010/main" val="3162320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4"/>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t>Vision</a:t>
            </a:r>
            <a:endParaRPr/>
          </a:p>
        </p:txBody>
      </p:sp>
      <p:sp>
        <p:nvSpPr>
          <p:cNvPr id="55" name="Google Shape;55;p4"/>
          <p:cNvSpPr txBox="1">
            <a:spLocks noGrp="1"/>
          </p:cNvSpPr>
          <p:nvPr>
            <p:ph type="body" idx="1"/>
          </p:nvPr>
        </p:nvSpPr>
        <p:spPr>
          <a:xfrm>
            <a:off x="609600" y="1612901"/>
            <a:ext cx="10972800" cy="42703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a:t>To advance the dental profession by developing exemplary leaders and inspiring member advocacy.</a:t>
            </a:r>
            <a:endParaRPr/>
          </a:p>
          <a:p>
            <a:pPr marL="0" lvl="0" indent="0" algn="l" rtl="0">
              <a:spcBef>
                <a:spcPts val="640"/>
              </a:spcBef>
              <a:spcAft>
                <a:spcPts val="0"/>
              </a:spcAft>
              <a:buClr>
                <a:schemeClr val="dk1"/>
              </a:buClr>
              <a:buSzPts val="3200"/>
              <a:buNone/>
            </a:pPr>
            <a:endParaRPr/>
          </a:p>
        </p:txBody>
      </p:sp>
      <p:pic>
        <p:nvPicPr>
          <p:cNvPr id="56" name="Google Shape;56;p4" descr="http://www.i-ace.in/images/ProfessionalServices.png"/>
          <p:cNvPicPr preferRelativeResize="0"/>
          <p:nvPr/>
        </p:nvPicPr>
        <p:blipFill rotWithShape="1">
          <a:blip r:embed="rId3">
            <a:alphaModFix/>
          </a:blip>
          <a:srcRect/>
          <a:stretch/>
        </p:blipFill>
        <p:spPr>
          <a:xfrm>
            <a:off x="10634" y="2838892"/>
            <a:ext cx="10972800" cy="3044383"/>
          </a:xfrm>
          <a:prstGeom prst="rect">
            <a:avLst/>
          </a:prstGeom>
          <a:noFill/>
          <a:ln>
            <a:noFill/>
          </a:ln>
        </p:spPr>
      </p:pic>
    </p:spTree>
    <p:extLst>
      <p:ext uri="{BB962C8B-B14F-4D97-AF65-F5344CB8AC3E}">
        <p14:creationId xmlns:p14="http://schemas.microsoft.com/office/powerpoint/2010/main" val="932208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Organized Dentistry mean?</a:t>
            </a:r>
          </a:p>
        </p:txBody>
      </p:sp>
      <p:sp>
        <p:nvSpPr>
          <p:cNvPr id="5" name="Content Placeholder 2"/>
          <p:cNvSpPr>
            <a:spLocks noGrp="1"/>
          </p:cNvSpPr>
          <p:nvPr>
            <p:ph sz="quarter" idx="10"/>
          </p:nvPr>
        </p:nvSpPr>
        <p:spPr>
          <a:xfrm>
            <a:off x="609600" y="1612901"/>
            <a:ext cx="11396573" cy="4622800"/>
          </a:xfrm>
        </p:spPr>
        <p:txBody>
          <a:bodyPr vert="horz" lIns="91440" tIns="45720" rIns="91440" bIns="45720" anchor="t">
            <a:noAutofit/>
          </a:bodyPr>
          <a:lstStyle/>
          <a:p>
            <a:pPr marL="457200" indent="-457200">
              <a:spcBef>
                <a:spcPts val="672"/>
              </a:spcBef>
              <a:buFont typeface="Arial" panose="020B0604020202020204" pitchFamily="34" charset="0"/>
              <a:buChar char="•"/>
            </a:pPr>
            <a:r>
              <a:rPr lang="en-US" sz="2800" b="1" dirty="0">
                <a:solidFill>
                  <a:srgbClr val="0F334A"/>
                </a:solidFill>
              </a:rPr>
              <a:t>Organized Dentistry </a:t>
            </a:r>
          </a:p>
          <a:p>
            <a:pPr marL="800080" lvl="1" indent="-342891">
              <a:spcBef>
                <a:spcPts val="100"/>
              </a:spcBef>
              <a:buFont typeface="Arial" panose="020B0604020202020204" pitchFamily="34" charset="0"/>
              <a:buChar char="•"/>
            </a:pPr>
            <a:r>
              <a:rPr lang="en-US" sz="2500" dirty="0"/>
              <a:t>Combined efforts of all dental organizations</a:t>
            </a:r>
          </a:p>
          <a:p>
            <a:pPr marL="457189" lvl="1" indent="0">
              <a:spcBef>
                <a:spcPts val="100"/>
              </a:spcBef>
              <a:buNone/>
            </a:pPr>
            <a:endParaRPr lang="en-US" sz="2500" dirty="0"/>
          </a:p>
          <a:p>
            <a:pPr marL="457200" indent="-457200">
              <a:spcBef>
                <a:spcPts val="100"/>
              </a:spcBef>
              <a:buFont typeface="Arial" panose="020B0604020202020204" pitchFamily="34" charset="0"/>
              <a:buChar char="•"/>
            </a:pPr>
            <a:r>
              <a:rPr lang="en-US" sz="2800" b="1" dirty="0">
                <a:solidFill>
                  <a:srgbClr val="0F334A"/>
                </a:solidFill>
                <a:ea typeface="ＭＳ Ｐゴシック"/>
              </a:rPr>
              <a:t>ASDA partners with other organized dentistry organizations and groups including:</a:t>
            </a:r>
          </a:p>
          <a:p>
            <a:pPr marL="800080" lvl="1" indent="-342891">
              <a:spcBef>
                <a:spcPts val="50"/>
              </a:spcBef>
              <a:buFont typeface="Arial" panose="020B0604020202020204" pitchFamily="34" charset="0"/>
              <a:buChar char="•"/>
            </a:pPr>
            <a:r>
              <a:rPr lang="en-US" sz="2500" dirty="0"/>
              <a:t>American Dental Association (ADA)</a:t>
            </a:r>
          </a:p>
          <a:p>
            <a:pPr marL="800080" lvl="1" indent="-342891">
              <a:spcBef>
                <a:spcPts val="50"/>
              </a:spcBef>
              <a:buFont typeface="Arial" panose="020B0604020202020204" pitchFamily="34" charset="0"/>
              <a:buChar char="•"/>
            </a:pPr>
            <a:r>
              <a:rPr lang="en-US" sz="2500" dirty="0"/>
              <a:t>Academy of General Dentistry (AGD)</a:t>
            </a:r>
          </a:p>
          <a:p>
            <a:pPr marL="800080" lvl="1" indent="-342891">
              <a:spcBef>
                <a:spcPts val="50"/>
              </a:spcBef>
              <a:buFont typeface="Arial" panose="020B0604020202020204" pitchFamily="34" charset="0"/>
              <a:buChar char="•"/>
            </a:pPr>
            <a:r>
              <a:rPr lang="en-US" sz="2500" dirty="0"/>
              <a:t>American Dental Education Association (ADEA)</a:t>
            </a:r>
          </a:p>
          <a:p>
            <a:pPr marL="800080" lvl="1" indent="-342891">
              <a:spcBef>
                <a:spcPts val="50"/>
              </a:spcBef>
              <a:buFont typeface="Arial" panose="020B0604020202020204" pitchFamily="34" charset="0"/>
              <a:buChar char="•"/>
            </a:pPr>
            <a:r>
              <a:rPr lang="en-US" sz="2500" dirty="0"/>
              <a:t>State dental societies and associations</a:t>
            </a:r>
          </a:p>
          <a:p>
            <a:pPr marL="800080" lvl="1" indent="-342891">
              <a:spcBef>
                <a:spcPts val="50"/>
              </a:spcBef>
              <a:buFont typeface="Arial" panose="020B0604020202020204" pitchFamily="34" charset="0"/>
              <a:buChar char="•"/>
            </a:pPr>
            <a:r>
              <a:rPr lang="en-US" sz="2500" dirty="0"/>
              <a:t>Specialty societies and associations</a:t>
            </a:r>
          </a:p>
          <a:p>
            <a:pPr marL="800080" lvl="1" indent="-342891">
              <a:spcBef>
                <a:spcPts val="50"/>
              </a:spcBef>
              <a:buFont typeface="Arial" panose="020B0604020202020204" pitchFamily="34" charset="0"/>
              <a:buChar char="•"/>
            </a:pPr>
            <a:r>
              <a:rPr lang="en-US" sz="2500" dirty="0"/>
              <a:t>Student dental groups </a:t>
            </a:r>
          </a:p>
          <a:p>
            <a:endParaRPr lang="en-US" dirty="0"/>
          </a:p>
        </p:txBody>
      </p:sp>
    </p:spTree>
    <p:extLst>
      <p:ext uri="{BB962C8B-B14F-4D97-AF65-F5344CB8AC3E}">
        <p14:creationId xmlns:p14="http://schemas.microsoft.com/office/powerpoint/2010/main" val="3827368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Governance Structure</a:t>
            </a:r>
            <a:endParaRPr/>
          </a:p>
        </p:txBody>
      </p:sp>
      <p:sp>
        <p:nvSpPr>
          <p:cNvPr id="65" name="Google Shape;65;p5"/>
          <p:cNvSpPr txBox="1"/>
          <p:nvPr/>
        </p:nvSpPr>
        <p:spPr>
          <a:xfrm>
            <a:off x="194736" y="1481518"/>
            <a:ext cx="11709400" cy="470592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F334A"/>
              </a:buClr>
              <a:buSzPts val="4000"/>
              <a:buFont typeface="Arial"/>
              <a:buNone/>
            </a:pPr>
            <a:r>
              <a:rPr lang="en-US" sz="4000" b="1" i="0" u="none" strike="noStrike" cap="none" dirty="0">
                <a:solidFill>
                  <a:srgbClr val="0F334A"/>
                </a:solidFill>
                <a:latin typeface="Calibri"/>
                <a:ea typeface="Calibri"/>
                <a:cs typeface="Calibri"/>
                <a:sym typeface="Calibri"/>
              </a:rPr>
              <a:t>National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1400"/>
              </a:spcBef>
              <a:spcAft>
                <a:spcPts val="0"/>
              </a:spcAft>
              <a:buClr>
                <a:schemeClr val="dk1"/>
              </a:buClr>
              <a:buSzPts val="2800"/>
              <a:buFont typeface="Arial"/>
              <a:buNone/>
            </a:pPr>
            <a:endParaRPr sz="2800" b="1" i="0" u="none" strike="noStrike" cap="none" dirty="0">
              <a:solidFill>
                <a:srgbClr val="0F334A"/>
              </a:solidFill>
              <a:latin typeface="Calibri"/>
              <a:ea typeface="Calibri"/>
              <a:cs typeface="Calibri"/>
              <a:sym typeface="Calibri"/>
            </a:endParaRPr>
          </a:p>
          <a:p>
            <a:pPr marL="0" marR="0" lvl="0" indent="0" algn="ctr" rtl="0">
              <a:lnSpc>
                <a:spcPct val="100000"/>
              </a:lnSpc>
              <a:spcBef>
                <a:spcPts val="2000"/>
              </a:spcBef>
              <a:spcAft>
                <a:spcPts val="0"/>
              </a:spcAft>
              <a:buClr>
                <a:srgbClr val="0F334A"/>
              </a:buClr>
              <a:buSzPts val="4000"/>
              <a:buFont typeface="Arial"/>
              <a:buNone/>
            </a:pPr>
            <a:r>
              <a:rPr lang="en-US" sz="4000" b="1" i="0" u="none" strike="noStrike" cap="none" dirty="0">
                <a:solidFill>
                  <a:srgbClr val="0F334A"/>
                </a:solidFill>
                <a:latin typeface="Calibri"/>
                <a:ea typeface="Calibri"/>
                <a:cs typeface="Calibri"/>
                <a:sym typeface="Calibri"/>
              </a:rPr>
              <a:t>District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1400"/>
              </a:spcBef>
              <a:spcAft>
                <a:spcPts val="0"/>
              </a:spcAft>
              <a:buClr>
                <a:schemeClr val="dk1"/>
              </a:buClr>
              <a:buSzPts val="2800"/>
              <a:buFont typeface="Arial"/>
              <a:buNone/>
            </a:pPr>
            <a:endParaRPr sz="2800" b="1" i="0" u="none" strike="noStrike" cap="none" dirty="0">
              <a:solidFill>
                <a:srgbClr val="0F334A"/>
              </a:solidFill>
              <a:latin typeface="Calibri"/>
              <a:ea typeface="Calibri"/>
              <a:cs typeface="Calibri"/>
              <a:sym typeface="Calibri"/>
            </a:endParaRPr>
          </a:p>
          <a:p>
            <a:pPr marL="0" marR="0" lvl="0" indent="0" algn="ctr" rtl="0">
              <a:lnSpc>
                <a:spcPct val="100000"/>
              </a:lnSpc>
              <a:spcBef>
                <a:spcPts val="2000"/>
              </a:spcBef>
              <a:spcAft>
                <a:spcPts val="0"/>
              </a:spcAft>
              <a:buClr>
                <a:srgbClr val="0F334A"/>
              </a:buClr>
              <a:buSzPts val="4000"/>
              <a:buFont typeface="Arial"/>
              <a:buNone/>
            </a:pPr>
            <a:r>
              <a:rPr lang="en-US" sz="4000" b="1" i="0" u="none" strike="noStrike" cap="none" dirty="0">
                <a:solidFill>
                  <a:srgbClr val="0F334A"/>
                </a:solidFill>
                <a:latin typeface="Calibri"/>
                <a:ea typeface="Calibri"/>
                <a:cs typeface="Calibri"/>
                <a:sym typeface="Calibri"/>
              </a:rPr>
              <a:t>Chapter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520"/>
              </a:spcBef>
              <a:spcAft>
                <a:spcPts val="0"/>
              </a:spcAft>
              <a:buClr>
                <a:schemeClr val="dk1"/>
              </a:buClr>
              <a:buSzPts val="2600"/>
              <a:buFont typeface="Arial"/>
              <a:buNone/>
            </a:pPr>
            <a:endParaRPr sz="2600" b="0" i="0" u="none" strike="noStrike" cap="none" dirty="0">
              <a:solidFill>
                <a:schemeClr val="dk1"/>
              </a:solidFill>
              <a:latin typeface="Calibri"/>
              <a:ea typeface="Calibri"/>
              <a:cs typeface="Calibri"/>
              <a:sym typeface="Calibri"/>
            </a:endParaRPr>
          </a:p>
          <a:p>
            <a:pPr marL="1200150" marR="0" lvl="1" indent="-330200" algn="l" rtl="0">
              <a:lnSpc>
                <a:spcPct val="100000"/>
              </a:lnSpc>
              <a:spcBef>
                <a:spcPts val="400"/>
              </a:spcBef>
              <a:spcAft>
                <a:spcPts val="0"/>
              </a:spcAft>
              <a:buClr>
                <a:schemeClr val="dk1"/>
              </a:buClr>
              <a:buSzPts val="2000"/>
              <a:buFont typeface="Arial"/>
              <a:buNone/>
            </a:pPr>
            <a:endParaRPr sz="2000" b="1" i="0" u="none" strike="noStrike" cap="none" dirty="0">
              <a:solidFill>
                <a:srgbClr val="0F334A"/>
              </a:solidFill>
              <a:latin typeface="Calibri"/>
              <a:ea typeface="Calibri"/>
              <a:cs typeface="Calibri"/>
              <a:sym typeface="Calibri"/>
            </a:endParaRPr>
          </a:p>
          <a:p>
            <a:pPr marL="342900" marR="0" lvl="0" indent="-184150" algn="l" rtl="0">
              <a:lnSpc>
                <a:spcPct val="100000"/>
              </a:lnSpc>
              <a:spcBef>
                <a:spcPts val="500"/>
              </a:spcBef>
              <a:spcAft>
                <a:spcPts val="0"/>
              </a:spcAft>
              <a:buClr>
                <a:schemeClr val="dk1"/>
              </a:buClr>
              <a:buSzPts val="2500"/>
              <a:buFont typeface="Arial"/>
              <a:buNone/>
            </a:pPr>
            <a:endParaRPr sz="2500" b="0" i="0" u="none" strike="noStrike" cap="none" dirty="0">
              <a:solidFill>
                <a:schemeClr val="dk1"/>
              </a:solidFill>
              <a:latin typeface="Calibri"/>
              <a:ea typeface="Calibri"/>
              <a:cs typeface="Calibri"/>
              <a:sym typeface="Calibri"/>
            </a:endParaRPr>
          </a:p>
          <a:p>
            <a:pPr marL="457200" marR="0" lvl="0" indent="-254000" algn="l" rtl="0">
              <a:lnSpc>
                <a:spcPct val="100000"/>
              </a:lnSpc>
              <a:spcBef>
                <a:spcPts val="64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p:txBody>
      </p:sp>
      <p:sp>
        <p:nvSpPr>
          <p:cNvPr id="66" name="Google Shape;66;p5"/>
          <p:cNvSpPr/>
          <p:nvPr/>
        </p:nvSpPr>
        <p:spPr>
          <a:xfrm rot="5400000">
            <a:off x="5320411" y="2376467"/>
            <a:ext cx="757990" cy="505326"/>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5"/>
          <p:cNvSpPr/>
          <p:nvPr/>
        </p:nvSpPr>
        <p:spPr>
          <a:xfrm rot="5400000">
            <a:off x="5320411" y="3903074"/>
            <a:ext cx="757990" cy="505326"/>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 name="Google Shape;68;p5"/>
          <p:cNvSpPr/>
          <p:nvPr/>
        </p:nvSpPr>
        <p:spPr>
          <a:xfrm rot="-5400000">
            <a:off x="6004874" y="3864744"/>
            <a:ext cx="757990" cy="505326"/>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5"/>
          <p:cNvSpPr/>
          <p:nvPr/>
        </p:nvSpPr>
        <p:spPr>
          <a:xfrm rot="-5400000">
            <a:off x="5990169" y="2357302"/>
            <a:ext cx="757990" cy="505326"/>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A1F98CD-9B28-5FC2-355D-913BCE960C3C}"/>
              </a:ext>
            </a:extLst>
          </p:cNvPr>
          <p:cNvPicPr>
            <a:picLocks noChangeAspect="1"/>
          </p:cNvPicPr>
          <p:nvPr/>
        </p:nvPicPr>
        <p:blipFill>
          <a:blip r:embed="rId3"/>
          <a:stretch>
            <a:fillRect/>
          </a:stretch>
        </p:blipFill>
        <p:spPr>
          <a:xfrm>
            <a:off x="7226985" y="1971628"/>
            <a:ext cx="4677151" cy="2960636"/>
          </a:xfrm>
          <a:prstGeom prst="rect">
            <a:avLst/>
          </a:prstGeom>
        </p:spPr>
      </p:pic>
      <p:pic>
        <p:nvPicPr>
          <p:cNvPr id="6" name="Picture 5" descr="A group of people sitting at a table raising their hands&#10;&#10;Description automatically generated">
            <a:extLst>
              <a:ext uri="{FF2B5EF4-FFF2-40B4-BE49-F238E27FC236}">
                <a16:creationId xmlns:a16="http://schemas.microsoft.com/office/drawing/2014/main" id="{208E2C38-5FFB-503F-1C1E-F83BB495618A}"/>
              </a:ext>
            </a:extLst>
          </p:cNvPr>
          <p:cNvPicPr>
            <a:picLocks noChangeAspect="1"/>
          </p:cNvPicPr>
          <p:nvPr/>
        </p:nvPicPr>
        <p:blipFill>
          <a:blip r:embed="rId4"/>
          <a:stretch>
            <a:fillRect/>
          </a:stretch>
        </p:blipFill>
        <p:spPr>
          <a:xfrm>
            <a:off x="504433" y="1952693"/>
            <a:ext cx="4176055" cy="2784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609600" y="974723"/>
            <a:ext cx="10972800" cy="506795"/>
          </a:xfrm>
          <a:prstGeom prst="rect">
            <a:avLst/>
          </a:prstGeom>
          <a:noFill/>
          <a:ln>
            <a:noFill/>
          </a:ln>
        </p:spPr>
        <p:txBody>
          <a:bodyPr spcFirstLastPara="1" wrap="square" lIns="91425" tIns="45700" rIns="91425" bIns="45700" anchor="ctr" anchorCtr="0">
            <a:noAutofit/>
          </a:bodyPr>
          <a:lstStyle/>
          <a:p>
            <a:pPr>
              <a:buSzPct val="35353"/>
            </a:pPr>
            <a:r>
              <a:rPr lang="en-US" dirty="0"/>
              <a:t>Board</a:t>
            </a:r>
            <a:r>
              <a:rPr lang="en-US" b="1" i="0" u="none" dirty="0"/>
              <a:t> of Trustees</a:t>
            </a:r>
            <a:endParaRPr dirty="0"/>
          </a:p>
        </p:txBody>
      </p:sp>
      <p:sp>
        <p:nvSpPr>
          <p:cNvPr id="2" name="Shape 93">
            <a:extLst>
              <a:ext uri="{FF2B5EF4-FFF2-40B4-BE49-F238E27FC236}">
                <a16:creationId xmlns:a16="http://schemas.microsoft.com/office/drawing/2014/main" id="{83EBBF3E-670F-6ACC-BDD4-1B33529625EC}"/>
              </a:ext>
            </a:extLst>
          </p:cNvPr>
          <p:cNvSpPr txBox="1">
            <a:spLocks/>
          </p:cNvSpPr>
          <p:nvPr/>
        </p:nvSpPr>
        <p:spPr>
          <a:xfrm>
            <a:off x="609600" y="1660340"/>
            <a:ext cx="10539663" cy="487679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indent="0">
              <a:spcBef>
                <a:spcPts val="0"/>
              </a:spcBef>
            </a:pPr>
            <a:r>
              <a:rPr lang="en-US" dirty="0"/>
              <a:t>The trustees</a:t>
            </a:r>
            <a:r>
              <a:rPr lang="en-US" baseline="0" dirty="0"/>
              <a:t> </a:t>
            </a:r>
            <a:r>
              <a:rPr lang="en-US" dirty="0"/>
              <a:t>wear</a:t>
            </a:r>
            <a:r>
              <a:rPr lang="en-US" baseline="0" dirty="0"/>
              <a:t> two hats – at the national and district levels. At the national level, trustees oversee the work of ASDA, including the budget, leadership appointments, policy and serving as members of councils and work groups. At the district level, the trustees represent the chapters within their district and assist chapters with issues and growth.</a:t>
            </a:r>
          </a:p>
        </p:txBody>
      </p:sp>
    </p:spTree>
    <p:extLst>
      <p:ext uri="{BB962C8B-B14F-4D97-AF65-F5344CB8AC3E}">
        <p14:creationId xmlns:p14="http://schemas.microsoft.com/office/powerpoint/2010/main" val="663943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17"/>
          <p:cNvSpPr txBox="1">
            <a:spLocks noGrp="1"/>
          </p:cNvSpPr>
          <p:nvPr>
            <p:ph type="body" idx="1"/>
          </p:nvPr>
        </p:nvSpPr>
        <p:spPr>
          <a:xfrm>
            <a:off x="793314" y="1800792"/>
            <a:ext cx="11142011" cy="3748238"/>
          </a:xfrm>
          <a:prstGeom prst="rect">
            <a:avLst/>
          </a:prstGeom>
          <a:noFill/>
          <a:ln>
            <a:noFill/>
          </a:ln>
        </p:spPr>
        <p:txBody>
          <a:bodyPr spcFirstLastPara="1" wrap="square" lIns="91425" tIns="45700" rIns="91425" bIns="45700" anchor="t" anchorCtr="0">
            <a:noAutofit/>
          </a:bodyPr>
          <a:lstStyle/>
          <a:p>
            <a:pPr marL="685800" lvl="0" indent="-457200" algn="l" rtl="0">
              <a:lnSpc>
                <a:spcPct val="100000"/>
              </a:lnSpc>
              <a:spcBef>
                <a:spcPts val="0"/>
              </a:spcBef>
              <a:spcAft>
                <a:spcPts val="0"/>
              </a:spcAft>
              <a:buClr>
                <a:schemeClr val="dk1"/>
              </a:buClr>
              <a:buSzPct val="114000"/>
              <a:buFont typeface="Arial"/>
              <a:buChar char="•"/>
            </a:pPr>
            <a:r>
              <a:rPr lang="en-US" b="0" i="0" dirty="0"/>
              <a:t>Communicates national ASDA strategic goals, initiatives, resources and news</a:t>
            </a:r>
            <a:endParaRPr b="0" i="0" dirty="0"/>
          </a:p>
          <a:p>
            <a:pPr marL="685800" lvl="0" indent="-457200" algn="l" rtl="0">
              <a:lnSpc>
                <a:spcPct val="100000"/>
              </a:lnSpc>
              <a:spcBef>
                <a:spcPts val="640"/>
              </a:spcBef>
              <a:spcAft>
                <a:spcPts val="0"/>
              </a:spcAft>
              <a:buClr>
                <a:schemeClr val="dk1"/>
              </a:buClr>
              <a:buSzPct val="114000"/>
              <a:buFont typeface="Arial"/>
              <a:buChar char="•"/>
            </a:pPr>
            <a:r>
              <a:rPr lang="en-US" b="0" i="0" dirty="0"/>
              <a:t>Executes a district meeting</a:t>
            </a:r>
            <a:endParaRPr b="0" i="0" dirty="0"/>
          </a:p>
          <a:p>
            <a:pPr marL="685800" lvl="0" indent="-457200" algn="l" rtl="0">
              <a:lnSpc>
                <a:spcPct val="100000"/>
              </a:lnSpc>
              <a:spcBef>
                <a:spcPts val="640"/>
              </a:spcBef>
              <a:spcAft>
                <a:spcPts val="0"/>
              </a:spcAft>
              <a:buClr>
                <a:schemeClr val="dk1"/>
              </a:buClr>
              <a:buSzPct val="114000"/>
              <a:buFont typeface="Arial"/>
              <a:buChar char="•"/>
            </a:pPr>
            <a:r>
              <a:rPr lang="en-US" dirty="0"/>
              <a:t>Fosters inter-chapter communication and events</a:t>
            </a:r>
            <a:endParaRPr dirty="0"/>
          </a:p>
          <a:p>
            <a:pPr marL="457200" lvl="0" indent="-254000" algn="l" rtl="0">
              <a:lnSpc>
                <a:spcPct val="100000"/>
              </a:lnSpc>
              <a:spcBef>
                <a:spcPts val="640"/>
              </a:spcBef>
              <a:spcAft>
                <a:spcPts val="0"/>
              </a:spcAft>
              <a:buClr>
                <a:schemeClr val="dk1"/>
              </a:buClr>
              <a:buSzPts val="3200"/>
              <a:buFont typeface="Arial"/>
              <a:buNone/>
            </a:pPr>
            <a:endParaRPr dirty="0"/>
          </a:p>
        </p:txBody>
      </p:sp>
      <p:sp>
        <p:nvSpPr>
          <p:cNvPr id="9" name="Title 8">
            <a:extLst>
              <a:ext uri="{FF2B5EF4-FFF2-40B4-BE49-F238E27FC236}">
                <a16:creationId xmlns:a16="http://schemas.microsoft.com/office/drawing/2014/main" id="{5B41AA7D-37DB-16DA-5983-883D7236D82A}"/>
              </a:ext>
            </a:extLst>
          </p:cNvPr>
          <p:cNvSpPr>
            <a:spLocks noGrp="1"/>
          </p:cNvSpPr>
          <p:nvPr>
            <p:ph type="title"/>
          </p:nvPr>
        </p:nvSpPr>
        <p:spPr/>
        <p:txBody>
          <a:bodyPr/>
          <a:lstStyle/>
          <a:p>
            <a:r>
              <a:rPr lang="en-US" dirty="0"/>
              <a:t>Your District</a:t>
            </a:r>
          </a:p>
        </p:txBody>
      </p:sp>
      <p:pic>
        <p:nvPicPr>
          <p:cNvPr id="3088" name="Picture 16" descr="No photo description available.">
            <a:extLst>
              <a:ext uri="{FF2B5EF4-FFF2-40B4-BE49-F238E27FC236}">
                <a16:creationId xmlns:a16="http://schemas.microsoft.com/office/drawing/2014/main" id="{8C518E2A-55CA-D586-777F-ACEFD7C140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49" t="8923" r="11143" b="11352"/>
          <a:stretch/>
        </p:blipFill>
        <p:spPr bwMode="auto">
          <a:xfrm>
            <a:off x="4654818" y="4727088"/>
            <a:ext cx="914400" cy="91440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100" name="Picture 28" descr="No photo description available.">
            <a:extLst>
              <a:ext uri="{FF2B5EF4-FFF2-40B4-BE49-F238E27FC236}">
                <a16:creationId xmlns:a16="http://schemas.microsoft.com/office/drawing/2014/main" id="{AA6582E8-BA22-5ED1-0DE5-386B002022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04" t="8648" r="8391" b="8914"/>
          <a:stretch/>
        </p:blipFill>
        <p:spPr bwMode="auto">
          <a:xfrm>
            <a:off x="8468244" y="4715295"/>
            <a:ext cx="912894" cy="91440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AF74A8-B231-5A18-095D-9474CD8E5779}"/>
              </a:ext>
            </a:extLst>
          </p:cNvPr>
          <p:cNvPicPr>
            <a:picLocks noChangeAspect="1"/>
          </p:cNvPicPr>
          <p:nvPr/>
        </p:nvPicPr>
        <p:blipFill rotWithShape="1">
          <a:blip r:embed="rId5"/>
          <a:srcRect l="9269" t="11037" r="10427" b="7795"/>
          <a:stretch/>
        </p:blipFill>
        <p:spPr>
          <a:xfrm>
            <a:off x="6756" y="4754605"/>
            <a:ext cx="888642" cy="914400"/>
          </a:xfrm>
          <a:prstGeom prst="flowChartConnector">
            <a:avLst/>
          </a:prstGeom>
        </p:spPr>
      </p:pic>
      <p:pic>
        <p:nvPicPr>
          <p:cNvPr id="3074" name="Picture 2">
            <a:extLst>
              <a:ext uri="{FF2B5EF4-FFF2-40B4-BE49-F238E27FC236}">
                <a16:creationId xmlns:a16="http://schemas.microsoft.com/office/drawing/2014/main" id="{628A07B9-CFA1-5F01-0F6E-19CF4CFFA9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488" y="4746743"/>
            <a:ext cx="892027" cy="91440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F886697-7D43-5E00-9CA3-A91FFFB0B2BD}"/>
              </a:ext>
            </a:extLst>
          </p:cNvPr>
          <p:cNvPicPr>
            <a:picLocks noChangeAspect="1"/>
          </p:cNvPicPr>
          <p:nvPr/>
        </p:nvPicPr>
        <p:blipFill>
          <a:blip r:embed="rId7"/>
          <a:srcRect l="9090" t="5742" r="2197" b="6371"/>
          <a:stretch/>
        </p:blipFill>
        <p:spPr>
          <a:xfrm>
            <a:off x="2779774" y="4762463"/>
            <a:ext cx="923668" cy="914400"/>
          </a:xfrm>
          <a:prstGeom prst="flowChartConnector">
            <a:avLst/>
          </a:prstGeom>
        </p:spPr>
      </p:pic>
      <p:pic>
        <p:nvPicPr>
          <p:cNvPr id="15" name="Picture 14">
            <a:extLst>
              <a:ext uri="{FF2B5EF4-FFF2-40B4-BE49-F238E27FC236}">
                <a16:creationId xmlns:a16="http://schemas.microsoft.com/office/drawing/2014/main" id="{0756801A-D180-B2F9-7E77-60084469DAAA}"/>
              </a:ext>
            </a:extLst>
          </p:cNvPr>
          <p:cNvPicPr>
            <a:picLocks noChangeAspect="1"/>
          </p:cNvPicPr>
          <p:nvPr/>
        </p:nvPicPr>
        <p:blipFill>
          <a:blip r:embed="rId8"/>
          <a:srcRect l="13240" t="11803" r="6895" b="13291"/>
          <a:stretch/>
        </p:blipFill>
        <p:spPr>
          <a:xfrm>
            <a:off x="5589308" y="4723157"/>
            <a:ext cx="937482" cy="914400"/>
          </a:xfrm>
          <a:prstGeom prst="ellipse">
            <a:avLst/>
          </a:prstGeom>
        </p:spPr>
      </p:pic>
      <p:pic>
        <p:nvPicPr>
          <p:cNvPr id="7" name="Picture 6">
            <a:extLst>
              <a:ext uri="{FF2B5EF4-FFF2-40B4-BE49-F238E27FC236}">
                <a16:creationId xmlns:a16="http://schemas.microsoft.com/office/drawing/2014/main" id="{D043DF4C-C6FF-37A1-B09C-CA83AA369B83}"/>
              </a:ext>
            </a:extLst>
          </p:cNvPr>
          <p:cNvPicPr>
            <a:picLocks noChangeAspect="1"/>
          </p:cNvPicPr>
          <p:nvPr/>
        </p:nvPicPr>
        <p:blipFill>
          <a:blip r:embed="rId9"/>
          <a:srcRect l="7782" t="-1" r="8729" b="6770"/>
          <a:stretch/>
        </p:blipFill>
        <p:spPr>
          <a:xfrm>
            <a:off x="7481371" y="4734950"/>
            <a:ext cx="966782" cy="914400"/>
          </a:xfrm>
          <a:prstGeom prst="ellipse">
            <a:avLst/>
          </a:prstGeom>
        </p:spPr>
      </p:pic>
      <p:pic>
        <p:nvPicPr>
          <p:cNvPr id="10" name="Picture 9">
            <a:extLst>
              <a:ext uri="{FF2B5EF4-FFF2-40B4-BE49-F238E27FC236}">
                <a16:creationId xmlns:a16="http://schemas.microsoft.com/office/drawing/2014/main" id="{236DF22E-B0A2-E9EB-88A3-DF02A8169E15}"/>
              </a:ext>
            </a:extLst>
          </p:cNvPr>
          <p:cNvPicPr>
            <a:picLocks noChangeAspect="1"/>
          </p:cNvPicPr>
          <p:nvPr/>
        </p:nvPicPr>
        <p:blipFill>
          <a:blip r:embed="rId10"/>
          <a:srcRect l="10145" r="6120" b="6153"/>
          <a:stretch/>
        </p:blipFill>
        <p:spPr>
          <a:xfrm>
            <a:off x="1851669" y="4750674"/>
            <a:ext cx="907729" cy="914400"/>
          </a:xfrm>
          <a:prstGeom prst="flowChartConnector">
            <a:avLst/>
          </a:prstGeom>
        </p:spPr>
      </p:pic>
      <p:pic>
        <p:nvPicPr>
          <p:cNvPr id="14" name="Picture 13">
            <a:extLst>
              <a:ext uri="{FF2B5EF4-FFF2-40B4-BE49-F238E27FC236}">
                <a16:creationId xmlns:a16="http://schemas.microsoft.com/office/drawing/2014/main" id="{D43B176A-5D86-EF6C-552D-4530955DEFFE}"/>
              </a:ext>
            </a:extLst>
          </p:cNvPr>
          <p:cNvPicPr>
            <a:picLocks noChangeAspect="1"/>
          </p:cNvPicPr>
          <p:nvPr/>
        </p:nvPicPr>
        <p:blipFill>
          <a:blip r:embed="rId11"/>
          <a:srcRect l="7218" t="5507" r="6080" b="6226"/>
          <a:stretch/>
        </p:blipFill>
        <p:spPr>
          <a:xfrm>
            <a:off x="3690591" y="4758536"/>
            <a:ext cx="944137" cy="914400"/>
          </a:xfrm>
          <a:prstGeom prst="flowChartConnector">
            <a:avLst/>
          </a:prstGeom>
        </p:spPr>
      </p:pic>
      <p:pic>
        <p:nvPicPr>
          <p:cNvPr id="18" name="Picture 17">
            <a:extLst>
              <a:ext uri="{FF2B5EF4-FFF2-40B4-BE49-F238E27FC236}">
                <a16:creationId xmlns:a16="http://schemas.microsoft.com/office/drawing/2014/main" id="{1EC878B4-F2F0-C5B7-91F0-C72E69C509A1}"/>
              </a:ext>
            </a:extLst>
          </p:cNvPr>
          <p:cNvPicPr>
            <a:picLocks noChangeAspect="1"/>
          </p:cNvPicPr>
          <p:nvPr/>
        </p:nvPicPr>
        <p:blipFill>
          <a:blip r:embed="rId12"/>
          <a:srcRect l="12842" t="6136" r="15632" b="9917"/>
          <a:stretch/>
        </p:blipFill>
        <p:spPr>
          <a:xfrm>
            <a:off x="6546881" y="4762463"/>
            <a:ext cx="914399" cy="914400"/>
          </a:xfrm>
          <a:prstGeom prst="flowChartConnector">
            <a:avLst/>
          </a:prstGeom>
        </p:spPr>
      </p:pic>
      <p:pic>
        <p:nvPicPr>
          <p:cNvPr id="21" name="Picture 20">
            <a:extLst>
              <a:ext uri="{FF2B5EF4-FFF2-40B4-BE49-F238E27FC236}">
                <a16:creationId xmlns:a16="http://schemas.microsoft.com/office/drawing/2014/main" id="{531F6CC2-857A-912A-DE34-064E2C2491FE}"/>
              </a:ext>
            </a:extLst>
          </p:cNvPr>
          <p:cNvPicPr>
            <a:picLocks noChangeAspect="1"/>
          </p:cNvPicPr>
          <p:nvPr/>
        </p:nvPicPr>
        <p:blipFill>
          <a:blip r:embed="rId13"/>
          <a:srcRect l="13275" t="6892" r="11482" b="5379"/>
          <a:stretch/>
        </p:blipFill>
        <p:spPr>
          <a:xfrm>
            <a:off x="9401229" y="4731019"/>
            <a:ext cx="882870" cy="914400"/>
          </a:xfrm>
          <a:prstGeom prst="flowChartConnector">
            <a:avLst/>
          </a:prstGeom>
        </p:spPr>
      </p:pic>
      <p:pic>
        <p:nvPicPr>
          <p:cNvPr id="23" name="Picture 22">
            <a:extLst>
              <a:ext uri="{FF2B5EF4-FFF2-40B4-BE49-F238E27FC236}">
                <a16:creationId xmlns:a16="http://schemas.microsoft.com/office/drawing/2014/main" id="{EA42D48F-9F27-7921-803B-1138B04F776E}"/>
              </a:ext>
            </a:extLst>
          </p:cNvPr>
          <p:cNvPicPr>
            <a:picLocks noChangeAspect="1"/>
          </p:cNvPicPr>
          <p:nvPr/>
        </p:nvPicPr>
        <p:blipFill>
          <a:blip r:embed="rId14"/>
          <a:srcRect l="6423" t="6085" r="13719" b="5169"/>
          <a:stretch/>
        </p:blipFill>
        <p:spPr>
          <a:xfrm>
            <a:off x="10304190" y="4738881"/>
            <a:ext cx="904623" cy="914400"/>
          </a:xfrm>
          <a:prstGeom prst="flowChartConnector">
            <a:avLst/>
          </a:prstGeom>
        </p:spPr>
      </p:pic>
      <p:pic>
        <p:nvPicPr>
          <p:cNvPr id="25" name="Picture 24">
            <a:extLst>
              <a:ext uri="{FF2B5EF4-FFF2-40B4-BE49-F238E27FC236}">
                <a16:creationId xmlns:a16="http://schemas.microsoft.com/office/drawing/2014/main" id="{ABE2C824-B985-3EC6-F677-388653EFD940}"/>
              </a:ext>
            </a:extLst>
          </p:cNvPr>
          <p:cNvPicPr>
            <a:picLocks noChangeAspect="1"/>
          </p:cNvPicPr>
          <p:nvPr/>
        </p:nvPicPr>
        <p:blipFill>
          <a:blip r:embed="rId15"/>
          <a:srcRect l="1" t="7901" r="4913" b="7148"/>
          <a:stretch/>
        </p:blipFill>
        <p:spPr>
          <a:xfrm>
            <a:off x="11228904" y="4742812"/>
            <a:ext cx="944308" cy="914400"/>
          </a:xfrm>
          <a:prstGeom prst="flowChartConnector">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FDA37-AFD9-ED6F-FF9F-57D0279546B2}"/>
              </a:ext>
            </a:extLst>
          </p:cNvPr>
          <p:cNvSpPr>
            <a:spLocks noGrp="1"/>
          </p:cNvSpPr>
          <p:nvPr>
            <p:ph type="title"/>
          </p:nvPr>
        </p:nvSpPr>
        <p:spPr/>
        <p:txBody>
          <a:bodyPr/>
          <a:lstStyle/>
          <a:p>
            <a:r>
              <a:rPr lang="en-US" dirty="0"/>
              <a:t>Your Chapter</a:t>
            </a:r>
          </a:p>
        </p:txBody>
      </p:sp>
      <p:sp>
        <p:nvSpPr>
          <p:cNvPr id="3" name="Text Placeholder 2">
            <a:extLst>
              <a:ext uri="{FF2B5EF4-FFF2-40B4-BE49-F238E27FC236}">
                <a16:creationId xmlns:a16="http://schemas.microsoft.com/office/drawing/2014/main" id="{0E98E16B-26FF-475D-9B12-B2ACDAC5C8B7}"/>
              </a:ext>
            </a:extLst>
          </p:cNvPr>
          <p:cNvSpPr>
            <a:spLocks noGrp="1"/>
          </p:cNvSpPr>
          <p:nvPr>
            <p:ph type="body" idx="1"/>
          </p:nvPr>
        </p:nvSpPr>
        <p:spPr>
          <a:xfrm>
            <a:off x="609600" y="1468051"/>
            <a:ext cx="10972800" cy="4270375"/>
          </a:xfrm>
        </p:spPr>
        <p:txBody>
          <a:bodyPr/>
          <a:lstStyle/>
          <a:p>
            <a:pPr marL="685800" indent="-457200">
              <a:buSzPct val="114000"/>
              <a:buFont typeface="Arial" panose="020B0604020202020204" pitchFamily="34" charset="0"/>
              <a:buChar char="•"/>
            </a:pPr>
            <a:r>
              <a:rPr lang="en-US" dirty="0"/>
              <a:t>Promotes and serves the mission of ASDA</a:t>
            </a:r>
          </a:p>
          <a:p>
            <a:pPr marL="685800" indent="-457200">
              <a:buSzPct val="114000"/>
              <a:buFont typeface="Arial" panose="020B0604020202020204" pitchFamily="34" charset="0"/>
              <a:buChar char="•"/>
            </a:pPr>
            <a:r>
              <a:rPr lang="en-US" dirty="0"/>
              <a:t>Recruits, informs and involves local members in the activities of the association at all levels</a:t>
            </a:r>
          </a:p>
          <a:p>
            <a:pPr marL="685800" indent="-457200">
              <a:buSzPct val="114000"/>
              <a:buFont typeface="Arial" panose="020B0604020202020204" pitchFamily="34" charset="0"/>
              <a:buChar char="•"/>
            </a:pPr>
            <a:r>
              <a:rPr lang="en-US" dirty="0"/>
              <a:t>Provides local representation by sending two delegates to the association’s House of Delegates</a:t>
            </a:r>
          </a:p>
          <a:p>
            <a:pPr marL="685800" indent="-457200">
              <a:buSzPct val="114000"/>
              <a:buFont typeface="Arial" panose="020B0604020202020204" pitchFamily="34" charset="0"/>
              <a:buChar char="•"/>
            </a:pPr>
            <a:r>
              <a:rPr lang="en-US" dirty="0"/>
              <a:t>Supports the leadership development of its members at the local, district and national level </a:t>
            </a:r>
          </a:p>
        </p:txBody>
      </p:sp>
    </p:spTree>
    <p:extLst>
      <p:ext uri="{BB962C8B-B14F-4D97-AF65-F5344CB8AC3E}">
        <p14:creationId xmlns:p14="http://schemas.microsoft.com/office/powerpoint/2010/main" val="4039468875"/>
      </p:ext>
    </p:extLst>
  </p:cSld>
  <p:clrMapOvr>
    <a:masterClrMapping/>
  </p:clrMapOvr>
</p:sld>
</file>

<file path=ppt/theme/theme1.xml><?xml version="1.0" encoding="utf-8"?>
<a:theme xmlns:a="http://schemas.openxmlformats.org/drawingml/2006/main" name="American Student Dental Associ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merican Student Dental Associ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ASDA Annual Session 2015 template</Template>
  <TotalTime>956</TotalTime>
  <Words>3013</Words>
  <Application>Microsoft Office PowerPoint</Application>
  <PresentationFormat>Widescreen</PresentationFormat>
  <Paragraphs>274</Paragraphs>
  <Slides>24</Slides>
  <Notes>24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ＭＳ Ｐゴシック</vt:lpstr>
      <vt:lpstr>ＭＳ Ｐゴシック</vt:lpstr>
      <vt:lpstr>Arial</vt:lpstr>
      <vt:lpstr>Calibri</vt:lpstr>
      <vt:lpstr>Calibri Light</vt:lpstr>
      <vt:lpstr>Chalkduster</vt:lpstr>
      <vt:lpstr>Franklin Gothic Medium Cond</vt:lpstr>
      <vt:lpstr>Helvetica Neue</vt:lpstr>
      <vt:lpstr>Open Sans</vt:lpstr>
      <vt:lpstr>Short Stack</vt:lpstr>
      <vt:lpstr>American Student Dental Association</vt:lpstr>
      <vt:lpstr>American Student Dental Association</vt:lpstr>
      <vt:lpstr>PowerPoint Presentation</vt:lpstr>
      <vt:lpstr>About ASDA </vt:lpstr>
      <vt:lpstr>ASDA’s Mission</vt:lpstr>
      <vt:lpstr>Vision</vt:lpstr>
      <vt:lpstr>What does Organized Dentistry mean?</vt:lpstr>
      <vt:lpstr>Governance Structure</vt:lpstr>
      <vt:lpstr>Board of Trustees</vt:lpstr>
      <vt:lpstr>Your District</vt:lpstr>
      <vt:lpstr>Your Chapter</vt:lpstr>
      <vt:lpstr>PowerPoint Presentation</vt:lpstr>
      <vt:lpstr>Your Member Benefits </vt:lpstr>
      <vt:lpstr>Deals &amp; Offers</vt:lpstr>
      <vt:lpstr>Contour</vt:lpstr>
      <vt:lpstr>ASDA Advocates For You</vt:lpstr>
      <vt:lpstr>Easy Ways to Get Involved</vt:lpstr>
      <vt:lpstr>Serving Your Community</vt:lpstr>
      <vt:lpstr>ASDA Cares About Your Wellness</vt:lpstr>
      <vt:lpstr>National ASDA Meetings</vt:lpstr>
      <vt:lpstr>Become Engaged!</vt:lpstr>
      <vt:lpstr>Get Connected with National ASDA</vt:lpstr>
      <vt:lpstr>How to Join</vt:lpstr>
      <vt:lpstr>PowerPoint Presentation</vt:lpstr>
      <vt:lpstr>ASDA IS</vt:lpstr>
      <vt:lpstr>ASDA is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dc:title>
  <dc:creator>Kerri Richardson</dc:creator>
  <cp:lastModifiedBy>Kristin Spencer</cp:lastModifiedBy>
  <cp:revision>119</cp:revision>
  <dcterms:created xsi:type="dcterms:W3CDTF">2015-11-30T15:50:51Z</dcterms:created>
  <dcterms:modified xsi:type="dcterms:W3CDTF">2025-07-15T21:54:31Z</dcterms:modified>
</cp:coreProperties>
</file>